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handoutMasterIdLst>
    <p:handoutMasterId r:id="rId74"/>
  </p:handoutMasterIdLst>
  <p:sldIdLst>
    <p:sldId id="345" r:id="rId2"/>
    <p:sldId id="362" r:id="rId3"/>
    <p:sldId id="367" r:id="rId4"/>
    <p:sldId id="303" r:id="rId5"/>
    <p:sldId id="368" r:id="rId6"/>
    <p:sldId id="391" r:id="rId7"/>
    <p:sldId id="389" r:id="rId8"/>
    <p:sldId id="390" r:id="rId9"/>
    <p:sldId id="392" r:id="rId10"/>
    <p:sldId id="393" r:id="rId11"/>
    <p:sldId id="306" r:id="rId12"/>
    <p:sldId id="313" r:id="rId13"/>
    <p:sldId id="365" r:id="rId14"/>
    <p:sldId id="395" r:id="rId15"/>
    <p:sldId id="396" r:id="rId16"/>
    <p:sldId id="397" r:id="rId17"/>
    <p:sldId id="343" r:id="rId18"/>
    <p:sldId id="344" r:id="rId19"/>
    <p:sldId id="370" r:id="rId20"/>
    <p:sldId id="371" r:id="rId21"/>
    <p:sldId id="372" r:id="rId22"/>
    <p:sldId id="373" r:id="rId23"/>
    <p:sldId id="331" r:id="rId24"/>
    <p:sldId id="332" r:id="rId25"/>
    <p:sldId id="333" r:id="rId26"/>
    <p:sldId id="334" r:id="rId27"/>
    <p:sldId id="352" r:id="rId28"/>
    <p:sldId id="398" r:id="rId29"/>
    <p:sldId id="399" r:id="rId30"/>
    <p:sldId id="400" r:id="rId31"/>
    <p:sldId id="353" r:id="rId32"/>
    <p:sldId id="363" r:id="rId33"/>
    <p:sldId id="317" r:id="rId34"/>
    <p:sldId id="348" r:id="rId35"/>
    <p:sldId id="321" r:id="rId36"/>
    <p:sldId id="322" r:id="rId37"/>
    <p:sldId id="349" r:id="rId38"/>
    <p:sldId id="350" r:id="rId39"/>
    <p:sldId id="351" r:id="rId40"/>
    <p:sldId id="377" r:id="rId41"/>
    <p:sldId id="323" r:id="rId42"/>
    <p:sldId id="356" r:id="rId43"/>
    <p:sldId id="357" r:id="rId44"/>
    <p:sldId id="358" r:id="rId45"/>
    <p:sldId id="327" r:id="rId46"/>
    <p:sldId id="328" r:id="rId47"/>
    <p:sldId id="329" r:id="rId48"/>
    <p:sldId id="330" r:id="rId49"/>
    <p:sldId id="376" r:id="rId50"/>
    <p:sldId id="324" r:id="rId51"/>
    <p:sldId id="325" r:id="rId52"/>
    <p:sldId id="315" r:id="rId53"/>
    <p:sldId id="347" r:id="rId54"/>
    <p:sldId id="378" r:id="rId55"/>
    <p:sldId id="305" r:id="rId56"/>
    <p:sldId id="314" r:id="rId57"/>
    <p:sldId id="307" r:id="rId58"/>
    <p:sldId id="308" r:id="rId59"/>
    <p:sldId id="309" r:id="rId60"/>
    <p:sldId id="311" r:id="rId61"/>
    <p:sldId id="312" r:id="rId62"/>
    <p:sldId id="310" r:id="rId63"/>
    <p:sldId id="335" r:id="rId64"/>
    <p:sldId id="380" r:id="rId65"/>
    <p:sldId id="381" r:id="rId66"/>
    <p:sldId id="382" r:id="rId67"/>
    <p:sldId id="383" r:id="rId68"/>
    <p:sldId id="384" r:id="rId69"/>
    <p:sldId id="385" r:id="rId70"/>
    <p:sldId id="394" r:id="rId71"/>
    <p:sldId id="386" r:id="rId72"/>
  </p:sldIdLst>
  <p:sldSz cx="12192000" cy="6858000"/>
  <p:notesSz cx="6858000" cy="92408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2682" y="13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0270" tIns="45135" rIns="90270" bIns="45135"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0270" tIns="45135" rIns="90270" bIns="45135" rtlCol="0"/>
          <a:lstStyle>
            <a:lvl1pPr algn="r">
              <a:defRPr sz="1200"/>
            </a:lvl1pPr>
          </a:lstStyle>
          <a:p>
            <a:pPr>
              <a:defRPr/>
            </a:pPr>
            <a:fld id="{F6DF0B5E-AA26-4126-ADE0-A26D4DD6B324}" type="datetimeFigureOut">
              <a:rPr lang="en-US"/>
              <a:pPr>
                <a:defRPr/>
              </a:pPr>
              <a:t>7/12/2018</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0270" tIns="45135" rIns="90270" bIns="4513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0270" tIns="45135" rIns="90270" bIns="45135" rtlCol="0" anchor="b"/>
          <a:lstStyle>
            <a:lvl1pPr algn="r">
              <a:defRPr sz="1200"/>
            </a:lvl1pPr>
          </a:lstStyle>
          <a:p>
            <a:pPr>
              <a:defRPr/>
            </a:pPr>
            <a:fld id="{AEAC88D1-5E54-4D98-B21D-3A02767F8F9A}" type="slidenum">
              <a:rPr lang="en-US"/>
              <a:pPr>
                <a:defRPr/>
              </a:pPr>
              <a:t>‹#›</a:t>
            </a:fld>
            <a:endParaRPr lang="en-US"/>
          </a:p>
        </p:txBody>
      </p:sp>
    </p:spTree>
    <p:extLst>
      <p:ext uri="{BB962C8B-B14F-4D97-AF65-F5344CB8AC3E}">
        <p14:creationId xmlns:p14="http://schemas.microsoft.com/office/powerpoint/2010/main" val="404431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984" tIns="45993" rIns="91984" bIns="4599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984" tIns="45993" rIns="91984" bIns="45993" rtlCol="0"/>
          <a:lstStyle>
            <a:lvl1pPr algn="r" eaLnBrk="1" fontAlgn="auto" hangingPunct="1">
              <a:spcBef>
                <a:spcPts val="0"/>
              </a:spcBef>
              <a:spcAft>
                <a:spcPts val="0"/>
              </a:spcAft>
              <a:defRPr sz="1200">
                <a:latin typeface="+mn-lt"/>
              </a:defRPr>
            </a:lvl1pPr>
          </a:lstStyle>
          <a:p>
            <a:pPr>
              <a:defRPr/>
            </a:pPr>
            <a:fld id="{2838DE31-AD67-4D93-B7EF-344D5AF512D2}" type="datetimeFigureOut">
              <a:rPr lang="en-US"/>
              <a:pPr>
                <a:defRPr/>
              </a:pPr>
              <a:t>7/12/2018</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984" tIns="45993" rIns="91984" bIns="45993" rtlCol="0" anchor="ctr"/>
          <a:lstStyle/>
          <a:p>
            <a:pPr lvl="0"/>
            <a:endParaRPr lang="en-US" noProof="0"/>
          </a:p>
        </p:txBody>
      </p:sp>
      <p:sp>
        <p:nvSpPr>
          <p:cNvPr id="5" name="Notes Placeholder 4"/>
          <p:cNvSpPr>
            <a:spLocks noGrp="1"/>
          </p:cNvSpPr>
          <p:nvPr>
            <p:ph type="body" sz="quarter" idx="3"/>
          </p:nvPr>
        </p:nvSpPr>
        <p:spPr>
          <a:xfrm>
            <a:off x="685800" y="4446588"/>
            <a:ext cx="5486400" cy="3638550"/>
          </a:xfrm>
          <a:prstGeom prst="rect">
            <a:avLst/>
          </a:prstGeom>
        </p:spPr>
        <p:txBody>
          <a:bodyPr vert="horz" lIns="91984" tIns="45993" rIns="91984" bIns="4599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7288"/>
            <a:ext cx="2971800" cy="463550"/>
          </a:xfrm>
          <a:prstGeom prst="rect">
            <a:avLst/>
          </a:prstGeom>
        </p:spPr>
        <p:txBody>
          <a:bodyPr vert="horz" lIns="91984" tIns="45993" rIns="91984" bIns="4599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77288"/>
            <a:ext cx="2971800" cy="463550"/>
          </a:xfrm>
          <a:prstGeom prst="rect">
            <a:avLst/>
          </a:prstGeom>
        </p:spPr>
        <p:txBody>
          <a:bodyPr vert="horz" lIns="91984" tIns="45993" rIns="91984" bIns="45993" rtlCol="0" anchor="b"/>
          <a:lstStyle>
            <a:lvl1pPr algn="r" eaLnBrk="1" fontAlgn="auto" hangingPunct="1">
              <a:spcBef>
                <a:spcPts val="0"/>
              </a:spcBef>
              <a:spcAft>
                <a:spcPts val="0"/>
              </a:spcAft>
              <a:defRPr sz="1200">
                <a:latin typeface="+mn-lt"/>
              </a:defRPr>
            </a:lvl1pPr>
          </a:lstStyle>
          <a:p>
            <a:pPr>
              <a:defRPr/>
            </a:pPr>
            <a:fld id="{C2912F0F-CFE1-40FB-B241-DE38FFE62952}" type="slidenum">
              <a:rPr lang="en-US"/>
              <a:pPr>
                <a:defRPr/>
              </a:pPr>
              <a:t>‹#›</a:t>
            </a:fld>
            <a:endParaRPr lang="en-US"/>
          </a:p>
        </p:txBody>
      </p:sp>
    </p:spTree>
    <p:extLst>
      <p:ext uri="{BB962C8B-B14F-4D97-AF65-F5344CB8AC3E}">
        <p14:creationId xmlns:p14="http://schemas.microsoft.com/office/powerpoint/2010/main" val="537914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658813" y="1155700"/>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7763" indent="-228600">
              <a:defRPr>
                <a:solidFill>
                  <a:schemeClr val="tx1"/>
                </a:solidFill>
                <a:latin typeface="Calibri" panose="020F0502020204030204" pitchFamily="34" charset="0"/>
              </a:defRPr>
            </a:lvl3pPr>
            <a:lvl4pPr marL="1608138" indent="-228600">
              <a:defRPr>
                <a:solidFill>
                  <a:schemeClr val="tx1"/>
                </a:solidFill>
                <a:latin typeface="Calibri" panose="020F0502020204030204" pitchFamily="34" charset="0"/>
              </a:defRPr>
            </a:lvl4pPr>
            <a:lvl5pPr marL="2068513" indent="-228600">
              <a:defRPr>
                <a:solidFill>
                  <a:schemeClr val="tx1"/>
                </a:solidFill>
                <a:latin typeface="Calibri" panose="020F0502020204030204" pitchFamily="34" charset="0"/>
              </a:defRPr>
            </a:lvl5pPr>
            <a:lvl6pPr marL="2525713" indent="-228600" eaLnBrk="0" fontAlgn="base" hangingPunct="0">
              <a:spcBef>
                <a:spcPct val="0"/>
              </a:spcBef>
              <a:spcAft>
                <a:spcPct val="0"/>
              </a:spcAft>
              <a:defRPr>
                <a:solidFill>
                  <a:schemeClr val="tx1"/>
                </a:solidFill>
                <a:latin typeface="Calibri" panose="020F0502020204030204" pitchFamily="34" charset="0"/>
              </a:defRPr>
            </a:lvl6pPr>
            <a:lvl7pPr marL="2982913" indent="-228600" eaLnBrk="0" fontAlgn="base" hangingPunct="0">
              <a:spcBef>
                <a:spcPct val="0"/>
              </a:spcBef>
              <a:spcAft>
                <a:spcPct val="0"/>
              </a:spcAft>
              <a:defRPr>
                <a:solidFill>
                  <a:schemeClr val="tx1"/>
                </a:solidFill>
                <a:latin typeface="Calibri" panose="020F0502020204030204" pitchFamily="34" charset="0"/>
              </a:defRPr>
            </a:lvl7pPr>
            <a:lvl8pPr marL="3440113" indent="-228600" eaLnBrk="0" fontAlgn="base" hangingPunct="0">
              <a:spcBef>
                <a:spcPct val="0"/>
              </a:spcBef>
              <a:spcAft>
                <a:spcPct val="0"/>
              </a:spcAft>
              <a:defRPr>
                <a:solidFill>
                  <a:schemeClr val="tx1"/>
                </a:solidFill>
                <a:latin typeface="Calibri" panose="020F0502020204030204" pitchFamily="34" charset="0"/>
              </a:defRPr>
            </a:lvl8pPr>
            <a:lvl9pPr marL="3897313"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18B5E8-09A9-46A5-865D-F762C5BCEF12}" type="slidenum">
              <a:rPr lang="en-US" altLang="en-US" smtClean="0"/>
              <a:pPr fontAlgn="base">
                <a:spcBef>
                  <a:spcPct val="0"/>
                </a:spcBef>
                <a:spcAft>
                  <a:spcPct val="0"/>
                </a:spcAft>
              </a:pPr>
              <a:t>58</a:t>
            </a:fld>
            <a:endParaRPr lang="en-US" altLang="en-US" smtClean="0"/>
          </a:p>
        </p:txBody>
      </p:sp>
    </p:spTree>
    <p:extLst>
      <p:ext uri="{BB962C8B-B14F-4D97-AF65-F5344CB8AC3E}">
        <p14:creationId xmlns:p14="http://schemas.microsoft.com/office/powerpoint/2010/main" val="151474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658813" y="1155700"/>
            <a:ext cx="554037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5038">
              <a:defRPr>
                <a:solidFill>
                  <a:schemeClr val="tx1"/>
                </a:solidFill>
                <a:latin typeface="Calibri" panose="020F0502020204030204" pitchFamily="34" charset="0"/>
              </a:defRPr>
            </a:lvl1pPr>
            <a:lvl2pPr marL="733425" indent="-280988" defTabSz="935038">
              <a:defRPr>
                <a:solidFill>
                  <a:schemeClr val="tx1"/>
                </a:solidFill>
                <a:latin typeface="Calibri" panose="020F0502020204030204" pitchFamily="34" charset="0"/>
              </a:defRPr>
            </a:lvl2pPr>
            <a:lvl3pPr marL="1127125" indent="-225425" defTabSz="935038">
              <a:defRPr>
                <a:solidFill>
                  <a:schemeClr val="tx1"/>
                </a:solidFill>
                <a:latin typeface="Calibri" panose="020F0502020204030204" pitchFamily="34" charset="0"/>
              </a:defRPr>
            </a:lvl3pPr>
            <a:lvl4pPr marL="1579563" indent="-225425" defTabSz="935038">
              <a:defRPr>
                <a:solidFill>
                  <a:schemeClr val="tx1"/>
                </a:solidFill>
                <a:latin typeface="Calibri" panose="020F0502020204030204" pitchFamily="34" charset="0"/>
              </a:defRPr>
            </a:lvl4pPr>
            <a:lvl5pPr marL="2030413" indent="-225425" defTabSz="935038">
              <a:defRPr>
                <a:solidFill>
                  <a:schemeClr val="tx1"/>
                </a:solidFill>
                <a:latin typeface="Calibri" panose="020F0502020204030204" pitchFamily="34" charset="0"/>
              </a:defRPr>
            </a:lvl5pPr>
            <a:lvl6pPr marL="2487613" indent="-225425" defTabSz="935038" eaLnBrk="0" fontAlgn="base" hangingPunct="0">
              <a:spcBef>
                <a:spcPct val="0"/>
              </a:spcBef>
              <a:spcAft>
                <a:spcPct val="0"/>
              </a:spcAft>
              <a:defRPr>
                <a:solidFill>
                  <a:schemeClr val="tx1"/>
                </a:solidFill>
                <a:latin typeface="Calibri" panose="020F0502020204030204" pitchFamily="34" charset="0"/>
              </a:defRPr>
            </a:lvl6pPr>
            <a:lvl7pPr marL="2944813" indent="-225425" defTabSz="935038" eaLnBrk="0" fontAlgn="base" hangingPunct="0">
              <a:spcBef>
                <a:spcPct val="0"/>
              </a:spcBef>
              <a:spcAft>
                <a:spcPct val="0"/>
              </a:spcAft>
              <a:defRPr>
                <a:solidFill>
                  <a:schemeClr val="tx1"/>
                </a:solidFill>
                <a:latin typeface="Calibri" panose="020F0502020204030204" pitchFamily="34" charset="0"/>
              </a:defRPr>
            </a:lvl7pPr>
            <a:lvl8pPr marL="3402013" indent="-225425" defTabSz="935038" eaLnBrk="0" fontAlgn="base" hangingPunct="0">
              <a:spcBef>
                <a:spcPct val="0"/>
              </a:spcBef>
              <a:spcAft>
                <a:spcPct val="0"/>
              </a:spcAft>
              <a:defRPr>
                <a:solidFill>
                  <a:schemeClr val="tx1"/>
                </a:solidFill>
                <a:latin typeface="Calibri" panose="020F0502020204030204" pitchFamily="34" charset="0"/>
              </a:defRPr>
            </a:lvl8pPr>
            <a:lvl9pPr marL="3859213" indent="-225425" defTabSz="93503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F54AE2-E0F2-41A1-A38C-D6A1CD5920E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70</a:t>
            </a:fld>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55629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1">
                <a:solidFill>
                  <a:srgbClr val="FFC000"/>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90E6B11-4370-4A14-B132-9C0E4B094EAE}" type="datetimeFigureOut">
              <a:rPr lang="en-US"/>
              <a:pPr>
                <a:defRPr/>
              </a:pPr>
              <a:t>7/12/2018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C21687-5010-4F9E-8260-BA50A6C44E34}" type="slidenum">
              <a:rPr lang="en-US"/>
              <a:pPr>
                <a:defRPr/>
              </a:pPr>
              <a:t>‹#›</a:t>
            </a:fld>
            <a:endParaRPr lang="en-US"/>
          </a:p>
        </p:txBody>
      </p:sp>
    </p:spTree>
    <p:extLst>
      <p:ext uri="{BB962C8B-B14F-4D97-AF65-F5344CB8AC3E}">
        <p14:creationId xmlns:p14="http://schemas.microsoft.com/office/powerpoint/2010/main" val="1509331868"/>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E2EC27-798D-477D-9163-38A72DF1D801}" type="datetimeFigureOut">
              <a:rPr lang="en-US"/>
              <a:pPr>
                <a:defRPr/>
              </a:pPr>
              <a:t>7/12/2018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4A35CF-F9AD-4ED4-8AB5-ABA2C77E979A}" type="slidenum">
              <a:rPr lang="en-US"/>
              <a:pPr>
                <a:defRPr/>
              </a:pPr>
              <a:t>‹#›</a:t>
            </a:fld>
            <a:endParaRPr lang="en-US"/>
          </a:p>
        </p:txBody>
      </p:sp>
    </p:spTree>
    <p:extLst>
      <p:ext uri="{BB962C8B-B14F-4D97-AF65-F5344CB8AC3E}">
        <p14:creationId xmlns:p14="http://schemas.microsoft.com/office/powerpoint/2010/main" val="3300560140"/>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5DCAF4-35F4-497E-9649-4F417DB17615}" type="datetimeFigureOut">
              <a:rPr lang="en-US"/>
              <a:pPr>
                <a:defRPr/>
              </a:pPr>
              <a:t>7/12/2018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8F313-CD2E-4E88-9548-8E315DC1CC71}" type="slidenum">
              <a:rPr lang="en-US"/>
              <a:pPr>
                <a:defRPr/>
              </a:pPr>
              <a:t>‹#›</a:t>
            </a:fld>
            <a:endParaRPr lang="en-US"/>
          </a:p>
        </p:txBody>
      </p:sp>
    </p:spTree>
    <p:extLst>
      <p:ext uri="{BB962C8B-B14F-4D97-AF65-F5344CB8AC3E}">
        <p14:creationId xmlns:p14="http://schemas.microsoft.com/office/powerpoint/2010/main" val="158837441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Pictur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09600"/>
            <a:ext cx="10972800" cy="808038"/>
          </a:xfrm>
        </p:spPr>
        <p:txBody>
          <a:bodyPr>
            <a:normAutofit/>
          </a:bodyPr>
          <a:lstStyle>
            <a:lvl1pPr>
              <a:defRPr sz="4000" b="1">
                <a:solidFill>
                  <a:srgbClr val="FFC000"/>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0442707-B34F-466C-BA47-1E71B0727C4A}" type="datetimeFigureOut">
              <a:rPr lang="en-US"/>
              <a:pPr>
                <a:defRPr/>
              </a:pPr>
              <a:t>7/12/2018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6C236-3647-4544-945D-0BC514416BE0}" type="slidenum">
              <a:rPr lang="en-US"/>
              <a:pPr>
                <a:defRPr/>
              </a:pPr>
              <a:t>‹#›</a:t>
            </a:fld>
            <a:endParaRPr lang="en-US"/>
          </a:p>
        </p:txBody>
      </p:sp>
    </p:spTree>
    <p:extLst>
      <p:ext uri="{BB962C8B-B14F-4D97-AF65-F5344CB8AC3E}">
        <p14:creationId xmlns:p14="http://schemas.microsoft.com/office/powerpoint/2010/main" val="347465951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5EF3FD-61EA-4258-ABFC-1D741BC7D4A1}" type="datetimeFigureOut">
              <a:rPr lang="en-US"/>
              <a:pPr>
                <a:defRPr/>
              </a:pPr>
              <a:t>7/12/2018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5F529-8D5C-4097-AC43-734CA4422D30}" type="slidenum">
              <a:rPr lang="en-US"/>
              <a:pPr>
                <a:defRPr/>
              </a:pPr>
              <a:t>‹#›</a:t>
            </a:fld>
            <a:endParaRPr lang="en-US"/>
          </a:p>
        </p:txBody>
      </p:sp>
    </p:spTree>
    <p:extLst>
      <p:ext uri="{BB962C8B-B14F-4D97-AF65-F5344CB8AC3E}">
        <p14:creationId xmlns:p14="http://schemas.microsoft.com/office/powerpoint/2010/main" val="4157301290"/>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76901E-8B49-4C1A-AE75-ACC9735279BB}" type="datetimeFigureOut">
              <a:rPr lang="en-US"/>
              <a:pPr>
                <a:defRPr/>
              </a:pPr>
              <a:t>7/12/2018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4A0016-25B0-478D-A84F-EDBBE1EAD8C9}" type="slidenum">
              <a:rPr lang="en-US"/>
              <a:pPr>
                <a:defRPr/>
              </a:pPr>
              <a:t>‹#›</a:t>
            </a:fld>
            <a:endParaRPr lang="en-US"/>
          </a:p>
        </p:txBody>
      </p:sp>
    </p:spTree>
    <p:extLst>
      <p:ext uri="{BB962C8B-B14F-4D97-AF65-F5344CB8AC3E}">
        <p14:creationId xmlns:p14="http://schemas.microsoft.com/office/powerpoint/2010/main" val="1273205537"/>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76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362200"/>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7601" y="1676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7601" y="2362200"/>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EF81B8-B157-441E-9E75-100383DC6E4F}" type="datetimeFigureOut">
              <a:rPr lang="en-US"/>
              <a:pPr>
                <a:defRPr/>
              </a:pPr>
              <a:t>7/12/2018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9FDE2B-FCB1-4EEA-BA5E-A2BF15FF0706}" type="slidenum">
              <a:rPr lang="en-US"/>
              <a:pPr>
                <a:defRPr/>
              </a:pPr>
              <a:t>‹#›</a:t>
            </a:fld>
            <a:endParaRPr lang="en-US"/>
          </a:p>
        </p:txBody>
      </p:sp>
    </p:spTree>
    <p:extLst>
      <p:ext uri="{BB962C8B-B14F-4D97-AF65-F5344CB8AC3E}">
        <p14:creationId xmlns:p14="http://schemas.microsoft.com/office/powerpoint/2010/main" val="826833127"/>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AA05FF-E7A0-4EC5-9687-93B7189A4A4E}" type="datetimeFigureOut">
              <a:rPr lang="en-US"/>
              <a:pPr>
                <a:defRPr/>
              </a:pPr>
              <a:t>7/12/2018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B5C6FE-50C9-474B-BB4F-B88ACF348935}" type="slidenum">
              <a:rPr lang="en-US"/>
              <a:pPr>
                <a:defRPr/>
              </a:pPr>
              <a:t>‹#›</a:t>
            </a:fld>
            <a:endParaRPr lang="en-US"/>
          </a:p>
        </p:txBody>
      </p:sp>
    </p:spTree>
    <p:extLst>
      <p:ext uri="{BB962C8B-B14F-4D97-AF65-F5344CB8AC3E}">
        <p14:creationId xmlns:p14="http://schemas.microsoft.com/office/powerpoint/2010/main" val="29852209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56E280-7D08-4D03-8773-44C0CF8A1C76}" type="datetimeFigureOut">
              <a:rPr lang="en-US"/>
              <a:pPr>
                <a:defRPr/>
              </a:pPr>
              <a:t>7/12/2018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DF9C33-491D-4B32-AD71-E54C0D7581CC}" type="slidenum">
              <a:rPr lang="en-US"/>
              <a:pPr>
                <a:defRPr/>
              </a:pPr>
              <a:t>‹#›</a:t>
            </a:fld>
            <a:endParaRPr lang="en-US"/>
          </a:p>
        </p:txBody>
      </p:sp>
    </p:spTree>
    <p:extLst>
      <p:ext uri="{BB962C8B-B14F-4D97-AF65-F5344CB8AC3E}">
        <p14:creationId xmlns:p14="http://schemas.microsoft.com/office/powerpoint/2010/main" val="1735277939"/>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75200" y="6858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8288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B6339-FF0B-4591-A614-1BAD03B6A7AA}" type="datetimeFigureOut">
              <a:rPr lang="en-US"/>
              <a:pPr>
                <a:defRPr/>
              </a:pPr>
              <a:t>7/12/2018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A76CF-BD46-467D-929A-5479294A33B1}" type="slidenum">
              <a:rPr lang="en-US"/>
              <a:pPr>
                <a:defRPr/>
              </a:pPr>
              <a:t>‹#›</a:t>
            </a:fld>
            <a:endParaRPr lang="en-US"/>
          </a:p>
        </p:txBody>
      </p:sp>
    </p:spTree>
    <p:extLst>
      <p:ext uri="{BB962C8B-B14F-4D97-AF65-F5344CB8AC3E}">
        <p14:creationId xmlns:p14="http://schemas.microsoft.com/office/powerpoint/2010/main" val="2579265162"/>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3ACD6D-52EE-48A5-BEA1-B1D770879BBD}" type="datetimeFigureOut">
              <a:rPr lang="en-US"/>
              <a:pPr>
                <a:defRPr/>
              </a:pPr>
              <a:t>7/12/2018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8F196D-65A6-4904-B6C8-D62F9D8282BC}" type="slidenum">
              <a:rPr lang="en-US"/>
              <a:pPr>
                <a:defRPr/>
              </a:pPr>
              <a:t>‹#›</a:t>
            </a:fld>
            <a:endParaRPr lang="en-US"/>
          </a:p>
        </p:txBody>
      </p:sp>
    </p:spTree>
    <p:extLst>
      <p:ext uri="{BB962C8B-B14F-4D97-AF65-F5344CB8AC3E}">
        <p14:creationId xmlns:p14="http://schemas.microsoft.com/office/powerpoint/2010/main" val="3376078906"/>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609600" y="533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E13D2FA-F374-4E92-8EDA-41D69EC2D4DA}" type="datetimeFigureOut">
              <a:rPr lang="en-US"/>
              <a:pPr>
                <a:defRPr/>
              </a:pPr>
              <a:t>7/12/2018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4C1F31FD-F3C4-4F19-BB18-F75F9DCA85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9"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b="1" kern="1200">
          <a:solidFill>
            <a:srgbClr val="FFC00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pyzam.com/funnypictures/details/7935?cat=all&amp;sort=popul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1143000"/>
            <a:ext cx="10820400" cy="2362200"/>
          </a:xfrm>
        </p:spPr>
        <p:txBody>
          <a:bodyPr>
            <a:normAutofit fontScale="90000"/>
          </a:bodyPr>
          <a:lstStyle/>
          <a:p>
            <a:pPr eaLnBrk="1" hangingPunct="1">
              <a:defRPr/>
            </a:pPr>
            <a:r>
              <a:rPr lang="en-US" altLang="en-US" sz="4400" dirty="0"/>
              <a:t>Controlled Substances (CS) New Mandates, including use of CS in Treating Pain</a:t>
            </a:r>
            <a:br>
              <a:rPr lang="en-US" altLang="en-US" sz="4400" dirty="0"/>
            </a:br>
            <a:r>
              <a:rPr lang="en-US" altLang="en-US" sz="4400" dirty="0"/>
              <a:t>AB 474 </a:t>
            </a:r>
            <a:r>
              <a:rPr lang="en-US" altLang="en-US" sz="2800" dirty="0"/>
              <a:t>– effective Jan. 1, 2018</a:t>
            </a:r>
          </a:p>
        </p:txBody>
      </p:sp>
      <p:sp>
        <p:nvSpPr>
          <p:cNvPr id="3" name="Content Placeholder 2"/>
          <p:cNvSpPr>
            <a:spLocks noGrp="1"/>
          </p:cNvSpPr>
          <p:nvPr>
            <p:ph idx="1"/>
          </p:nvPr>
        </p:nvSpPr>
        <p:spPr>
          <a:xfrm>
            <a:off x="2057400" y="3733800"/>
            <a:ext cx="8229600" cy="2286000"/>
          </a:xfrm>
        </p:spPr>
        <p:txBody>
          <a:bodyPr rtlCol="0">
            <a:normAutofit/>
          </a:bodyPr>
          <a:lstStyle/>
          <a:p>
            <a:pPr marL="0" indent="0" algn="ctr" eaLnBrk="1" fontAlgn="auto" hangingPunct="1">
              <a:spcAft>
                <a:spcPts val="0"/>
              </a:spcAft>
              <a:buNone/>
              <a:defRPr/>
            </a:pPr>
            <a:r>
              <a:rPr lang="en-US" sz="2600" b="1" dirty="0">
                <a:latin typeface="Centaur" panose="02030504050205020304" pitchFamily="18" charset="0"/>
              </a:rPr>
              <a:t>Weldon (Don) Havins, MD, JD, LLM (Health Law)</a:t>
            </a:r>
          </a:p>
          <a:p>
            <a:pPr marL="0" indent="0" algn="ctr" eaLnBrk="1" fontAlgn="auto" hangingPunct="1">
              <a:spcAft>
                <a:spcPts val="0"/>
              </a:spcAft>
              <a:buNone/>
              <a:defRPr/>
            </a:pPr>
            <a:r>
              <a:rPr lang="en-US" sz="2000" dirty="0">
                <a:latin typeface="Centaur" panose="02030504050205020304" pitchFamily="18" charset="0"/>
              </a:rPr>
              <a:t>Professor and Director of Medical Jurisprudence</a:t>
            </a:r>
          </a:p>
          <a:p>
            <a:pPr marL="0" indent="0" algn="ctr" eaLnBrk="1" fontAlgn="auto" hangingPunct="1">
              <a:spcAft>
                <a:spcPts val="0"/>
              </a:spcAft>
              <a:buNone/>
              <a:defRPr/>
            </a:pPr>
            <a:r>
              <a:rPr lang="en-US" sz="2000" dirty="0" err="1">
                <a:latin typeface="Centaur" panose="02030504050205020304" pitchFamily="18" charset="0"/>
              </a:rPr>
              <a:t>Touro</a:t>
            </a:r>
            <a:r>
              <a:rPr lang="en-US" sz="2000" dirty="0">
                <a:latin typeface="Centaur" panose="02030504050205020304" pitchFamily="18" charset="0"/>
              </a:rPr>
              <a:t> University </a:t>
            </a:r>
            <a:r>
              <a:rPr lang="en-US" sz="2000" dirty="0" smtClean="0">
                <a:latin typeface="Centaur" panose="02030504050205020304" pitchFamily="18" charset="0"/>
              </a:rPr>
              <a:t>Nevada</a:t>
            </a:r>
            <a:endParaRPr lang="en-US" sz="2000" dirty="0">
              <a:latin typeface="Centaur" panose="02030504050205020304" pitchFamily="18" charset="0"/>
            </a:endParaRPr>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762000"/>
            <a:ext cx="8229600" cy="1371600"/>
          </a:xfrm>
        </p:spPr>
        <p:txBody>
          <a:bodyPr/>
          <a:lstStyle/>
          <a:p>
            <a:r>
              <a:rPr lang="en-US" dirty="0" smtClean="0"/>
              <a:t>Nevada Chief Medical Officer</a:t>
            </a:r>
            <a:br>
              <a:rPr lang="en-US" dirty="0" smtClean="0"/>
            </a:br>
            <a:r>
              <a:rPr lang="en-US" sz="2400" dirty="0"/>
              <a:t>address – not in AB474</a:t>
            </a:r>
            <a:endParaRPr lang="en-US" dirty="0"/>
          </a:p>
        </p:txBody>
      </p:sp>
      <p:sp>
        <p:nvSpPr>
          <p:cNvPr id="3" name="Content Placeholder 2"/>
          <p:cNvSpPr>
            <a:spLocks noGrp="1"/>
          </p:cNvSpPr>
          <p:nvPr>
            <p:ph idx="1"/>
          </p:nvPr>
        </p:nvSpPr>
        <p:spPr>
          <a:xfrm>
            <a:off x="1752600" y="2286000"/>
            <a:ext cx="8763000" cy="3505200"/>
          </a:xfrm>
        </p:spPr>
        <p:txBody>
          <a:bodyPr/>
          <a:lstStyle/>
          <a:p>
            <a:pPr marL="0" indent="0" algn="ctr">
              <a:buNone/>
            </a:pPr>
            <a:r>
              <a:rPr lang="en-US" sz="2800" dirty="0"/>
              <a:t>Nevada State Chief Medical Officer</a:t>
            </a:r>
          </a:p>
          <a:p>
            <a:pPr marL="0" indent="0" algn="ctr">
              <a:buNone/>
            </a:pPr>
            <a:r>
              <a:rPr lang="en-US" sz="2800" dirty="0"/>
              <a:t>Nevada Department of Health and Human Services</a:t>
            </a:r>
          </a:p>
          <a:p>
            <a:pPr marL="0" indent="0" algn="ctr">
              <a:buNone/>
            </a:pPr>
            <a:r>
              <a:rPr lang="en-US" sz="2800" dirty="0"/>
              <a:t>4150 Technology Way</a:t>
            </a:r>
          </a:p>
          <a:p>
            <a:pPr marL="0" indent="0" algn="ctr">
              <a:buNone/>
            </a:pPr>
            <a:r>
              <a:rPr lang="en-US" sz="2800" dirty="0"/>
              <a:t>Carson City, NV  89706</a:t>
            </a:r>
          </a:p>
          <a:p>
            <a:pPr marL="0" indent="0" algn="ctr">
              <a:buNone/>
            </a:pPr>
            <a:endParaRPr lang="en-US" sz="2800" dirty="0"/>
          </a:p>
          <a:p>
            <a:pPr marL="0" indent="0" algn="ctr">
              <a:buNone/>
            </a:pPr>
            <a:r>
              <a:rPr lang="en-US" sz="2800" dirty="0"/>
              <a:t>775-684-4200</a:t>
            </a:r>
          </a:p>
        </p:txBody>
      </p:sp>
    </p:spTree>
    <p:extLst>
      <p:ext uri="{BB962C8B-B14F-4D97-AF65-F5344CB8AC3E}">
        <p14:creationId xmlns:p14="http://schemas.microsoft.com/office/powerpoint/2010/main" val="2555482872"/>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762000"/>
            <a:ext cx="9144000" cy="990600"/>
          </a:xfrm>
        </p:spPr>
        <p:txBody>
          <a:bodyPr rtlCol="0">
            <a:normAutofit fontScale="90000"/>
          </a:bodyPr>
          <a:lstStyle/>
          <a:p>
            <a:pPr eaLnBrk="1" fontAlgn="auto" hangingPunct="1">
              <a:spcAft>
                <a:spcPts val="0"/>
              </a:spcAft>
              <a:defRPr/>
            </a:pPr>
            <a:r>
              <a:rPr lang="en-US" dirty="0"/>
              <a:t>AB 474 of </a:t>
            </a:r>
            <a:r>
              <a:rPr lang="en-US" dirty="0" smtClean="0"/>
              <a:t>2017</a:t>
            </a:r>
            <a:r>
              <a:rPr lang="en-US" sz="2400" dirty="0"/>
              <a:t> – Sec. 13, NRS 629.061</a:t>
            </a:r>
            <a:r>
              <a:rPr lang="en-US" sz="2700" dirty="0"/>
              <a:t/>
            </a:r>
            <a:br>
              <a:rPr lang="en-US" sz="2700" dirty="0"/>
            </a:br>
            <a:r>
              <a:rPr lang="en-US" sz="2700" dirty="0"/>
              <a:t>effective </a:t>
            </a:r>
            <a:r>
              <a:rPr lang="en-US" sz="2700" u="sng" dirty="0"/>
              <a:t>Jan 1, 2018 </a:t>
            </a:r>
            <a:r>
              <a:rPr lang="en-US" sz="2700" dirty="0"/>
              <a:t>– Medical Record (MR) production</a:t>
            </a:r>
          </a:p>
        </p:txBody>
      </p:sp>
      <p:sp>
        <p:nvSpPr>
          <p:cNvPr id="12291" name="Content Placeholder 2"/>
          <p:cNvSpPr>
            <a:spLocks noGrp="1"/>
          </p:cNvSpPr>
          <p:nvPr>
            <p:ph idx="1"/>
          </p:nvPr>
        </p:nvSpPr>
        <p:spPr>
          <a:xfrm>
            <a:off x="381000" y="1981201"/>
            <a:ext cx="11430000" cy="4252913"/>
          </a:xfrm>
        </p:spPr>
        <p:txBody>
          <a:bodyPr/>
          <a:lstStyle/>
          <a:p>
            <a:pPr eaLnBrk="1" hangingPunct="1">
              <a:buFont typeface="Wingdings" panose="05000000000000000000" pitchFamily="2" charset="2"/>
              <a:buChar char="Ø"/>
              <a:defRPr/>
            </a:pPr>
            <a:r>
              <a:rPr lang="en-US" altLang="en-US" dirty="0" smtClean="0"/>
              <a:t> </a:t>
            </a:r>
            <a:r>
              <a:rPr lang="en-US" altLang="en-US" sz="2800" dirty="0">
                <a:latin typeface="Century" panose="02040604050505020304" pitchFamily="18" charset="0"/>
              </a:rPr>
              <a:t>Law enforcement or board investigator declaring “</a:t>
            </a:r>
            <a:r>
              <a:rPr lang="en-US" altLang="en-US" sz="2800" b="1" dirty="0">
                <a:latin typeface="Century" panose="02040604050505020304" pitchFamily="18" charset="0"/>
              </a:rPr>
              <a:t>exigent circumstances”</a:t>
            </a:r>
            <a:r>
              <a:rPr lang="en-US" altLang="en-US" sz="2800" dirty="0">
                <a:latin typeface="Century" panose="02040604050505020304" pitchFamily="18" charset="0"/>
              </a:rPr>
              <a:t> requires provider’s </a:t>
            </a:r>
            <a:r>
              <a:rPr lang="en-US" altLang="en-US" sz="2800" b="1" u="sng" dirty="0">
                <a:latin typeface="Century" panose="02040604050505020304" pitchFamily="18" charset="0"/>
              </a:rPr>
              <a:t>immediate</a:t>
            </a:r>
            <a:r>
              <a:rPr lang="en-US" altLang="en-US" sz="2800" dirty="0">
                <a:latin typeface="Century" panose="02040604050505020304" pitchFamily="18" charset="0"/>
              </a:rPr>
              <a:t> production of medical records (at the time of the request); if MRs are out of State, 5 days. (Sec. 13</a:t>
            </a:r>
            <a:r>
              <a:rPr lang="en-US" altLang="en-US" sz="2800" dirty="0" smtClean="0">
                <a:latin typeface="Century" panose="02040604050505020304" pitchFamily="18" charset="0"/>
              </a:rPr>
              <a:t>)</a:t>
            </a:r>
          </a:p>
          <a:p>
            <a:pPr marL="0" indent="0" eaLnBrk="1" hangingPunct="1">
              <a:buNone/>
              <a:defRPr/>
            </a:pPr>
            <a:endParaRPr lang="en-US" altLang="en-US" sz="2800" dirty="0">
              <a:latin typeface="Century" panose="02040604050505020304" pitchFamily="18" charset="0"/>
            </a:endParaRPr>
          </a:p>
          <a:p>
            <a:pPr eaLnBrk="1" hangingPunct="1">
              <a:buFont typeface="Wingdings" panose="05000000000000000000" pitchFamily="2" charset="2"/>
              <a:buChar char="Ø"/>
              <a:defRPr/>
            </a:pPr>
            <a:r>
              <a:rPr lang="en-US" altLang="en-US" dirty="0" smtClean="0">
                <a:latin typeface="Century" panose="02040604050505020304" pitchFamily="18" charset="0"/>
              </a:rPr>
              <a:t> </a:t>
            </a:r>
            <a:r>
              <a:rPr lang="en-US" altLang="en-US" sz="2800" dirty="0">
                <a:latin typeface="Century" panose="02040604050505020304" pitchFamily="18" charset="0"/>
              </a:rPr>
              <a:t>Regular production of MRs by the </a:t>
            </a:r>
            <a:r>
              <a:rPr lang="en-US" altLang="en-US" sz="2800" b="1" dirty="0">
                <a:latin typeface="Century" panose="02040604050505020304" pitchFamily="18" charset="0"/>
              </a:rPr>
              <a:t>custodian of MRs</a:t>
            </a:r>
            <a:r>
              <a:rPr lang="en-US" altLang="en-US" sz="2800" dirty="0">
                <a:latin typeface="Century" panose="02040604050505020304" pitchFamily="18" charset="0"/>
              </a:rPr>
              <a:t> is 10 days (20 days if out of State).  </a:t>
            </a:r>
          </a:p>
          <a:p>
            <a:pPr marL="0" indent="0" eaLnBrk="1" hangingPunct="1">
              <a:buNone/>
              <a:defRPr/>
            </a:pPr>
            <a:r>
              <a:rPr lang="en-US" altLang="en-US" sz="2800" dirty="0">
                <a:latin typeface="Century" panose="02040604050505020304" pitchFamily="18" charset="0"/>
              </a:rPr>
              <a:t>	</a:t>
            </a:r>
            <a:r>
              <a:rPr lang="en-US" altLang="en-US" sz="2000" dirty="0">
                <a:latin typeface="Century" panose="02040604050505020304" pitchFamily="18" charset="0"/>
              </a:rPr>
              <a:t>See SB 291 (2017)</a:t>
            </a:r>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00200" y="609600"/>
            <a:ext cx="8991600" cy="1143000"/>
          </a:xfrm>
        </p:spPr>
        <p:txBody>
          <a:bodyPr>
            <a:normAutofit fontScale="90000"/>
          </a:bodyPr>
          <a:lstStyle/>
          <a:p>
            <a:pPr eaLnBrk="1" hangingPunct="1"/>
            <a:r>
              <a:rPr lang="en-US" altLang="en-US" dirty="0" smtClean="0"/>
              <a:t>AB 474 of 2017</a:t>
            </a:r>
            <a:r>
              <a:rPr lang="en-US" altLang="en-US" sz="2400" dirty="0"/>
              <a:t> – all 6 Boards</a:t>
            </a:r>
            <a:r>
              <a:rPr lang="en-US" altLang="en-US" dirty="0" smtClean="0"/>
              <a:t/>
            </a:r>
            <a:br>
              <a:rPr lang="en-US" altLang="en-US" dirty="0" smtClean="0"/>
            </a:br>
            <a:r>
              <a:rPr lang="en-US" altLang="en-US" sz="2000" dirty="0"/>
              <a:t>effective Jan 1, 2018 – NRS 630.2535; NRS 631.344; NRS 632.2375; NRS 633.473; NRS 635.116; NRS 636.2881</a:t>
            </a:r>
          </a:p>
        </p:txBody>
      </p:sp>
      <p:sp>
        <p:nvSpPr>
          <p:cNvPr id="16387" name="Content Placeholder 2"/>
          <p:cNvSpPr>
            <a:spLocks noGrp="1"/>
          </p:cNvSpPr>
          <p:nvPr>
            <p:ph idx="1"/>
          </p:nvPr>
        </p:nvSpPr>
        <p:spPr>
          <a:xfrm>
            <a:off x="304800" y="1828800"/>
            <a:ext cx="11506200" cy="4343400"/>
          </a:xfrm>
        </p:spPr>
        <p:txBody>
          <a:bodyPr/>
          <a:lstStyle/>
          <a:p>
            <a:pPr marL="0" indent="0" eaLnBrk="1" hangingPunct="1">
              <a:buNone/>
            </a:pPr>
            <a:r>
              <a:rPr lang="en-US" altLang="en-US" sz="2800" dirty="0">
                <a:latin typeface="Century" panose="02040604050505020304" pitchFamily="18" charset="0"/>
              </a:rPr>
              <a:t>Each (of the six) Board shall, by regulation, require each practitioner certified or registered to </a:t>
            </a:r>
            <a:r>
              <a:rPr lang="en-US" altLang="en-US" sz="2800" b="1" dirty="0">
                <a:latin typeface="Century" panose="02040604050505020304" pitchFamily="18" charset="0"/>
              </a:rPr>
              <a:t>dispense</a:t>
            </a:r>
            <a:r>
              <a:rPr lang="en-US" altLang="en-US" sz="2800" dirty="0">
                <a:latin typeface="Century" panose="02040604050505020304" pitchFamily="18" charset="0"/>
              </a:rPr>
              <a:t> </a:t>
            </a:r>
            <a:r>
              <a:rPr lang="en-US" altLang="en-US" sz="2800" b="1" dirty="0">
                <a:latin typeface="Century" panose="02040604050505020304" pitchFamily="18" charset="0"/>
              </a:rPr>
              <a:t>CS</a:t>
            </a:r>
            <a:r>
              <a:rPr lang="en-US" altLang="en-US" sz="2800" dirty="0">
                <a:latin typeface="Century" panose="02040604050505020304" pitchFamily="18" charset="0"/>
              </a:rPr>
              <a:t> to complete </a:t>
            </a:r>
            <a:r>
              <a:rPr lang="en-US" altLang="en-US" sz="2800" b="1" dirty="0">
                <a:latin typeface="Century" panose="02040604050505020304" pitchFamily="18" charset="0"/>
              </a:rPr>
              <a:t>2 hours of training relating to the misuse and abuse of CS, the prescribing of opioids or addiction during each </a:t>
            </a:r>
            <a:r>
              <a:rPr lang="en-US" altLang="en-US" sz="2800" b="1" dirty="0" err="1">
                <a:latin typeface="Century" panose="02040604050505020304" pitchFamily="18" charset="0"/>
              </a:rPr>
              <a:t>relicensure</a:t>
            </a:r>
            <a:r>
              <a:rPr lang="en-US" altLang="en-US" sz="2800" b="1" dirty="0">
                <a:latin typeface="Century" panose="02040604050505020304" pitchFamily="18" charset="0"/>
              </a:rPr>
              <a:t> period</a:t>
            </a:r>
            <a:r>
              <a:rPr lang="en-US" altLang="en-US" sz="2800" dirty="0" smtClean="0">
                <a:latin typeface="Century" panose="02040604050505020304" pitchFamily="18" charset="0"/>
              </a:rPr>
              <a:t>.</a:t>
            </a:r>
          </a:p>
          <a:p>
            <a:pPr marL="0" indent="0" eaLnBrk="1" hangingPunct="1">
              <a:buNone/>
            </a:pPr>
            <a:endParaRPr lang="en-US" altLang="en-US" sz="2800" dirty="0">
              <a:latin typeface="Century" panose="02040604050505020304" pitchFamily="18" charset="0"/>
            </a:endParaRPr>
          </a:p>
          <a:p>
            <a:pPr marL="0" indent="0" eaLnBrk="1" hangingPunct="1">
              <a:buNone/>
            </a:pPr>
            <a:r>
              <a:rPr lang="en-US" altLang="en-US" sz="2800" dirty="0">
                <a:latin typeface="Century" panose="02040604050505020304" pitchFamily="18" charset="0"/>
              </a:rPr>
              <a:t>These CMEs may be used to satisfy 2 hours of </a:t>
            </a:r>
            <a:r>
              <a:rPr lang="en-US" altLang="en-US" sz="2800" u="sng" dirty="0">
                <a:latin typeface="Century" panose="02040604050505020304" pitchFamily="18" charset="0"/>
              </a:rPr>
              <a:t>any</a:t>
            </a:r>
            <a:r>
              <a:rPr lang="en-US" altLang="en-US" sz="2800" dirty="0">
                <a:latin typeface="Century" panose="02040604050505020304" pitchFamily="18" charset="0"/>
              </a:rPr>
              <a:t> continuing education requirement.</a:t>
            </a:r>
          </a:p>
          <a:p>
            <a:pPr marL="0" indent="0" eaLnBrk="1" hangingPunct="1">
              <a:buNone/>
            </a:pPr>
            <a:r>
              <a:rPr lang="en-US" altLang="en-US" sz="2400" dirty="0">
                <a:latin typeface="Century" panose="02040604050505020304" pitchFamily="18" charset="0"/>
              </a:rPr>
              <a:t>(FYI, AB 105, effective July 1, 2017, requires 2 CME hours every four (4) years in suicide prevention.)</a:t>
            </a:r>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025650" y="868364"/>
            <a:ext cx="8229600" cy="808037"/>
          </a:xfrm>
        </p:spPr>
        <p:txBody>
          <a:bodyPr/>
          <a:lstStyle/>
          <a:p>
            <a:r>
              <a:rPr lang="en-US" altLang="en-US" smtClean="0"/>
              <a:t>NBOM Regulation R116-17A</a:t>
            </a:r>
          </a:p>
        </p:txBody>
      </p:sp>
      <p:sp>
        <p:nvSpPr>
          <p:cNvPr id="17411" name="Content Placeholder 2"/>
          <p:cNvSpPr>
            <a:spLocks noGrp="1"/>
          </p:cNvSpPr>
          <p:nvPr>
            <p:ph idx="1"/>
          </p:nvPr>
        </p:nvSpPr>
        <p:spPr>
          <a:xfrm>
            <a:off x="457200" y="1676400"/>
            <a:ext cx="11201400" cy="4344988"/>
          </a:xfrm>
        </p:spPr>
        <p:txBody>
          <a:bodyPr/>
          <a:lstStyle/>
          <a:p>
            <a:pPr marL="0" indent="0">
              <a:buNone/>
            </a:pPr>
            <a:r>
              <a:rPr lang="en-US" altLang="en-US" dirty="0" smtClean="0"/>
              <a:t>NAC 633.250:</a:t>
            </a:r>
          </a:p>
          <a:p>
            <a:pPr marL="0" indent="0">
              <a:buNone/>
            </a:pPr>
            <a:r>
              <a:rPr lang="en-US" altLang="en-US" sz="2800" b="1" dirty="0">
                <a:latin typeface="Century" panose="02040604050505020304" pitchFamily="18" charset="0"/>
              </a:rPr>
              <a:t>Each osteopathic physician and PA</a:t>
            </a:r>
            <a:r>
              <a:rPr lang="en-US" altLang="en-US" sz="2800" dirty="0">
                <a:latin typeface="Century" panose="02040604050505020304" pitchFamily="18" charset="0"/>
              </a:rPr>
              <a:t>, for licensure renewal, must attest he or she has completed 2 hours continuing education related to misuse and abuse of CS, the prescribing of opioids or addiction</a:t>
            </a:r>
            <a:r>
              <a:rPr lang="en-US" altLang="en-US" sz="2800" dirty="0" smtClean="0">
                <a:latin typeface="Century" panose="02040604050505020304" pitchFamily="18" charset="0"/>
              </a:rPr>
              <a:t>.</a:t>
            </a:r>
          </a:p>
          <a:p>
            <a:pPr marL="0" indent="0">
              <a:buNone/>
            </a:pPr>
            <a:endParaRPr lang="en-US" altLang="en-US" sz="2800" dirty="0">
              <a:latin typeface="Century" panose="02040604050505020304" pitchFamily="18" charset="0"/>
            </a:endParaRPr>
          </a:p>
          <a:p>
            <a:pPr marL="0" indent="0">
              <a:buNone/>
            </a:pPr>
            <a:r>
              <a:rPr lang="en-US" altLang="en-US" sz="2800" b="1" dirty="0">
                <a:latin typeface="Century" panose="02040604050505020304" pitchFamily="18" charset="0"/>
              </a:rPr>
              <a:t>Each osteopathic physician </a:t>
            </a:r>
            <a:r>
              <a:rPr lang="en-US" altLang="en-US" sz="2800" dirty="0">
                <a:latin typeface="Century" panose="02040604050505020304" pitchFamily="18" charset="0"/>
              </a:rPr>
              <a:t>shall complete 2 hours instruction on evidence-based suicide prevention and awareness every 4 years.</a:t>
            </a:r>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5105400"/>
          </a:xfrm>
        </p:spPr>
        <p:txBody>
          <a:bodyPr/>
          <a:lstStyle/>
          <a:p>
            <a:pPr algn="l"/>
            <a:r>
              <a:rPr lang="en-US" dirty="0" smtClean="0">
                <a:latin typeface="Century" panose="02040604050505020304" pitchFamily="18" charset="0"/>
              </a:rPr>
              <a:t>Are Prescribing Licensees of all 6 Professional Boards required to complete the 2 hours of continuing education in misuse and abuse of controlled substances, the prescription of opioids, or addiction, each licensing cycle?</a:t>
            </a:r>
            <a:endParaRPr lang="en-US" dirty="0">
              <a:latin typeface="Century" panose="02040604050505020304" pitchFamily="18" charset="0"/>
            </a:endParaRPr>
          </a:p>
        </p:txBody>
      </p:sp>
    </p:spTree>
    <p:extLst>
      <p:ext uri="{BB962C8B-B14F-4D97-AF65-F5344CB8AC3E}">
        <p14:creationId xmlns:p14="http://schemas.microsoft.com/office/powerpoint/2010/main" val="465018307"/>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5791200"/>
          </a:xfrm>
        </p:spPr>
        <p:txBody>
          <a:bodyPr/>
          <a:lstStyle/>
          <a:p>
            <a:pPr algn="l"/>
            <a:r>
              <a:rPr lang="en-US" dirty="0" smtClean="0">
                <a:latin typeface="Century" panose="02040604050505020304" pitchFamily="18" charset="0"/>
              </a:rPr>
              <a:t>AB474 provides that practitioners who dispense must complete the 2 hours every licensing cycle.</a:t>
            </a:r>
            <a:br>
              <a:rPr lang="en-US" dirty="0" smtClean="0">
                <a:latin typeface="Century" panose="02040604050505020304" pitchFamily="18" charset="0"/>
              </a:rPr>
            </a:br>
            <a:r>
              <a:rPr lang="en-US" dirty="0"/>
              <a:t/>
            </a:r>
            <a:br>
              <a:rPr lang="en-US" dirty="0"/>
            </a:br>
            <a:r>
              <a:rPr lang="en-US" dirty="0" smtClean="0"/>
              <a:t>The Board of Pharmacy says YES under NRS 639.0065 which provides that prescribers are included in the definition of “dispense”.</a:t>
            </a:r>
            <a:endParaRPr lang="en-US" dirty="0"/>
          </a:p>
        </p:txBody>
      </p:sp>
    </p:spTree>
    <p:extLst>
      <p:ext uri="{BB962C8B-B14F-4D97-AF65-F5344CB8AC3E}">
        <p14:creationId xmlns:p14="http://schemas.microsoft.com/office/powerpoint/2010/main" val="2328694624"/>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NRS 639.0065</a:t>
            </a:r>
            <a:endParaRPr lang="en-US" dirty="0"/>
          </a:p>
        </p:txBody>
      </p:sp>
      <p:sp>
        <p:nvSpPr>
          <p:cNvPr id="3" name="Content Placeholder 2"/>
          <p:cNvSpPr>
            <a:spLocks noGrp="1"/>
          </p:cNvSpPr>
          <p:nvPr>
            <p:ph idx="1"/>
          </p:nvPr>
        </p:nvSpPr>
        <p:spPr>
          <a:xfrm>
            <a:off x="609600" y="1417638"/>
            <a:ext cx="10972800" cy="4525963"/>
          </a:xfrm>
        </p:spPr>
        <p:txBody>
          <a:bodyPr/>
          <a:lstStyle/>
          <a:p>
            <a:pPr marL="0" indent="0">
              <a:buNone/>
            </a:pPr>
            <a:r>
              <a:rPr lang="en-US" b="1" dirty="0">
                <a:latin typeface="Century" panose="02040604050505020304" pitchFamily="18" charset="0"/>
              </a:rPr>
              <a:t>NRS 639.0065  “Dispense” defined.</a:t>
            </a:r>
            <a:endParaRPr lang="en-US" dirty="0">
              <a:latin typeface="Century" panose="02040604050505020304" pitchFamily="18" charset="0"/>
            </a:endParaRPr>
          </a:p>
          <a:p>
            <a:pPr marL="0" indent="0">
              <a:buNone/>
            </a:pPr>
            <a:r>
              <a:rPr lang="en-US" dirty="0">
                <a:latin typeface="Century" panose="02040604050505020304" pitchFamily="18" charset="0"/>
              </a:rPr>
              <a:t>     </a:t>
            </a:r>
            <a:r>
              <a:rPr lang="en-US" sz="2800" dirty="0">
                <a:latin typeface="Century" panose="02040604050505020304" pitchFamily="18" charset="0"/>
              </a:rPr>
              <a:t>1.  </a:t>
            </a:r>
            <a:r>
              <a:rPr lang="en-US" sz="2800" b="1" dirty="0">
                <a:latin typeface="Century" panose="02040604050505020304" pitchFamily="18" charset="0"/>
              </a:rPr>
              <a:t>“Dispense” means to deliver a controlled substance</a:t>
            </a:r>
            <a:r>
              <a:rPr lang="en-US" sz="2800" dirty="0">
                <a:latin typeface="Century" panose="02040604050505020304" pitchFamily="18" charset="0"/>
              </a:rPr>
              <a:t> or dangerous drug </a:t>
            </a:r>
            <a:r>
              <a:rPr lang="en-US" sz="2800" b="1" dirty="0">
                <a:latin typeface="Century" panose="02040604050505020304" pitchFamily="18" charset="0"/>
              </a:rPr>
              <a:t>to an ultimate user, patient</a:t>
            </a:r>
            <a:r>
              <a:rPr lang="en-US" sz="2800" dirty="0">
                <a:latin typeface="Century" panose="02040604050505020304" pitchFamily="18" charset="0"/>
              </a:rPr>
              <a:t> or subject of research </a:t>
            </a:r>
            <a:r>
              <a:rPr lang="en-US" sz="2800" b="1" dirty="0">
                <a:latin typeface="Century" panose="02040604050505020304" pitchFamily="18" charset="0"/>
              </a:rPr>
              <a:t>by </a:t>
            </a:r>
            <a:r>
              <a:rPr lang="en-US" sz="2800" dirty="0">
                <a:latin typeface="Century" panose="02040604050505020304" pitchFamily="18" charset="0"/>
              </a:rPr>
              <a:t>or pursuant to the </a:t>
            </a:r>
            <a:r>
              <a:rPr lang="en-US" sz="2800" b="1" dirty="0">
                <a:latin typeface="Century" panose="02040604050505020304" pitchFamily="18" charset="0"/>
              </a:rPr>
              <a:t>lawful order of a practitioner</a:t>
            </a:r>
            <a:r>
              <a:rPr lang="en-US" sz="2800" b="1" dirty="0" smtClean="0">
                <a:latin typeface="Century" panose="02040604050505020304" pitchFamily="18" charset="0"/>
              </a:rPr>
              <a:t>, </a:t>
            </a:r>
            <a:r>
              <a:rPr lang="en-US" sz="2800" b="1" u="sng" dirty="0" smtClean="0">
                <a:latin typeface="Century" panose="02040604050505020304" pitchFamily="18" charset="0"/>
              </a:rPr>
              <a:t>including the </a:t>
            </a:r>
            <a:r>
              <a:rPr lang="en-US" sz="3600" b="1" u="sng" dirty="0" smtClean="0">
                <a:latin typeface="Century" panose="02040604050505020304" pitchFamily="18" charset="0"/>
              </a:rPr>
              <a:t>prescribing</a:t>
            </a:r>
            <a:r>
              <a:rPr lang="en-US" sz="2800" b="1" u="sng" dirty="0" smtClean="0">
                <a:latin typeface="Century" panose="02040604050505020304" pitchFamily="18" charset="0"/>
              </a:rPr>
              <a:t> by a practitioner</a:t>
            </a:r>
            <a:r>
              <a:rPr lang="en-US" sz="2800" dirty="0" smtClean="0">
                <a:latin typeface="Century" panose="02040604050505020304" pitchFamily="18" charset="0"/>
              </a:rPr>
              <a:t>, </a:t>
            </a:r>
            <a:r>
              <a:rPr lang="en-US" sz="2800" dirty="0">
                <a:latin typeface="Century" panose="02040604050505020304" pitchFamily="18" charset="0"/>
              </a:rPr>
              <a:t>administering, packaging, labeling or </a:t>
            </a:r>
            <a:r>
              <a:rPr lang="en-US" sz="2800" dirty="0" smtClean="0">
                <a:latin typeface="Century" panose="02040604050505020304" pitchFamily="18" charset="0"/>
              </a:rPr>
              <a:t>compounding </a:t>
            </a:r>
            <a:r>
              <a:rPr lang="en-US" sz="2800" dirty="0">
                <a:latin typeface="Century" panose="02040604050505020304" pitchFamily="18" charset="0"/>
              </a:rPr>
              <a:t>necessary to prepare the substance for that delivery.</a:t>
            </a:r>
          </a:p>
          <a:p>
            <a:pPr marL="0" indent="0">
              <a:buNone/>
            </a:pPr>
            <a:r>
              <a:rPr lang="en-US" sz="2800" dirty="0" smtClean="0">
                <a:latin typeface="Century" panose="02040604050505020304" pitchFamily="18" charset="0"/>
              </a:rPr>
              <a:t> </a:t>
            </a:r>
            <a:r>
              <a:rPr lang="en-US" sz="2800" dirty="0">
                <a:latin typeface="Century" panose="02040604050505020304" pitchFamily="18" charset="0"/>
              </a:rPr>
              <a:t>   </a:t>
            </a:r>
            <a:r>
              <a:rPr lang="en-US" sz="2800" dirty="0" smtClean="0">
                <a:latin typeface="Century" panose="02040604050505020304" pitchFamily="18" charset="0"/>
              </a:rPr>
              <a:t>2</a:t>
            </a:r>
            <a:r>
              <a:rPr lang="en-US" sz="2800" dirty="0">
                <a:latin typeface="Century" panose="02040604050505020304" pitchFamily="18" charset="0"/>
              </a:rPr>
              <a:t>.  The term does not include the furnishing of a controlled substance by a hospital pharmacy for inpatients.</a:t>
            </a:r>
          </a:p>
          <a:p>
            <a:pPr marL="0" indent="0">
              <a:buNone/>
            </a:pPr>
            <a:endParaRPr lang="en-US" dirty="0"/>
          </a:p>
        </p:txBody>
      </p:sp>
    </p:spTree>
    <p:extLst>
      <p:ext uri="{BB962C8B-B14F-4D97-AF65-F5344CB8AC3E}">
        <p14:creationId xmlns:p14="http://schemas.microsoft.com/office/powerpoint/2010/main" val="643976551"/>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11506200" cy="5638800"/>
          </a:xfrm>
        </p:spPr>
        <p:txBody>
          <a:bodyPr/>
          <a:lstStyle/>
          <a:p>
            <a:pPr marL="0" indent="0" algn="ctr">
              <a:buNone/>
              <a:defRPr/>
            </a:pPr>
            <a:r>
              <a:rPr lang="en-US" b="1" dirty="0">
                <a:solidFill>
                  <a:schemeClr val="accent6"/>
                </a:solidFill>
                <a:latin typeface="Century" panose="02040604050505020304" pitchFamily="18" charset="0"/>
              </a:rPr>
              <a:t>NBME Existing Mandate to Report </a:t>
            </a:r>
            <a:r>
              <a:rPr lang="en-US" b="1" dirty="0" smtClean="0">
                <a:solidFill>
                  <a:schemeClr val="accent6"/>
                </a:solidFill>
                <a:latin typeface="Century" panose="02040604050505020304" pitchFamily="18" charset="0"/>
              </a:rPr>
              <a:t>Violations</a:t>
            </a:r>
          </a:p>
          <a:p>
            <a:pPr marL="0" indent="0" algn="ctr">
              <a:buNone/>
              <a:defRPr/>
            </a:pPr>
            <a:endParaRPr lang="en-US" sz="2800" b="1" dirty="0">
              <a:solidFill>
                <a:schemeClr val="accent6"/>
              </a:solidFill>
              <a:latin typeface="Century" panose="02040604050505020304" pitchFamily="18" charset="0"/>
            </a:endParaRPr>
          </a:p>
          <a:p>
            <a:pPr marL="0" indent="0">
              <a:buNone/>
              <a:defRPr/>
            </a:pPr>
            <a:r>
              <a:rPr lang="en-US" sz="2400" b="1" dirty="0"/>
              <a:t>NRS </a:t>
            </a:r>
            <a:r>
              <a:rPr lang="en-US" sz="2400" b="1" u="sng" dirty="0"/>
              <a:t>630</a:t>
            </a:r>
            <a:r>
              <a:rPr lang="en-US" sz="2400" b="1" dirty="0"/>
              <a:t>.3062 </a:t>
            </a:r>
            <a:r>
              <a:rPr lang="en-US" sz="2400" dirty="0"/>
              <a:t>The following acts, among others, constitute </a:t>
            </a:r>
            <a:r>
              <a:rPr lang="en-US" sz="2400" u="sng" dirty="0"/>
              <a:t>grounds for initiating disciplinary action</a:t>
            </a:r>
            <a:r>
              <a:rPr lang="en-US" sz="2400" dirty="0"/>
              <a:t> or denying licensure:</a:t>
            </a:r>
          </a:p>
          <a:p>
            <a:pPr marL="0" indent="0">
              <a:buNone/>
              <a:defRPr/>
            </a:pPr>
            <a:r>
              <a:rPr lang="en-US" sz="2400" dirty="0">
                <a:latin typeface="Century" panose="02040604050505020304" pitchFamily="18" charset="0"/>
              </a:rPr>
              <a:t>6.  </a:t>
            </a:r>
            <a:r>
              <a:rPr lang="en-US" sz="2400" b="1" dirty="0">
                <a:latin typeface="Century" panose="02040604050505020304" pitchFamily="18" charset="0"/>
              </a:rPr>
              <a:t>Failure to report</a:t>
            </a:r>
            <a:r>
              <a:rPr lang="en-US" sz="2400" dirty="0">
                <a:latin typeface="Century" panose="02040604050505020304" pitchFamily="18" charset="0"/>
              </a:rPr>
              <a:t> </a:t>
            </a:r>
            <a:r>
              <a:rPr lang="en-US" sz="2400" b="1" dirty="0">
                <a:latin typeface="Century" panose="02040604050505020304" pitchFamily="18" charset="0"/>
              </a:rPr>
              <a:t>any person</a:t>
            </a:r>
            <a:r>
              <a:rPr lang="en-US" sz="2400" dirty="0">
                <a:latin typeface="Century" panose="02040604050505020304" pitchFamily="18" charset="0"/>
              </a:rPr>
              <a:t> the licensee knows, or has reason to know, </a:t>
            </a:r>
            <a:r>
              <a:rPr lang="en-US" sz="2400" b="1" u="sng" dirty="0">
                <a:latin typeface="Century" panose="02040604050505020304" pitchFamily="18" charset="0"/>
              </a:rPr>
              <a:t>is in violation of the provisions of this chapter or the regulations of the Board</a:t>
            </a:r>
            <a:r>
              <a:rPr lang="en-US" sz="2400" dirty="0">
                <a:latin typeface="Century" panose="02040604050505020304" pitchFamily="18" charset="0"/>
              </a:rPr>
              <a:t> within 30 days after the date the licensee </a:t>
            </a:r>
            <a:r>
              <a:rPr lang="en-US" sz="2400" b="1" u="sng" dirty="0">
                <a:latin typeface="Century" panose="02040604050505020304" pitchFamily="18" charset="0"/>
              </a:rPr>
              <a:t>knows or has reason to know</a:t>
            </a:r>
            <a:r>
              <a:rPr lang="en-US" sz="2400" dirty="0">
                <a:latin typeface="Century" panose="02040604050505020304" pitchFamily="18" charset="0"/>
              </a:rPr>
              <a:t> of the violation.</a:t>
            </a:r>
          </a:p>
          <a:p>
            <a:pPr marL="0" indent="0">
              <a:buNone/>
              <a:defRPr/>
            </a:pPr>
            <a:endParaRPr lang="en-US" sz="2400" dirty="0">
              <a:latin typeface="Century" panose="02040604050505020304" pitchFamily="18" charset="0"/>
            </a:endParaRPr>
          </a:p>
          <a:p>
            <a:pPr marL="0" indent="0">
              <a:buNone/>
              <a:defRPr/>
            </a:pPr>
            <a:r>
              <a:rPr lang="en-US" sz="2400" b="1" dirty="0"/>
              <a:t>NRS 630.3062</a:t>
            </a:r>
            <a:r>
              <a:rPr lang="en-US" sz="2400" dirty="0"/>
              <a:t> The following acts, among others, constitute grounds for initiating disciplinary action or denying licensure:</a:t>
            </a:r>
          </a:p>
          <a:p>
            <a:pPr marL="0" indent="0">
              <a:buNone/>
              <a:defRPr/>
            </a:pPr>
            <a:r>
              <a:rPr lang="en-US" sz="2400" dirty="0">
                <a:latin typeface="Century" panose="02040604050505020304" pitchFamily="18" charset="0"/>
              </a:rPr>
              <a:t>3.  Making or </a:t>
            </a:r>
            <a:r>
              <a:rPr lang="en-US" sz="2400" u="sng" dirty="0">
                <a:latin typeface="Century" panose="02040604050505020304" pitchFamily="18" charset="0"/>
              </a:rPr>
              <a:t>filing a report which the licensee knows to be false</a:t>
            </a:r>
            <a:r>
              <a:rPr lang="en-US" sz="2400" dirty="0">
                <a:latin typeface="Century" panose="02040604050505020304" pitchFamily="18" charset="0"/>
              </a:rPr>
              <a:t>, </a:t>
            </a:r>
            <a:r>
              <a:rPr lang="en-US" sz="2400" b="1" u="sng" dirty="0">
                <a:latin typeface="Century" panose="02040604050505020304" pitchFamily="18" charset="0"/>
              </a:rPr>
              <a:t>failing to file a</a:t>
            </a:r>
            <a:r>
              <a:rPr lang="en-US" sz="2400" b="1" dirty="0">
                <a:latin typeface="Century" panose="02040604050505020304" pitchFamily="18" charset="0"/>
              </a:rPr>
              <a:t> </a:t>
            </a:r>
            <a:r>
              <a:rPr lang="en-US" sz="2400" dirty="0">
                <a:latin typeface="Century" panose="02040604050505020304" pitchFamily="18" charset="0"/>
              </a:rPr>
              <a:t>record or </a:t>
            </a:r>
            <a:r>
              <a:rPr lang="en-US" sz="2400" b="1" u="sng" dirty="0">
                <a:latin typeface="Century" panose="02040604050505020304" pitchFamily="18" charset="0"/>
              </a:rPr>
              <a:t>report as required by law </a:t>
            </a:r>
            <a:r>
              <a:rPr lang="en-US" sz="2400" dirty="0">
                <a:latin typeface="Century" panose="02040604050505020304" pitchFamily="18" charset="0"/>
              </a:rPr>
              <a:t>or knowingly or willfully obstructing or inducing another to obstruct such filing.</a:t>
            </a:r>
          </a:p>
          <a:p>
            <a:pPr marL="0" indent="0">
              <a:buNone/>
              <a:defRPr/>
            </a:pPr>
            <a:endParaRPr lang="en-US" dirty="0"/>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981200" y="609600"/>
            <a:ext cx="8229600" cy="609600"/>
          </a:xfrm>
        </p:spPr>
        <p:txBody>
          <a:bodyPr>
            <a:normAutofit fontScale="90000"/>
          </a:bodyPr>
          <a:lstStyle/>
          <a:p>
            <a:pPr>
              <a:defRPr/>
            </a:pPr>
            <a:r>
              <a:rPr lang="en-US" altLang="en-US" sz="3200" dirty="0">
                <a:latin typeface="Century" panose="02040604050505020304" pitchFamily="18" charset="0"/>
              </a:rPr>
              <a:t>NBOM Existing Mandate to Report Violations</a:t>
            </a:r>
          </a:p>
        </p:txBody>
      </p:sp>
      <p:sp>
        <p:nvSpPr>
          <p:cNvPr id="3" name="Content Placeholder 2"/>
          <p:cNvSpPr>
            <a:spLocks noGrp="1"/>
          </p:cNvSpPr>
          <p:nvPr>
            <p:ph idx="1"/>
          </p:nvPr>
        </p:nvSpPr>
        <p:spPr>
          <a:xfrm>
            <a:off x="381000" y="1219201"/>
            <a:ext cx="11582400" cy="4906963"/>
          </a:xfrm>
        </p:spPr>
        <p:txBody>
          <a:bodyPr/>
          <a:lstStyle/>
          <a:p>
            <a:pPr marL="0" indent="0">
              <a:buNone/>
              <a:defRPr/>
            </a:pPr>
            <a:endParaRPr lang="en-US" sz="2400" b="1" dirty="0" smtClean="0"/>
          </a:p>
          <a:p>
            <a:pPr marL="0" indent="0">
              <a:buNone/>
              <a:defRPr/>
            </a:pPr>
            <a:r>
              <a:rPr lang="en-US" sz="2400" b="1" dirty="0" smtClean="0"/>
              <a:t>NRS</a:t>
            </a:r>
            <a:r>
              <a:rPr lang="en-US" sz="2400" b="1" dirty="0"/>
              <a:t> </a:t>
            </a:r>
            <a:r>
              <a:rPr lang="en-US" sz="2400" b="1" u="sng" dirty="0"/>
              <a:t>633</a:t>
            </a:r>
            <a:r>
              <a:rPr lang="en-US" sz="2400" b="1" dirty="0"/>
              <a:t>.511(1)</a:t>
            </a:r>
            <a:r>
              <a:rPr lang="en-US" sz="2400" dirty="0">
                <a:latin typeface="Century" panose="02040604050505020304" pitchFamily="18" charset="0"/>
              </a:rPr>
              <a:t> The </a:t>
            </a:r>
            <a:r>
              <a:rPr lang="en-US" sz="2400" u="sng" dirty="0">
                <a:latin typeface="Century" panose="02040604050505020304" pitchFamily="18" charset="0"/>
              </a:rPr>
              <a:t>grounds for initiating disciplinary action</a:t>
            </a:r>
            <a:r>
              <a:rPr lang="en-US" sz="2400" dirty="0">
                <a:latin typeface="Century" panose="02040604050505020304" pitchFamily="18" charset="0"/>
              </a:rPr>
              <a:t> pursuant to this chapter are:</a:t>
            </a:r>
          </a:p>
          <a:p>
            <a:pPr marL="0" indent="0">
              <a:buNone/>
              <a:defRPr/>
            </a:pPr>
            <a:r>
              <a:rPr lang="en-US" sz="2400" dirty="0">
                <a:latin typeface="Century" panose="02040604050505020304" pitchFamily="18" charset="0"/>
              </a:rPr>
              <a:t>(p) </a:t>
            </a:r>
            <a:r>
              <a:rPr lang="en-US" sz="2400" b="1" dirty="0">
                <a:latin typeface="Century" panose="02040604050505020304" pitchFamily="18" charset="0"/>
              </a:rPr>
              <a:t>Failure to report any person the licensee knows, or has reason to know, is in violation of the provisions of this chapter or the regulations of the Board within 30 days after the date the licensee </a:t>
            </a:r>
            <a:r>
              <a:rPr lang="en-US" sz="2400" b="1" u="sng" dirty="0">
                <a:latin typeface="Century" panose="02040604050505020304" pitchFamily="18" charset="0"/>
              </a:rPr>
              <a:t>knows or has reason to know</a:t>
            </a:r>
            <a:r>
              <a:rPr lang="en-US" sz="2400" b="1" dirty="0">
                <a:latin typeface="Century" panose="02040604050505020304" pitchFamily="18" charset="0"/>
              </a:rPr>
              <a:t> of the violation.</a:t>
            </a:r>
          </a:p>
          <a:p>
            <a:pPr marL="0" indent="0">
              <a:buNone/>
              <a:defRPr/>
            </a:pPr>
            <a:endParaRPr lang="en-US" sz="2400" b="1" dirty="0">
              <a:latin typeface="Century" panose="02040604050505020304" pitchFamily="18" charset="0"/>
            </a:endParaRPr>
          </a:p>
          <a:p>
            <a:pPr marL="0" indent="0">
              <a:buNone/>
              <a:defRPr/>
            </a:pPr>
            <a:r>
              <a:rPr lang="en-US" sz="2400" dirty="0">
                <a:latin typeface="Century" panose="02040604050505020304" pitchFamily="18" charset="0"/>
              </a:rPr>
              <a:t>(o) Making or </a:t>
            </a:r>
            <a:r>
              <a:rPr lang="en-US" sz="2400" u="sng" dirty="0">
                <a:latin typeface="Century" panose="02040604050505020304" pitchFamily="18" charset="0"/>
              </a:rPr>
              <a:t>filing a report which the licensee knows to be false</a:t>
            </a:r>
            <a:r>
              <a:rPr lang="en-US" sz="2400" dirty="0">
                <a:latin typeface="Century" panose="02040604050505020304" pitchFamily="18" charset="0"/>
              </a:rPr>
              <a:t>, </a:t>
            </a:r>
            <a:r>
              <a:rPr lang="en-US" sz="2400" b="1" u="sng" dirty="0">
                <a:latin typeface="Century" panose="02040604050505020304" pitchFamily="18" charset="0"/>
              </a:rPr>
              <a:t>failing to file a </a:t>
            </a:r>
            <a:r>
              <a:rPr lang="en-US" sz="2400" b="1" dirty="0">
                <a:latin typeface="Century" panose="02040604050505020304" pitchFamily="18" charset="0"/>
              </a:rPr>
              <a:t>record or </a:t>
            </a:r>
            <a:r>
              <a:rPr lang="en-US" sz="2400" b="1" u="sng" dirty="0">
                <a:latin typeface="Century" panose="02040604050505020304" pitchFamily="18" charset="0"/>
              </a:rPr>
              <a:t>report that is required by law</a:t>
            </a:r>
            <a:r>
              <a:rPr lang="en-US" sz="2400" u="sng" dirty="0">
                <a:latin typeface="Century" panose="02040604050505020304" pitchFamily="18" charset="0"/>
              </a:rPr>
              <a:t> </a:t>
            </a:r>
            <a:r>
              <a:rPr lang="en-US" sz="2400" dirty="0">
                <a:latin typeface="Century" panose="02040604050505020304" pitchFamily="18" charset="0"/>
              </a:rPr>
              <a:t>or knowingly or willfully obstructing or inducing another to obstruct the making or filing of such a record or report.</a:t>
            </a:r>
          </a:p>
          <a:p>
            <a:pPr>
              <a:defRPr/>
            </a:pPr>
            <a:endParaRPr lang="en-US" dirty="0"/>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Controlled Substances</a:t>
            </a:r>
          </a:p>
        </p:txBody>
      </p:sp>
      <p:sp>
        <p:nvSpPr>
          <p:cNvPr id="3" name="Content Placeholder 2"/>
          <p:cNvSpPr>
            <a:spLocks noGrp="1"/>
          </p:cNvSpPr>
          <p:nvPr>
            <p:ph idx="1"/>
          </p:nvPr>
        </p:nvSpPr>
        <p:spPr/>
        <p:txBody>
          <a:bodyPr>
            <a:normAutofit lnSpcReduction="10000"/>
          </a:bodyPr>
          <a:lstStyle/>
          <a:p>
            <a:pPr>
              <a:defRPr/>
            </a:pPr>
            <a:r>
              <a:rPr lang="en-US" dirty="0"/>
              <a:t>Drugs and other substances that are considered controlled substances under the Controlled Substances Act (CSA) are divided into five schedules.  </a:t>
            </a:r>
            <a:endParaRPr lang="en-US" dirty="0" smtClean="0"/>
          </a:p>
          <a:p>
            <a:pPr marL="0" indent="0">
              <a:buNone/>
              <a:defRPr/>
            </a:pPr>
            <a:endParaRPr lang="en-US" dirty="0" smtClean="0"/>
          </a:p>
          <a:p>
            <a:pPr>
              <a:defRPr/>
            </a:pPr>
            <a:r>
              <a:rPr lang="en-US" dirty="0" smtClean="0"/>
              <a:t>Substances </a:t>
            </a:r>
            <a:r>
              <a:rPr lang="en-US" dirty="0"/>
              <a:t>are placed in their respective schedules based on whether they have a currently accepted medical use in treatment in the United States, their relative abuse potential, and likelihood of causing dependence when abused.</a:t>
            </a: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87550" y="838201"/>
            <a:ext cx="8229600" cy="809625"/>
          </a:xfrm>
        </p:spPr>
        <p:txBody>
          <a:bodyPr/>
          <a:lstStyle/>
          <a:p>
            <a:r>
              <a:rPr lang="en-US" altLang="en-US" smtClean="0"/>
              <a:t>DISCLOSURES</a:t>
            </a:r>
          </a:p>
        </p:txBody>
      </p:sp>
      <p:sp>
        <p:nvSpPr>
          <p:cNvPr id="7171" name="Content Placeholder 2"/>
          <p:cNvSpPr>
            <a:spLocks noGrp="1"/>
          </p:cNvSpPr>
          <p:nvPr>
            <p:ph idx="1"/>
          </p:nvPr>
        </p:nvSpPr>
        <p:spPr>
          <a:xfrm>
            <a:off x="1606550" y="1800226"/>
            <a:ext cx="8991600" cy="4295775"/>
          </a:xfrm>
        </p:spPr>
        <p:txBody>
          <a:bodyPr/>
          <a:lstStyle/>
          <a:p>
            <a:pPr marL="0" indent="0" algn="ctr">
              <a:buNone/>
            </a:pPr>
            <a:r>
              <a:rPr lang="en-US" altLang="en-US" sz="3600" dirty="0">
                <a:latin typeface="Century" panose="02040604050505020304" pitchFamily="18" charset="0"/>
              </a:rPr>
              <a:t>NO CONFLICTS TO DISCLOSE</a:t>
            </a:r>
          </a:p>
          <a:p>
            <a:pPr marL="0" indent="0" algn="ctr">
              <a:buNone/>
            </a:pPr>
            <a:endParaRPr lang="en-US" altLang="en-US" sz="3600" dirty="0">
              <a:latin typeface="Century" panose="02040604050505020304" pitchFamily="18" charset="0"/>
            </a:endParaRPr>
          </a:p>
          <a:p>
            <a:pPr marL="0" indent="0" algn="ctr">
              <a:buNone/>
            </a:pPr>
            <a:r>
              <a:rPr lang="en-US" altLang="en-US" sz="3600" dirty="0" smtClean="0">
                <a:latin typeface="Century" panose="02040604050505020304" pitchFamily="18" charset="0"/>
              </a:rPr>
              <a:t>Weldon </a:t>
            </a:r>
            <a:r>
              <a:rPr lang="en-US" altLang="en-US" sz="3600" dirty="0">
                <a:latin typeface="Century" panose="02040604050505020304" pitchFamily="18" charset="0"/>
              </a:rPr>
              <a:t>(Don) Havins, MD, JD</a:t>
            </a:r>
            <a:endParaRPr lang="en-US" altLang="en-US" sz="2800" dirty="0">
              <a:latin typeface="Century" panose="02040604050505020304" pitchFamily="18" charset="0"/>
            </a:endParaRPr>
          </a:p>
          <a:p>
            <a:pPr marL="0" indent="0" algn="ctr">
              <a:buNone/>
            </a:pPr>
            <a:endParaRPr lang="en-US" altLang="en-US" sz="2800" dirty="0">
              <a:latin typeface="Century" panose="02040604050505020304" pitchFamily="18" charset="0"/>
            </a:endParaRPr>
          </a:p>
          <a:p>
            <a:pPr marL="0" indent="0" algn="ctr">
              <a:buNone/>
            </a:pPr>
            <a:r>
              <a:rPr lang="en-US" altLang="en-US" sz="3600" b="1" dirty="0">
                <a:latin typeface="Century" panose="02040604050505020304" pitchFamily="18" charset="0"/>
              </a:rPr>
              <a:t>wehavins.com</a:t>
            </a:r>
          </a:p>
          <a:p>
            <a:pPr marL="0" indent="0" algn="ctr">
              <a:buNone/>
            </a:pPr>
            <a:r>
              <a:rPr lang="en-US" altLang="en-US" sz="2400" dirty="0">
                <a:latin typeface="Century" panose="02040604050505020304" pitchFamily="18" charset="0"/>
              </a:rPr>
              <a:t>All course materials may be downloaded from this website</a:t>
            </a: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Schedule II - Controlled Substances</a:t>
            </a:r>
            <a:endParaRPr lang="en-US" dirty="0"/>
          </a:p>
        </p:txBody>
      </p:sp>
      <p:sp>
        <p:nvSpPr>
          <p:cNvPr id="3" name="Content Placeholder 2"/>
          <p:cNvSpPr>
            <a:spLocks noGrp="1"/>
          </p:cNvSpPr>
          <p:nvPr>
            <p:ph idx="1"/>
          </p:nvPr>
        </p:nvSpPr>
        <p:spPr>
          <a:xfrm>
            <a:off x="381000" y="1600201"/>
            <a:ext cx="11582400" cy="4525963"/>
          </a:xfrm>
        </p:spPr>
        <p:txBody>
          <a:bodyPr>
            <a:normAutofit fontScale="70000" lnSpcReduction="20000"/>
          </a:bodyPr>
          <a:lstStyle/>
          <a:p>
            <a:pPr>
              <a:defRPr/>
            </a:pPr>
            <a:r>
              <a:rPr lang="en-US" b="1" dirty="0"/>
              <a:t>Substances in this schedule have a high potential for abuse which may lead to severe psychological or physical dependence</a:t>
            </a:r>
            <a:r>
              <a:rPr lang="en-US" b="1" dirty="0" smtClean="0"/>
              <a:t>.</a:t>
            </a:r>
          </a:p>
          <a:p>
            <a:pPr marL="0" indent="0">
              <a:buNone/>
              <a:defRPr/>
            </a:pPr>
            <a:endParaRPr lang="en-US" b="1" dirty="0"/>
          </a:p>
          <a:p>
            <a:pPr>
              <a:defRPr/>
            </a:pPr>
            <a:r>
              <a:rPr lang="en-US" b="1" dirty="0"/>
              <a:t>Examples of Schedule II narcotics include: hydromorphone (</a:t>
            </a:r>
            <a:r>
              <a:rPr lang="en-US" b="1" dirty="0" err="1"/>
              <a:t>Dilaudid</a:t>
            </a:r>
            <a:r>
              <a:rPr lang="en-US" b="1" dirty="0"/>
              <a:t>®), methadone (</a:t>
            </a:r>
            <a:r>
              <a:rPr lang="en-US" b="1" dirty="0" err="1"/>
              <a:t>Dolophine</a:t>
            </a:r>
            <a:r>
              <a:rPr lang="en-US" b="1" dirty="0"/>
              <a:t>®), meperidine (Demerol®), oxycodone (OxyContin®, Percocet®), and fentanyl (</a:t>
            </a:r>
            <a:r>
              <a:rPr lang="en-US" b="1" dirty="0" err="1"/>
              <a:t>Sublimaze</a:t>
            </a:r>
            <a:r>
              <a:rPr lang="en-US" b="1" dirty="0"/>
              <a:t>®, </a:t>
            </a:r>
            <a:r>
              <a:rPr lang="en-US" b="1" dirty="0" err="1"/>
              <a:t>Duragesic</a:t>
            </a:r>
            <a:r>
              <a:rPr lang="en-US" b="1" dirty="0"/>
              <a:t>®).  Other Schedule II narcotics include: morphine, opium, codeine, and hydrocodone</a:t>
            </a:r>
            <a:r>
              <a:rPr lang="en-US" b="1" dirty="0" smtClean="0"/>
              <a:t>.</a:t>
            </a:r>
          </a:p>
          <a:p>
            <a:pPr marL="0" indent="0">
              <a:buNone/>
              <a:defRPr/>
            </a:pPr>
            <a:endParaRPr lang="en-US" b="1" dirty="0"/>
          </a:p>
          <a:p>
            <a:pPr>
              <a:defRPr/>
            </a:pPr>
            <a:r>
              <a:rPr lang="en-US" b="1" dirty="0"/>
              <a:t>Examples of Schedule IIN stimulants include: amphetamine (Dexedrine®, Adderall®), methamphetamine (</a:t>
            </a:r>
            <a:r>
              <a:rPr lang="en-US" b="1" dirty="0" err="1"/>
              <a:t>Desoxyn</a:t>
            </a:r>
            <a:r>
              <a:rPr lang="en-US" b="1" dirty="0"/>
              <a:t>®), and methylphenidate (Ritalin</a:t>
            </a:r>
            <a:r>
              <a:rPr lang="en-US" b="1" dirty="0" smtClean="0"/>
              <a:t>®)</a:t>
            </a:r>
          </a:p>
          <a:p>
            <a:pPr marL="0" indent="0">
              <a:buNone/>
              <a:defRPr/>
            </a:pPr>
            <a:endParaRPr lang="en-US" b="1" dirty="0"/>
          </a:p>
          <a:p>
            <a:pPr>
              <a:defRPr/>
            </a:pPr>
            <a:r>
              <a:rPr lang="en-US" b="1" dirty="0"/>
              <a:t>Other Schedule II substances include: </a:t>
            </a:r>
            <a:r>
              <a:rPr lang="en-US" b="1" dirty="0" err="1"/>
              <a:t>amobarbital</a:t>
            </a:r>
            <a:r>
              <a:rPr lang="en-US" b="1" dirty="0"/>
              <a:t>, </a:t>
            </a:r>
            <a:r>
              <a:rPr lang="en-US" b="1" dirty="0" err="1"/>
              <a:t>glutethimide</a:t>
            </a:r>
            <a:r>
              <a:rPr lang="en-US" b="1" dirty="0"/>
              <a:t>, and pentobarbital.</a:t>
            </a:r>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Schedule III - Controlled Substances</a:t>
            </a:r>
            <a:endParaRPr lang="en-US" dirty="0"/>
          </a:p>
        </p:txBody>
      </p:sp>
      <p:sp>
        <p:nvSpPr>
          <p:cNvPr id="3" name="Content Placeholder 2"/>
          <p:cNvSpPr>
            <a:spLocks noGrp="1"/>
          </p:cNvSpPr>
          <p:nvPr>
            <p:ph idx="1"/>
          </p:nvPr>
        </p:nvSpPr>
        <p:spPr>
          <a:xfrm>
            <a:off x="457200" y="1600201"/>
            <a:ext cx="11506200" cy="4525963"/>
          </a:xfrm>
        </p:spPr>
        <p:txBody>
          <a:bodyPr>
            <a:normAutofit fontScale="85000" lnSpcReduction="10000"/>
          </a:bodyPr>
          <a:lstStyle/>
          <a:p>
            <a:pPr>
              <a:defRPr/>
            </a:pPr>
            <a:r>
              <a:rPr lang="en-US" b="1" dirty="0"/>
              <a:t>Substances in this schedule have a potential for abuse less than substances in Schedules I or II and abuse may lead to moderate or low physical dependence or high psychological dependence.</a:t>
            </a:r>
          </a:p>
          <a:p>
            <a:pPr>
              <a:defRPr/>
            </a:pPr>
            <a:endParaRPr lang="en-US" b="1" dirty="0"/>
          </a:p>
          <a:p>
            <a:pPr>
              <a:defRPr/>
            </a:pPr>
            <a:r>
              <a:rPr lang="en-US" b="1" dirty="0"/>
              <a:t>Examples of Schedule III narcotics include: products containing not more than 90 milligrams of codeine per dosage unit (Tylenol with Codeine®), and buprenorphine (</a:t>
            </a:r>
            <a:r>
              <a:rPr lang="en-US" b="1" dirty="0" err="1"/>
              <a:t>Suboxone</a:t>
            </a:r>
            <a:r>
              <a:rPr lang="en-US" b="1" dirty="0"/>
              <a:t>®).</a:t>
            </a:r>
          </a:p>
          <a:p>
            <a:pPr>
              <a:defRPr/>
            </a:pPr>
            <a:endParaRPr lang="en-US" b="1" dirty="0"/>
          </a:p>
          <a:p>
            <a:pPr>
              <a:defRPr/>
            </a:pPr>
            <a:r>
              <a:rPr lang="en-US" b="1" dirty="0"/>
              <a:t>Examples of Schedule IIIN non-narcotics include: </a:t>
            </a:r>
            <a:r>
              <a:rPr lang="en-US" b="1" dirty="0" err="1"/>
              <a:t>benzphetamine</a:t>
            </a:r>
            <a:r>
              <a:rPr lang="en-US" b="1" dirty="0"/>
              <a:t> (</a:t>
            </a:r>
            <a:r>
              <a:rPr lang="en-US" b="1" dirty="0" err="1"/>
              <a:t>Didrex</a:t>
            </a:r>
            <a:r>
              <a:rPr lang="en-US" b="1" dirty="0"/>
              <a:t>®), </a:t>
            </a:r>
            <a:r>
              <a:rPr lang="en-US" b="1" dirty="0" err="1"/>
              <a:t>phendimetrazine</a:t>
            </a:r>
            <a:r>
              <a:rPr lang="en-US" b="1" dirty="0"/>
              <a:t>, ketamine, and anabolic steroids such as Depo®-Testosterone.</a:t>
            </a: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3"/>
            <a:ext cx="10972800" cy="808038"/>
          </a:xfrm>
        </p:spPr>
        <p:txBody>
          <a:bodyPr>
            <a:normAutofit/>
          </a:bodyPr>
          <a:lstStyle/>
          <a:p>
            <a:pPr>
              <a:defRPr/>
            </a:pPr>
            <a:r>
              <a:rPr lang="en-US" dirty="0" smtClean="0"/>
              <a:t>Schedule IV - Controlled Substances</a:t>
            </a:r>
            <a:endParaRPr lang="en-US" dirty="0"/>
          </a:p>
        </p:txBody>
      </p:sp>
      <p:sp>
        <p:nvSpPr>
          <p:cNvPr id="23555" name="Content Placeholder 2"/>
          <p:cNvSpPr>
            <a:spLocks noGrp="1"/>
          </p:cNvSpPr>
          <p:nvPr>
            <p:ph idx="1"/>
          </p:nvPr>
        </p:nvSpPr>
        <p:spPr/>
        <p:txBody>
          <a:bodyPr/>
          <a:lstStyle/>
          <a:p>
            <a:endParaRPr lang="en-US" altLang="en-US" sz="2400" b="1" dirty="0" smtClean="0"/>
          </a:p>
          <a:p>
            <a:r>
              <a:rPr lang="en-US" altLang="en-US" sz="2400" b="1" dirty="0" smtClean="0"/>
              <a:t>Substances </a:t>
            </a:r>
            <a:r>
              <a:rPr lang="en-US" altLang="en-US" sz="2400" b="1" dirty="0"/>
              <a:t>in this schedule have a low potential for abuse relative to substances in Schedule III.</a:t>
            </a:r>
          </a:p>
          <a:p>
            <a:endParaRPr lang="en-US" altLang="en-US" sz="2400" b="1" dirty="0"/>
          </a:p>
          <a:p>
            <a:r>
              <a:rPr lang="en-US" altLang="en-US" sz="2400" b="1" dirty="0"/>
              <a:t>Examples of Schedule IV substances include: alprazolam (Xanax®), </a:t>
            </a:r>
            <a:r>
              <a:rPr lang="en-US" altLang="en-US" sz="2400" b="1" dirty="0" err="1"/>
              <a:t>carisoprodol</a:t>
            </a:r>
            <a:r>
              <a:rPr lang="en-US" altLang="en-US" sz="2400" b="1" dirty="0"/>
              <a:t> (Soma®), clonazepam (</a:t>
            </a:r>
            <a:r>
              <a:rPr lang="en-US" altLang="en-US" sz="2400" b="1" dirty="0" err="1"/>
              <a:t>Klonopin</a:t>
            </a:r>
            <a:r>
              <a:rPr lang="en-US" altLang="en-US" sz="2400" b="1" dirty="0"/>
              <a:t>®), </a:t>
            </a:r>
            <a:r>
              <a:rPr lang="en-US" altLang="en-US" sz="2400" b="1" dirty="0" err="1"/>
              <a:t>clorazepate</a:t>
            </a:r>
            <a:r>
              <a:rPr lang="en-US" altLang="en-US" sz="2400" b="1" dirty="0"/>
              <a:t> (</a:t>
            </a:r>
            <a:r>
              <a:rPr lang="en-US" altLang="en-US" sz="2400" b="1" dirty="0" err="1"/>
              <a:t>Tranxene</a:t>
            </a:r>
            <a:r>
              <a:rPr lang="en-US" altLang="en-US" sz="2400" b="1" dirty="0"/>
              <a:t>®), diazepam (Valium®), lorazepam (Ativan®), midazolam (Versed®), </a:t>
            </a:r>
            <a:r>
              <a:rPr lang="en-US" altLang="en-US" sz="2400" b="1" dirty="0" err="1"/>
              <a:t>temazepam</a:t>
            </a:r>
            <a:r>
              <a:rPr lang="en-US" altLang="en-US" sz="2400" b="1" dirty="0"/>
              <a:t> (</a:t>
            </a:r>
            <a:r>
              <a:rPr lang="en-US" altLang="en-US" sz="2400" b="1" dirty="0" err="1"/>
              <a:t>Restoril</a:t>
            </a:r>
            <a:r>
              <a:rPr lang="en-US" altLang="en-US" sz="2400" b="1" dirty="0"/>
              <a:t>®), and </a:t>
            </a:r>
            <a:r>
              <a:rPr lang="en-US" altLang="en-US" sz="2400" b="1" dirty="0" err="1"/>
              <a:t>triazolam</a:t>
            </a:r>
            <a:r>
              <a:rPr lang="en-US" altLang="en-US" sz="2400" b="1" dirty="0"/>
              <a:t> (Halcion®).</a:t>
            </a: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23913"/>
            <a:ext cx="8229600" cy="990600"/>
          </a:xfrm>
        </p:spPr>
        <p:txBody>
          <a:bodyPr rtlCol="0">
            <a:normAutofit fontScale="90000"/>
          </a:bodyPr>
          <a:lstStyle/>
          <a:p>
            <a:pPr eaLnBrk="1" fontAlgn="auto" hangingPunct="1">
              <a:spcAft>
                <a:spcPts val="0"/>
              </a:spcAft>
              <a:defRPr/>
            </a:pPr>
            <a:r>
              <a:rPr lang="en-US" dirty="0"/>
              <a:t>AB 474 of 2017</a:t>
            </a:r>
            <a:br>
              <a:rPr lang="en-US" dirty="0"/>
            </a:br>
            <a:r>
              <a:rPr lang="en-US" sz="2700" u="sng" dirty="0"/>
              <a:t>effective Jan 1, 2018</a:t>
            </a:r>
            <a:r>
              <a:rPr lang="en-US" sz="2700" dirty="0"/>
              <a:t> – Sec 57; NRS 639.23915</a:t>
            </a:r>
          </a:p>
        </p:txBody>
      </p:sp>
      <p:sp>
        <p:nvSpPr>
          <p:cNvPr id="3" name="Content Placeholder 2"/>
          <p:cNvSpPr>
            <a:spLocks noGrp="1"/>
          </p:cNvSpPr>
          <p:nvPr>
            <p:ph idx="1"/>
          </p:nvPr>
        </p:nvSpPr>
        <p:spPr>
          <a:xfrm>
            <a:off x="762000" y="1828800"/>
            <a:ext cx="11125200" cy="4419600"/>
          </a:xfrm>
        </p:spPr>
        <p:txBody>
          <a:bodyPr rtlCol="0">
            <a:normAutofit/>
          </a:bodyPr>
          <a:lstStyle/>
          <a:p>
            <a:pPr marL="0" indent="0" eaLnBrk="1" fontAlgn="auto" hangingPunct="1">
              <a:spcAft>
                <a:spcPts val="0"/>
              </a:spcAft>
              <a:buNone/>
              <a:defRPr/>
            </a:pPr>
            <a:r>
              <a:rPr lang="en-US" sz="2800" b="1" u="sng" dirty="0">
                <a:latin typeface="Century" panose="02040604050505020304" pitchFamily="18" charset="0"/>
              </a:rPr>
              <a:t>Before prescribing a CS</a:t>
            </a:r>
            <a:r>
              <a:rPr lang="en-US" sz="2800" b="1" dirty="0">
                <a:latin typeface="Century" panose="02040604050505020304" pitchFamily="18" charset="0"/>
              </a:rPr>
              <a:t> </a:t>
            </a:r>
            <a:r>
              <a:rPr lang="en-US" sz="2800" dirty="0">
                <a:latin typeface="Century" panose="02040604050505020304" pitchFamily="18" charset="0"/>
              </a:rPr>
              <a:t>(II, III, IV), </a:t>
            </a:r>
            <a:r>
              <a:rPr lang="en-US" sz="2800" b="1" dirty="0">
                <a:latin typeface="Century" panose="02040604050505020304" pitchFamily="18" charset="0"/>
              </a:rPr>
              <a:t>a practitioner </a:t>
            </a:r>
            <a:r>
              <a:rPr lang="en-US" sz="2800" b="1"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400" dirty="0">
              <a:latin typeface="Calibri Light" panose="020F0302020204030204" pitchFamily="34" charset="0"/>
              <a:cs typeface="Calibri Light" panose="020F0302020204030204" pitchFamily="34" charset="0"/>
            </a:endParaRPr>
          </a:p>
          <a:p>
            <a:pPr marL="514350" indent="-514350" eaLnBrk="1" fontAlgn="auto" hangingPunct="1">
              <a:spcAft>
                <a:spcPts val="0"/>
              </a:spcAft>
              <a:buFont typeface="Arial" panose="020B0604020202020204" pitchFamily="34" charset="0"/>
              <a:buAutoNum type="arabicPeriod"/>
              <a:defRPr/>
            </a:pPr>
            <a:r>
              <a:rPr lang="en-US" sz="2400" dirty="0">
                <a:latin typeface="Calibri Light" panose="020F0302020204030204" pitchFamily="34" charset="0"/>
                <a:cs typeface="Calibri Light" panose="020F0302020204030204" pitchFamily="34" charset="0"/>
              </a:rPr>
              <a:t>Whether there is reason to believe that the patient is not using the CS as prescribed or is diverting the CS for use by another person.</a:t>
            </a:r>
          </a:p>
          <a:p>
            <a:pPr marL="514350" indent="-514350" eaLnBrk="1" fontAlgn="auto" hangingPunct="1">
              <a:spcAft>
                <a:spcPts val="0"/>
              </a:spcAft>
              <a:buFont typeface="Arial" panose="020B0604020202020204" pitchFamily="34" charset="0"/>
              <a:buAutoNum type="arabicPeriod"/>
              <a:defRPr/>
            </a:pPr>
            <a:r>
              <a:rPr lang="en-US" sz="2400" dirty="0">
                <a:latin typeface="Calibri Light" panose="020F0302020204030204" pitchFamily="34" charset="0"/>
                <a:cs typeface="Calibri Light" panose="020F0302020204030204" pitchFamily="34" charset="0"/>
              </a:rPr>
              <a:t>Whether the CS has had the expected effect on the symptoms of the patient.</a:t>
            </a:r>
          </a:p>
          <a:p>
            <a:pPr marL="514350" indent="-514350" eaLnBrk="1" fontAlgn="auto" hangingPunct="1">
              <a:spcAft>
                <a:spcPts val="0"/>
              </a:spcAft>
              <a:buFont typeface="Arial" panose="020B0604020202020204" pitchFamily="34" charset="0"/>
              <a:buAutoNum type="arabicPeriod"/>
              <a:defRPr/>
            </a:pPr>
            <a:r>
              <a:rPr lang="en-US" sz="2400" dirty="0">
                <a:latin typeface="Calibri Light" panose="020F0302020204030204" pitchFamily="34" charset="0"/>
                <a:cs typeface="Calibri Light" panose="020F0302020204030204" pitchFamily="34" charset="0"/>
              </a:rPr>
              <a:t>Whether there is reason to believe that the patient is using other drugs, including alcohol, Schedule I CS or prescription drugs that:</a:t>
            </a:r>
          </a:p>
          <a:p>
            <a:pPr marL="857250" lvl="1" indent="-457200" eaLnBrk="1" fontAlgn="auto" hangingPunct="1">
              <a:spcAft>
                <a:spcPts val="0"/>
              </a:spcAft>
              <a:buFont typeface="Arial" panose="020B0604020202020204" pitchFamily="34" charset="0"/>
              <a:buAutoNum type="alphaLcPeriod"/>
              <a:defRPr/>
            </a:pPr>
            <a:r>
              <a:rPr lang="en-US" sz="2000" dirty="0">
                <a:latin typeface="Calibri Light" panose="020F0302020204030204" pitchFamily="34" charset="0"/>
                <a:cs typeface="Calibri Light" panose="020F0302020204030204" pitchFamily="34" charset="0"/>
              </a:rPr>
              <a:t>May interact negatively with the CS prescribed; or </a:t>
            </a:r>
          </a:p>
          <a:p>
            <a:pPr marL="857250" lvl="1" indent="-457200" eaLnBrk="1" fontAlgn="auto" hangingPunct="1">
              <a:spcAft>
                <a:spcPts val="0"/>
              </a:spcAft>
              <a:buFont typeface="Arial" panose="020B0604020202020204" pitchFamily="34" charset="0"/>
              <a:buAutoNum type="alphaLcPeriod"/>
              <a:defRPr/>
            </a:pPr>
            <a:r>
              <a:rPr lang="en-US" sz="2000" dirty="0">
                <a:latin typeface="Calibri Light" panose="020F0302020204030204" pitchFamily="34" charset="0"/>
                <a:cs typeface="Calibri Light" panose="020F0302020204030204" pitchFamily="34" charset="0"/>
              </a:rPr>
              <a:t>Have not been prescribed by a practitioner who is treating the patient.</a:t>
            </a:r>
          </a:p>
        </p:txBody>
      </p:sp>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906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57; NRS 639.23915</a:t>
            </a:r>
          </a:p>
        </p:txBody>
      </p:sp>
      <p:sp>
        <p:nvSpPr>
          <p:cNvPr id="3" name="Content Placeholder 2"/>
          <p:cNvSpPr>
            <a:spLocks noGrp="1"/>
          </p:cNvSpPr>
          <p:nvPr>
            <p:ph idx="1"/>
          </p:nvPr>
        </p:nvSpPr>
        <p:spPr>
          <a:xfrm>
            <a:off x="609600" y="1600201"/>
            <a:ext cx="11201400" cy="4525963"/>
          </a:xfrm>
        </p:spPr>
        <p:txBody>
          <a:bodyPr rtlCol="0">
            <a:normAutofit lnSpcReduction="10000"/>
          </a:bodyPr>
          <a:lstStyle/>
          <a:p>
            <a:pPr marL="0" indent="0" eaLnBrk="1" fontAlgn="auto" hangingPunct="1">
              <a:spcAft>
                <a:spcPts val="0"/>
              </a:spcAft>
              <a:buNone/>
              <a:defRPr/>
            </a:pPr>
            <a:r>
              <a:rPr lang="en-US" sz="2800" b="1" u="sng" dirty="0">
                <a:latin typeface="Century" panose="02040604050505020304" pitchFamily="18" charset="0"/>
              </a:rPr>
              <a:t>Before prescribing a CS </a:t>
            </a:r>
            <a:r>
              <a:rPr lang="en-US" sz="2800" dirty="0">
                <a:latin typeface="Century" panose="02040604050505020304" pitchFamily="18" charset="0"/>
              </a:rPr>
              <a:t>(II, III, IV), a practitioner </a:t>
            </a:r>
            <a:r>
              <a:rPr lang="en-US" sz="2800"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800" dirty="0">
              <a:latin typeface="Century" panose="02040604050505020304" pitchFamily="18" charset="0"/>
              <a:cs typeface="Calibri Light" panose="020F0302020204030204" pitchFamily="34" charset="0"/>
            </a:endParaRPr>
          </a:p>
          <a:p>
            <a:pPr marL="0" indent="0" eaLnBrk="1" fontAlgn="auto" hangingPunct="1">
              <a:spcAft>
                <a:spcPts val="0"/>
              </a:spcAft>
              <a:buNone/>
              <a:defRPr/>
            </a:pPr>
            <a:r>
              <a:rPr lang="en-US" sz="2800" dirty="0">
                <a:latin typeface="Calibri Light" panose="020F0302020204030204" pitchFamily="34" charset="0"/>
                <a:cs typeface="Calibri Light" panose="020F0302020204030204" pitchFamily="34" charset="0"/>
              </a:rPr>
              <a:t>4. The number of attempts by the patient to obtain an early refill of the prescription.</a:t>
            </a:r>
          </a:p>
          <a:p>
            <a:pPr marL="0" indent="0" eaLnBrk="1" fontAlgn="auto" hangingPunct="1">
              <a:spcAft>
                <a:spcPts val="0"/>
              </a:spcAft>
              <a:buNone/>
              <a:defRPr/>
            </a:pPr>
            <a:r>
              <a:rPr lang="en-US" sz="2800" dirty="0">
                <a:latin typeface="Calibri Light" panose="020F0302020204030204" pitchFamily="34" charset="0"/>
                <a:cs typeface="Calibri Light" panose="020F0302020204030204" pitchFamily="34" charset="0"/>
              </a:rPr>
              <a:t>5.  The number of times the patient has claimed that the controlled substance has been lost or stolen.</a:t>
            </a:r>
          </a:p>
          <a:p>
            <a:pPr marL="0" indent="0" eaLnBrk="1" fontAlgn="auto" hangingPunct="1">
              <a:spcAft>
                <a:spcPts val="0"/>
              </a:spcAft>
              <a:buNone/>
              <a:defRPr/>
            </a:pPr>
            <a:r>
              <a:rPr lang="en-US" sz="2800" dirty="0">
                <a:latin typeface="Calibri Light" panose="020F0302020204030204" pitchFamily="34" charset="0"/>
                <a:cs typeface="Calibri Light" panose="020F0302020204030204" pitchFamily="34" charset="0"/>
              </a:rPr>
              <a:t>6.  Information from the PMP that is irregular or inconsistent or indicates that the patient is inappropriately using a CS.</a:t>
            </a:r>
          </a:p>
          <a:p>
            <a:pPr marL="0" indent="0" eaLnBrk="1" fontAlgn="auto" hangingPunct="1">
              <a:spcAft>
                <a:spcPts val="0"/>
              </a:spcAft>
              <a:buNone/>
              <a:defRPr/>
            </a:pPr>
            <a:r>
              <a:rPr lang="en-US" sz="2800" dirty="0">
                <a:latin typeface="Calibri Light" panose="020F0302020204030204" pitchFamily="34" charset="0"/>
                <a:cs typeface="Calibri Light" panose="020F0302020204030204" pitchFamily="34" charset="0"/>
              </a:rPr>
              <a:t>7.  Whether previous blood or urine tests have indicated inappropriate use of CS by the patient.</a:t>
            </a:r>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9906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57; NRS 639.23915</a:t>
            </a:r>
          </a:p>
        </p:txBody>
      </p:sp>
      <p:sp>
        <p:nvSpPr>
          <p:cNvPr id="3" name="Content Placeholder 2"/>
          <p:cNvSpPr>
            <a:spLocks noGrp="1"/>
          </p:cNvSpPr>
          <p:nvPr>
            <p:ph idx="1"/>
          </p:nvPr>
        </p:nvSpPr>
        <p:spPr>
          <a:xfrm>
            <a:off x="381000" y="1524001"/>
            <a:ext cx="11353800" cy="4678363"/>
          </a:xfrm>
        </p:spPr>
        <p:txBody>
          <a:bodyPr rtlCol="0">
            <a:normAutofit lnSpcReduction="10000"/>
          </a:bodyPr>
          <a:lstStyle/>
          <a:p>
            <a:pPr marL="0" indent="0" eaLnBrk="1" fontAlgn="auto" hangingPunct="1">
              <a:spcAft>
                <a:spcPts val="0"/>
              </a:spcAft>
              <a:buNone/>
              <a:defRPr/>
            </a:pPr>
            <a:r>
              <a:rPr lang="en-US" sz="2800" b="1" u="sng" dirty="0">
                <a:latin typeface="Century" panose="02040604050505020304" pitchFamily="18" charset="0"/>
              </a:rPr>
              <a:t>Before prescribing a CS </a:t>
            </a:r>
            <a:r>
              <a:rPr lang="en-US" sz="2800" dirty="0">
                <a:latin typeface="Century" panose="02040604050505020304" pitchFamily="18" charset="0"/>
              </a:rPr>
              <a:t>(II, III, IV), a practitioner </a:t>
            </a:r>
            <a:r>
              <a:rPr lang="en-US" sz="2800" b="1"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800" dirty="0">
              <a:latin typeface="Century" panose="02040604050505020304" pitchFamily="18" charset="0"/>
              <a:cs typeface="Calibri Light" panose="020F0302020204030204" pitchFamily="34" charset="0"/>
            </a:endParaRP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8.  The necessity of verifying that CS, other than those authorized under the treatment plan, are not present in the body of the patient.</a:t>
            </a: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9.  Whether the patient has demonstrated aberrant behavior or intoxication.</a:t>
            </a: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10.  Whether the patient has increased his or her dose of the CS without     authorization by the practitioner.</a:t>
            </a:r>
          </a:p>
          <a:p>
            <a:pPr marL="457200" indent="-457200" eaLnBrk="1" fontAlgn="auto" hangingPunct="1">
              <a:spcAft>
                <a:spcPts val="0"/>
              </a:spcAft>
              <a:buFont typeface="Arial" panose="020B0604020202020204" pitchFamily="34" charset="0"/>
              <a:buAutoNum type="arabicPeriod" startAt="11"/>
              <a:defRPr/>
            </a:pPr>
            <a:r>
              <a:rPr lang="en-US" sz="2400" dirty="0">
                <a:latin typeface="Calibri Light" panose="020F0302020204030204" pitchFamily="34" charset="0"/>
                <a:cs typeface="Calibri Light" panose="020F0302020204030204" pitchFamily="34" charset="0"/>
              </a:rPr>
              <a:t>Whether the patient has been reluctant to stop using the CS or has requested or demanded a CS that is likely to be abused or cause dependency or addiction.</a:t>
            </a:r>
          </a:p>
          <a:p>
            <a:pPr marL="457200" indent="-457200" eaLnBrk="1" fontAlgn="auto" hangingPunct="1">
              <a:spcAft>
                <a:spcPts val="0"/>
              </a:spcAft>
              <a:buFont typeface="Arial" panose="020B0604020202020204" pitchFamily="34" charset="0"/>
              <a:buAutoNum type="arabicPeriod" startAt="11"/>
              <a:defRPr/>
            </a:pPr>
            <a:r>
              <a:rPr lang="en-US" sz="2400" dirty="0">
                <a:latin typeface="Calibri Light" panose="020F0302020204030204" pitchFamily="34" charset="0"/>
                <a:cs typeface="Calibri Light" panose="020F0302020204030204" pitchFamily="34" charset="0"/>
              </a:rPr>
              <a:t>Whether the patient has been reluctant to cooperate with any examination, analysis or test recommended by the practitioner.</a:t>
            </a: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13.  Whether the patient has a history of substance abuse.</a:t>
            </a:r>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9144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57; NRS 639.23915</a:t>
            </a:r>
          </a:p>
        </p:txBody>
      </p:sp>
      <p:sp>
        <p:nvSpPr>
          <p:cNvPr id="3" name="Content Placeholder 2"/>
          <p:cNvSpPr>
            <a:spLocks noGrp="1"/>
          </p:cNvSpPr>
          <p:nvPr>
            <p:ph idx="1"/>
          </p:nvPr>
        </p:nvSpPr>
        <p:spPr>
          <a:xfrm>
            <a:off x="381000" y="1600201"/>
            <a:ext cx="11506200" cy="4525963"/>
          </a:xfrm>
        </p:spPr>
        <p:txBody>
          <a:bodyPr rtlCol="0">
            <a:normAutofit/>
          </a:bodyPr>
          <a:lstStyle/>
          <a:p>
            <a:pPr marL="0" indent="0" eaLnBrk="1" fontAlgn="auto" hangingPunct="1">
              <a:spcAft>
                <a:spcPts val="0"/>
              </a:spcAft>
              <a:buNone/>
              <a:defRPr/>
            </a:pPr>
            <a:r>
              <a:rPr lang="en-US" sz="2800" b="1" u="sng" dirty="0">
                <a:latin typeface="Century" panose="02040604050505020304" pitchFamily="18" charset="0"/>
              </a:rPr>
              <a:t>Before prescribing a CS</a:t>
            </a:r>
            <a:r>
              <a:rPr lang="en-US" sz="2800" u="sng" dirty="0">
                <a:latin typeface="Century" panose="02040604050505020304" pitchFamily="18" charset="0"/>
              </a:rPr>
              <a:t> </a:t>
            </a:r>
            <a:r>
              <a:rPr lang="en-US" sz="2800" dirty="0">
                <a:latin typeface="Century" panose="02040604050505020304" pitchFamily="18" charset="0"/>
              </a:rPr>
              <a:t>(II, III, IV), a practitioner </a:t>
            </a:r>
            <a:r>
              <a:rPr lang="en-US" sz="2800" b="1"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800" dirty="0">
              <a:latin typeface="Century" panose="02040604050505020304" pitchFamily="18" charset="0"/>
              <a:cs typeface="Calibri Light" panose="020F0302020204030204" pitchFamily="34" charset="0"/>
            </a:endParaRP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14.  Any major change in the health of the patient, including, pregnancy, or any diagnosis concerning the mental health of the patient that would affect the medical appropriateness of prescribing the CS for the patient.</a:t>
            </a: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15.  Any other evidence that the patient is chronically using opioids, misusing, abusing, illegally using or addicted to any drug or failing to comply with the instructions of the practitioner concerning the use of the CS.</a:t>
            </a: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16.  Any other factor that the practitioner determines is necessary to make an informed professional judgment concerning the medical appropriateness of the prescription.</a:t>
            </a:r>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609600"/>
            <a:ext cx="8229600" cy="990600"/>
          </a:xfrm>
        </p:spPr>
        <p:txBody>
          <a:bodyPr>
            <a:normAutofit fontScale="90000"/>
          </a:bodyPr>
          <a:lstStyle/>
          <a:p>
            <a:pPr eaLnBrk="1" hangingPunct="1">
              <a:defRPr/>
            </a:pPr>
            <a:r>
              <a:rPr lang="en-US" altLang="en-US" dirty="0" smtClean="0"/>
              <a:t>AB 474 </a:t>
            </a:r>
            <a:r>
              <a:rPr lang="en-US" altLang="en-US" sz="2700" dirty="0"/>
              <a:t>– Sec 60, NRS 639.23507</a:t>
            </a:r>
            <a:br>
              <a:rPr lang="en-US" altLang="en-US" sz="2700" dirty="0"/>
            </a:br>
            <a:r>
              <a:rPr lang="en-US" altLang="en-US" sz="2700" dirty="0"/>
              <a:t>PMP Mandate – </a:t>
            </a:r>
            <a:r>
              <a:rPr lang="en-US" altLang="en-US" sz="2700" u="sng" dirty="0"/>
              <a:t>Before prescribing</a:t>
            </a:r>
          </a:p>
        </p:txBody>
      </p:sp>
      <p:sp>
        <p:nvSpPr>
          <p:cNvPr id="3" name="Content Placeholder 2"/>
          <p:cNvSpPr>
            <a:spLocks noGrp="1"/>
          </p:cNvSpPr>
          <p:nvPr>
            <p:ph idx="1"/>
          </p:nvPr>
        </p:nvSpPr>
        <p:spPr>
          <a:xfrm>
            <a:off x="304800" y="1600201"/>
            <a:ext cx="11582400" cy="4525963"/>
          </a:xfrm>
        </p:spPr>
        <p:txBody>
          <a:bodyPr rtlCol="0">
            <a:normAutofit lnSpcReduction="10000"/>
          </a:bodyPr>
          <a:lstStyle/>
          <a:p>
            <a:pPr marL="0" indent="0" eaLnBrk="1" fontAlgn="auto" hangingPunct="1">
              <a:spcAft>
                <a:spcPts val="0"/>
              </a:spcAft>
              <a:buNone/>
              <a:defRPr/>
            </a:pPr>
            <a:r>
              <a:rPr lang="en-US" sz="2800" dirty="0">
                <a:latin typeface="Century" panose="02040604050505020304" pitchFamily="18" charset="0"/>
              </a:rPr>
              <a:t>Practitioner </a:t>
            </a:r>
            <a:r>
              <a:rPr lang="en-US" sz="2800" u="sng" dirty="0">
                <a:latin typeface="Century" panose="02040604050505020304" pitchFamily="18" charset="0"/>
              </a:rPr>
              <a:t>must</a:t>
            </a:r>
            <a:r>
              <a:rPr lang="en-US" sz="2800" dirty="0">
                <a:latin typeface="Century" panose="02040604050505020304" pitchFamily="18" charset="0"/>
              </a:rPr>
              <a:t> obtain a PMP utilization report on the patient </a:t>
            </a:r>
            <a:r>
              <a:rPr lang="en-US" sz="2800" b="1" u="sng" dirty="0">
                <a:latin typeface="Century" panose="02040604050505020304" pitchFamily="18" charset="0"/>
              </a:rPr>
              <a:t>before issuing</a:t>
            </a:r>
            <a:r>
              <a:rPr lang="en-US" sz="2800" dirty="0">
                <a:latin typeface="Century" panose="02040604050505020304" pitchFamily="18" charset="0"/>
              </a:rPr>
              <a:t> an initial prescription for </a:t>
            </a:r>
            <a:r>
              <a:rPr lang="en-US" sz="4000" dirty="0">
                <a:latin typeface="Century" panose="02040604050505020304" pitchFamily="18" charset="0"/>
              </a:rPr>
              <a:t>a</a:t>
            </a:r>
            <a:r>
              <a:rPr lang="en-US" sz="2800" dirty="0">
                <a:latin typeface="Century" panose="02040604050505020304" pitchFamily="18" charset="0"/>
              </a:rPr>
              <a:t> CS (II, III, IV) </a:t>
            </a:r>
            <a:r>
              <a:rPr lang="en-US" sz="2800" b="1" u="sng" dirty="0">
                <a:latin typeface="Century" panose="02040604050505020304" pitchFamily="18" charset="0"/>
              </a:rPr>
              <a:t>and</a:t>
            </a:r>
            <a:r>
              <a:rPr lang="en-US" sz="2800" dirty="0">
                <a:latin typeface="Century" panose="02040604050505020304" pitchFamily="18" charset="0"/>
              </a:rPr>
              <a:t> at least </a:t>
            </a:r>
            <a:r>
              <a:rPr lang="en-US" sz="2800" b="1" u="sng" dirty="0">
                <a:latin typeface="Century" panose="02040604050505020304" pitchFamily="18" charset="0"/>
              </a:rPr>
              <a:t>every 90 days </a:t>
            </a:r>
            <a:r>
              <a:rPr lang="en-US" sz="2800" dirty="0">
                <a:latin typeface="Century" panose="02040604050505020304" pitchFamily="18" charset="0"/>
              </a:rPr>
              <a:t>thereafter.</a:t>
            </a:r>
          </a:p>
          <a:p>
            <a:pPr marL="0" indent="0" eaLnBrk="1" fontAlgn="auto" hangingPunct="1">
              <a:spcAft>
                <a:spcPts val="0"/>
              </a:spcAft>
              <a:buNone/>
              <a:defRPr/>
            </a:pPr>
            <a:r>
              <a:rPr lang="en-US" sz="3000" dirty="0">
                <a:latin typeface="Calibri Light" panose="020F0302020204030204" pitchFamily="34" charset="0"/>
                <a:cs typeface="Calibri Light" panose="020F0302020204030204" pitchFamily="34" charset="0"/>
              </a:rPr>
              <a:t>The practitioner shall:</a:t>
            </a:r>
          </a:p>
          <a:p>
            <a:pPr marL="514350" indent="-514350" eaLnBrk="1" fontAlgn="auto" hangingPunct="1">
              <a:spcAft>
                <a:spcPts val="0"/>
              </a:spcAft>
              <a:buFont typeface="Arial" panose="020B0604020202020204" pitchFamily="34" charset="0"/>
              <a:buAutoNum type="alphaLcPeriod"/>
              <a:defRPr/>
            </a:pPr>
            <a:r>
              <a:rPr lang="en-US" sz="3000" b="1" u="sng" dirty="0">
                <a:latin typeface="Calibri Light" panose="020F0302020204030204" pitchFamily="34" charset="0"/>
                <a:cs typeface="Calibri Light" panose="020F0302020204030204" pitchFamily="34" charset="0"/>
              </a:rPr>
              <a:t>Review the PMP report to access whether the prescription for the CS is medically necessary</a:t>
            </a:r>
            <a:r>
              <a:rPr lang="en-US" sz="3000" b="1" dirty="0">
                <a:latin typeface="Calibri Light" panose="020F0302020204030204" pitchFamily="34" charset="0"/>
                <a:cs typeface="Calibri Light" panose="020F0302020204030204" pitchFamily="34" charset="0"/>
              </a:rPr>
              <a:t>,</a:t>
            </a:r>
            <a:r>
              <a:rPr lang="en-US" sz="3000" dirty="0">
                <a:latin typeface="Calibri Light" panose="020F0302020204030204" pitchFamily="34" charset="0"/>
                <a:cs typeface="Calibri Light" panose="020F0302020204030204" pitchFamily="34" charset="0"/>
              </a:rPr>
              <a:t> and </a:t>
            </a:r>
          </a:p>
          <a:p>
            <a:pPr marL="514350" indent="-514350" eaLnBrk="1" fontAlgn="auto" hangingPunct="1">
              <a:spcAft>
                <a:spcPts val="0"/>
              </a:spcAft>
              <a:buFont typeface="Arial" panose="020B0604020202020204" pitchFamily="34" charset="0"/>
              <a:buAutoNum type="alphaLcPeriod"/>
              <a:defRPr/>
            </a:pPr>
            <a:r>
              <a:rPr lang="en-US" sz="3000" dirty="0">
                <a:latin typeface="Calibri Light" panose="020F0302020204030204" pitchFamily="34" charset="0"/>
                <a:cs typeface="Calibri Light" panose="020F0302020204030204" pitchFamily="34" charset="0"/>
              </a:rPr>
              <a:t>Determine whether the patient has been issued another prescription for the </a:t>
            </a:r>
            <a:r>
              <a:rPr lang="en-US" sz="3000" b="1" u="sng" dirty="0">
                <a:latin typeface="Calibri Light" panose="020F0302020204030204" pitchFamily="34" charset="0"/>
                <a:cs typeface="Calibri Light" panose="020F0302020204030204" pitchFamily="34" charset="0"/>
              </a:rPr>
              <a:t>same CS for ongoing treatment; if so, the practitioner </a:t>
            </a:r>
            <a:r>
              <a:rPr lang="en-US" sz="3000" b="1" u="sng" dirty="0">
                <a:latin typeface="+mn-lt"/>
                <a:cs typeface="Calibri Light" panose="020F0302020204030204" pitchFamily="34" charset="0"/>
              </a:rPr>
              <a:t>shall not prescribe the CS</a:t>
            </a:r>
            <a:r>
              <a:rPr lang="en-US" sz="3000" b="1" dirty="0">
                <a:latin typeface="Calibri Light" panose="020F0302020204030204" pitchFamily="34" charset="0"/>
                <a:cs typeface="Calibri Light" panose="020F0302020204030204" pitchFamily="34" charset="0"/>
              </a:rPr>
              <a:t>.</a:t>
            </a:r>
          </a:p>
        </p:txBody>
      </p:sp>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NRS 639.23507</a:t>
            </a:r>
            <a:endParaRPr lang="en-US" dirty="0"/>
          </a:p>
        </p:txBody>
      </p:sp>
      <p:sp>
        <p:nvSpPr>
          <p:cNvPr id="3" name="Content Placeholder 2"/>
          <p:cNvSpPr>
            <a:spLocks noGrp="1"/>
          </p:cNvSpPr>
          <p:nvPr>
            <p:ph idx="1"/>
          </p:nvPr>
        </p:nvSpPr>
        <p:spPr>
          <a:xfrm>
            <a:off x="76200" y="1295400"/>
            <a:ext cx="11963400" cy="4876799"/>
          </a:xfrm>
        </p:spPr>
        <p:txBody>
          <a:bodyPr/>
          <a:lstStyle/>
          <a:p>
            <a:pPr marL="0" indent="0">
              <a:buNone/>
            </a:pPr>
            <a:r>
              <a:rPr lang="en-US" sz="2000" dirty="0" smtClean="0"/>
              <a:t>1</a:t>
            </a:r>
            <a:r>
              <a:rPr lang="en-US" sz="2000" dirty="0"/>
              <a:t>. </a:t>
            </a:r>
            <a:r>
              <a:rPr lang="en-US" sz="2000" b="1" dirty="0"/>
              <a:t>A practitioner</a:t>
            </a:r>
            <a:r>
              <a:rPr lang="en-US" sz="2000" dirty="0"/>
              <a:t>, other than a veterinarian, </a:t>
            </a:r>
            <a:r>
              <a:rPr lang="en-US" sz="2000" b="1" dirty="0"/>
              <a:t>shall, before issuing an initial prescription for a controlled substance listed in schedule II, III or IV or an opioid that is a controlled substance listed in schedule V </a:t>
            </a:r>
            <a:r>
              <a:rPr lang="en-US" sz="2000" dirty="0"/>
              <a:t>and at least once every 90 days thereafter for the duration of the course of treatment using the controlled substance, </a:t>
            </a:r>
            <a:r>
              <a:rPr lang="en-US" sz="2000" b="1" dirty="0"/>
              <a:t>obtain a patient utilization report regarding the patient from the computerized program</a:t>
            </a:r>
            <a:r>
              <a:rPr lang="en-US" sz="2000" dirty="0"/>
              <a:t> established by the Board and the Investigation Division of the Department of Public Safety pursuant to NRS 453.162. </a:t>
            </a:r>
            <a:r>
              <a:rPr lang="en-US" sz="2000" b="1" dirty="0"/>
              <a:t>The practitioner shall: </a:t>
            </a:r>
          </a:p>
          <a:p>
            <a:r>
              <a:rPr lang="en-US" sz="2000" dirty="0"/>
              <a:t>(a) Review the patient utilization report to assess whether the prescription for the controlled substance is medically necessary; and </a:t>
            </a:r>
          </a:p>
          <a:p>
            <a:r>
              <a:rPr lang="en-US" sz="2000" dirty="0"/>
              <a:t>(b) </a:t>
            </a:r>
            <a:r>
              <a:rPr lang="en-US" sz="2400" b="1" dirty="0">
                <a:latin typeface="Century" panose="02040604050505020304" pitchFamily="18" charset="0"/>
              </a:rPr>
              <a:t>Determine whether the patient has been issued another prescription for the same controlled substance that provides for ongoing treatment using the controlled substance. If the practitioner determines from the patient utilization report or from any other source that the patient has been issued such a prescription, </a:t>
            </a:r>
            <a:r>
              <a:rPr lang="en-US" sz="2400" b="1" u="sng" dirty="0">
                <a:latin typeface="Century" panose="02040604050505020304" pitchFamily="18" charset="0"/>
              </a:rPr>
              <a:t>the practitioner </a:t>
            </a:r>
            <a:r>
              <a:rPr lang="en-US" sz="2800" b="1" u="sng" dirty="0">
                <a:latin typeface="Century" panose="02040604050505020304" pitchFamily="18" charset="0"/>
              </a:rPr>
              <a:t>shall not</a:t>
            </a:r>
            <a:r>
              <a:rPr lang="en-US" sz="2400" b="1" u="sng" dirty="0">
                <a:latin typeface="Century" panose="02040604050505020304" pitchFamily="18" charset="0"/>
              </a:rPr>
              <a:t> prescribe the controlled substance</a:t>
            </a:r>
            <a:r>
              <a:rPr lang="en-US" sz="2400" b="1" dirty="0"/>
              <a:t>. </a:t>
            </a:r>
          </a:p>
        </p:txBody>
      </p:sp>
    </p:spTree>
    <p:extLst>
      <p:ext uri="{BB962C8B-B14F-4D97-AF65-F5344CB8AC3E}">
        <p14:creationId xmlns:p14="http://schemas.microsoft.com/office/powerpoint/2010/main" val="511630220"/>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1219200"/>
          </a:xfrm>
        </p:spPr>
        <p:txBody>
          <a:bodyPr>
            <a:normAutofit/>
          </a:bodyPr>
          <a:lstStyle/>
          <a:p>
            <a:r>
              <a:rPr lang="en-US" dirty="0" smtClean="0"/>
              <a:t>Board of Pharmacy R047-18AP Regulation</a:t>
            </a:r>
            <a:br>
              <a:rPr lang="en-US" dirty="0" smtClean="0"/>
            </a:br>
            <a:r>
              <a:rPr lang="en-US" sz="2700" dirty="0" smtClean="0"/>
              <a:t>June 2018</a:t>
            </a:r>
            <a:endParaRPr lang="en-US" sz="2700" dirty="0"/>
          </a:p>
        </p:txBody>
      </p:sp>
      <p:sp>
        <p:nvSpPr>
          <p:cNvPr id="3" name="Content Placeholder 2"/>
          <p:cNvSpPr>
            <a:spLocks noGrp="1"/>
          </p:cNvSpPr>
          <p:nvPr>
            <p:ph idx="1"/>
          </p:nvPr>
        </p:nvSpPr>
        <p:spPr>
          <a:xfrm>
            <a:off x="228600" y="1828800"/>
            <a:ext cx="11391900" cy="4343401"/>
          </a:xfrm>
        </p:spPr>
        <p:txBody>
          <a:bodyPr/>
          <a:lstStyle/>
          <a:p>
            <a:pPr marL="0" indent="0">
              <a:buNone/>
            </a:pPr>
            <a:r>
              <a:rPr lang="en-US" sz="2000" b="1" dirty="0"/>
              <a:t>Sec. 6. </a:t>
            </a:r>
            <a:r>
              <a:rPr lang="en-US" sz="2000" b="1" i="1" dirty="0"/>
              <a:t>The Board </a:t>
            </a:r>
            <a:r>
              <a:rPr lang="en-US" sz="2000" b="1" dirty="0" smtClean="0"/>
              <a:t>[of Pharmacy] </a:t>
            </a:r>
            <a:r>
              <a:rPr lang="en-US" sz="2000" b="1" i="1" dirty="0" smtClean="0"/>
              <a:t>does </a:t>
            </a:r>
            <a:r>
              <a:rPr lang="en-US" sz="2000" b="1" i="1" dirty="0"/>
              <a:t>not construe NRS 639.23507 to prohibit a practitioner from:</a:t>
            </a:r>
          </a:p>
          <a:p>
            <a:pPr marL="0" indent="0">
              <a:buNone/>
            </a:pPr>
            <a:r>
              <a:rPr lang="en-US" sz="2000" b="1" i="1" dirty="0" smtClean="0"/>
              <a:t>2</a:t>
            </a:r>
            <a:r>
              <a:rPr lang="en-US" sz="2000" b="1" i="1" dirty="0"/>
              <a:t>. </a:t>
            </a:r>
            <a:r>
              <a:rPr lang="en-US" sz="2000" b="1" i="1" u="sng" dirty="0"/>
              <a:t>Increasing</a:t>
            </a:r>
            <a:r>
              <a:rPr lang="en-US" sz="2000" b="1" i="1" dirty="0"/>
              <a:t> the dosage of a controlled substance listed in schedule II, III or IV or </a:t>
            </a:r>
            <a:r>
              <a:rPr lang="en-US" sz="2000" b="1" i="1" u="sng" dirty="0"/>
              <a:t>an</a:t>
            </a:r>
          </a:p>
          <a:p>
            <a:pPr marL="0" indent="0">
              <a:buNone/>
            </a:pPr>
            <a:r>
              <a:rPr lang="en-US" sz="2000" b="1" i="1" u="sng" dirty="0"/>
              <a:t>opioid that is a controlled substance listed in schedule V</a:t>
            </a:r>
            <a:r>
              <a:rPr lang="en-US" sz="2000" b="1" i="1" dirty="0"/>
              <a:t> </a:t>
            </a:r>
            <a:r>
              <a:rPr lang="en-US" sz="2000" b="1" dirty="0" smtClean="0">
                <a:solidFill>
                  <a:schemeClr val="accent3"/>
                </a:solidFill>
              </a:rPr>
              <a:t>[not provided in AB474 Sec.60]</a:t>
            </a:r>
            <a:r>
              <a:rPr lang="en-US" sz="2000" b="1" dirty="0" smtClean="0"/>
              <a:t> </a:t>
            </a:r>
            <a:r>
              <a:rPr lang="en-US" sz="2000" b="1" i="1" dirty="0" smtClean="0"/>
              <a:t>that </a:t>
            </a:r>
            <a:r>
              <a:rPr lang="en-US" sz="2000" b="1" i="1" dirty="0"/>
              <a:t>has been prescribed to a </a:t>
            </a:r>
            <a:r>
              <a:rPr lang="en-US" sz="2000" b="1" i="1" dirty="0" smtClean="0"/>
              <a:t>patient </a:t>
            </a:r>
            <a:r>
              <a:rPr lang="en-US" sz="2000" b="1" dirty="0" smtClean="0">
                <a:solidFill>
                  <a:schemeClr val="accent3"/>
                </a:solidFill>
              </a:rPr>
              <a:t>[conflicts with NRS 639.23911(2) - for the treatment of pain]</a:t>
            </a:r>
            <a:r>
              <a:rPr lang="en-US" sz="2000" b="1" i="1" dirty="0" smtClean="0"/>
              <a:t>; or</a:t>
            </a:r>
            <a:endParaRPr lang="en-US" sz="2000" b="1" i="1" dirty="0"/>
          </a:p>
          <a:p>
            <a:pPr marL="0" indent="0">
              <a:buNone/>
            </a:pPr>
            <a:r>
              <a:rPr lang="en-US" sz="2000" b="1" i="1" dirty="0"/>
              <a:t>3. Prescribing a controlled substance listed in schedule II, III or IV or an opioid that is a</a:t>
            </a:r>
          </a:p>
          <a:p>
            <a:pPr marL="0" indent="0">
              <a:buNone/>
            </a:pPr>
            <a:r>
              <a:rPr lang="en-US" sz="2000" b="1" i="1" dirty="0"/>
              <a:t>controlled substance listed in schedule V for the purpose of:</a:t>
            </a:r>
          </a:p>
          <a:p>
            <a:pPr marL="0" indent="0">
              <a:buNone/>
            </a:pPr>
            <a:r>
              <a:rPr lang="en-US" sz="2000" b="1" i="1" dirty="0"/>
              <a:t>(a) Continuing the same course of treatment for which the patient has previously been</a:t>
            </a:r>
          </a:p>
          <a:p>
            <a:pPr marL="0" indent="0">
              <a:buNone/>
            </a:pPr>
            <a:r>
              <a:rPr lang="en-US" sz="2000" b="1" i="1" dirty="0"/>
              <a:t>prescribed the same controlled </a:t>
            </a:r>
            <a:r>
              <a:rPr lang="en-US" sz="2000" b="1" i="1" dirty="0" smtClean="0"/>
              <a:t>substance </a:t>
            </a:r>
            <a:r>
              <a:rPr lang="en-US" sz="2000" b="1" dirty="0" smtClean="0">
                <a:solidFill>
                  <a:schemeClr val="accent3"/>
                </a:solidFill>
              </a:rPr>
              <a:t>[direct conflict with NRS 639.23507(1)(b)]</a:t>
            </a:r>
            <a:r>
              <a:rPr lang="en-US" sz="2000" b="1" i="1" dirty="0" smtClean="0"/>
              <a:t>; or</a:t>
            </a:r>
          </a:p>
          <a:p>
            <a:pPr marL="0" indent="0">
              <a:buNone/>
            </a:pPr>
            <a:r>
              <a:rPr lang="en-US" sz="2000" b="1" i="1" dirty="0"/>
              <a:t>(b) Replacing doses of the controlled substance that have been lost, stolen or </a:t>
            </a:r>
            <a:r>
              <a:rPr lang="en-US" sz="2000" b="1" i="1" dirty="0" smtClean="0"/>
              <a:t>destroyed </a:t>
            </a:r>
            <a:r>
              <a:rPr lang="en-US" sz="2000" b="1" dirty="0" smtClean="0">
                <a:solidFill>
                  <a:schemeClr val="accent3"/>
                </a:solidFill>
              </a:rPr>
              <a:t>[direct conflict with NRS.23507(1)(b)]</a:t>
            </a:r>
            <a:r>
              <a:rPr lang="en-US" sz="2000" b="1" i="1" dirty="0" smtClean="0"/>
              <a:t>.</a:t>
            </a:r>
            <a:endParaRPr lang="en-US" sz="2000" dirty="0"/>
          </a:p>
        </p:txBody>
      </p:sp>
    </p:spTree>
    <p:extLst>
      <p:ext uri="{BB962C8B-B14F-4D97-AF65-F5344CB8AC3E}">
        <p14:creationId xmlns:p14="http://schemas.microsoft.com/office/powerpoint/2010/main" val="583287079"/>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609600"/>
            <a:ext cx="9144000" cy="609600"/>
          </a:xfrm>
        </p:spPr>
        <p:txBody>
          <a:bodyPr/>
          <a:lstStyle/>
          <a:p>
            <a:r>
              <a:rPr lang="en-US" altLang="en-US" sz="3200"/>
              <a:t>Review Journal Article, Saturday, Jan 13, 2018</a:t>
            </a:r>
          </a:p>
        </p:txBody>
      </p:sp>
      <p:pic>
        <p:nvPicPr>
          <p:cNvPr id="81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123950"/>
            <a:ext cx="9144000" cy="5716588"/>
          </a:xfrm>
        </p:spPr>
      </p:pic>
      <p:sp>
        <p:nvSpPr>
          <p:cNvPr id="2" name="Left Arrow 1"/>
          <p:cNvSpPr/>
          <p:nvPr/>
        </p:nvSpPr>
        <p:spPr>
          <a:xfrm rot="21350725">
            <a:off x="9526292" y="5407618"/>
            <a:ext cx="842507" cy="3034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10972800" cy="1600200"/>
          </a:xfrm>
        </p:spPr>
        <p:txBody>
          <a:bodyPr>
            <a:normAutofit fontScale="90000"/>
          </a:bodyPr>
          <a:lstStyle/>
          <a:p>
            <a:r>
              <a:rPr lang="en-US" dirty="0"/>
              <a:t>Felton v Douglas County, 134 Advance Opinion 6 (Feb. 15, 2018)</a:t>
            </a:r>
            <a:br>
              <a:rPr lang="en-US" dirty="0"/>
            </a:br>
            <a:r>
              <a:rPr lang="en-US" dirty="0" smtClean="0"/>
              <a:t>Nevada Supreme Court</a:t>
            </a:r>
            <a:endParaRPr lang="en-US" dirty="0"/>
          </a:p>
        </p:txBody>
      </p:sp>
      <p:sp>
        <p:nvSpPr>
          <p:cNvPr id="3" name="Content Placeholder 2"/>
          <p:cNvSpPr>
            <a:spLocks noGrp="1"/>
          </p:cNvSpPr>
          <p:nvPr>
            <p:ph idx="1"/>
          </p:nvPr>
        </p:nvSpPr>
        <p:spPr>
          <a:xfrm>
            <a:off x="152400" y="2362200"/>
            <a:ext cx="11963400" cy="3763964"/>
          </a:xfrm>
        </p:spPr>
        <p:txBody>
          <a:bodyPr/>
          <a:lstStyle/>
          <a:p>
            <a:pPr marL="0" indent="0">
              <a:buNone/>
            </a:pPr>
            <a:r>
              <a:rPr lang="en-US" dirty="0" smtClean="0">
                <a:latin typeface="Century" panose="02040604050505020304" pitchFamily="18" charset="0"/>
              </a:rPr>
              <a:t>We </a:t>
            </a:r>
            <a:r>
              <a:rPr lang="en-US" dirty="0">
                <a:latin typeface="Century" panose="02040604050505020304" pitchFamily="18" charset="0"/>
              </a:rPr>
              <a:t>have previously stated that </a:t>
            </a:r>
            <a:r>
              <a:rPr lang="en-US" dirty="0" smtClean="0">
                <a:latin typeface="Century" panose="02040604050505020304" pitchFamily="18" charset="0"/>
              </a:rPr>
              <a:t>“we will </a:t>
            </a:r>
            <a:r>
              <a:rPr lang="en-US" dirty="0">
                <a:latin typeface="Century" panose="02040604050505020304" pitchFamily="18" charset="0"/>
              </a:rPr>
              <a:t>not hesitate to declare a </a:t>
            </a:r>
            <a:r>
              <a:rPr lang="en-US" b="1" u="sng" dirty="0">
                <a:latin typeface="Century" panose="02040604050505020304" pitchFamily="18" charset="0"/>
              </a:rPr>
              <a:t>regulation invalid</a:t>
            </a:r>
            <a:r>
              <a:rPr lang="en-US" dirty="0">
                <a:latin typeface="Century" panose="02040604050505020304" pitchFamily="18" charset="0"/>
              </a:rPr>
              <a:t> when the regulation violates the constitution, </a:t>
            </a:r>
            <a:r>
              <a:rPr lang="en-US" b="1" u="sng" dirty="0">
                <a:latin typeface="Century" panose="02040604050505020304" pitchFamily="18" charset="0"/>
              </a:rPr>
              <a:t>conflicts with existing statutory provisions</a:t>
            </a:r>
            <a:r>
              <a:rPr lang="en-US" dirty="0">
                <a:latin typeface="Century" panose="02040604050505020304" pitchFamily="18" charset="0"/>
              </a:rPr>
              <a:t> </a:t>
            </a:r>
            <a:r>
              <a:rPr lang="en-US" b="1" dirty="0">
                <a:latin typeface="Century" panose="02040604050505020304" pitchFamily="18" charset="0"/>
              </a:rPr>
              <a:t>or</a:t>
            </a:r>
            <a:r>
              <a:rPr lang="en-US" dirty="0">
                <a:latin typeface="Century" panose="02040604050505020304" pitchFamily="18" charset="0"/>
              </a:rPr>
              <a:t> </a:t>
            </a:r>
            <a:r>
              <a:rPr lang="en-US" b="1" u="sng" dirty="0">
                <a:latin typeface="Century" panose="02040604050505020304" pitchFamily="18" charset="0"/>
              </a:rPr>
              <a:t>exceeds the statutory authority of the agency</a:t>
            </a:r>
            <a:r>
              <a:rPr lang="en-US" dirty="0">
                <a:latin typeface="Century" panose="02040604050505020304" pitchFamily="18" charset="0"/>
              </a:rPr>
              <a:t> or is otherwise arbitrary and capricious.” Meridian Gold Co., 119 Nev. at 635, 81 P.3d at 519 (quoting State, Div. of Ins. v. State Farm </a:t>
            </a:r>
            <a:r>
              <a:rPr lang="en-US" dirty="0" err="1">
                <a:latin typeface="Century" panose="02040604050505020304" pitchFamily="18" charset="0"/>
              </a:rPr>
              <a:t>Mut</a:t>
            </a:r>
            <a:r>
              <a:rPr lang="en-US" dirty="0">
                <a:latin typeface="Century" panose="02040604050505020304" pitchFamily="18" charset="0"/>
              </a:rPr>
              <a:t>. Auto. Ins. Co., 116 Nev. 290, 293, 995 P.2d 482, 485 (2000)).</a:t>
            </a:r>
          </a:p>
          <a:p>
            <a:endParaRPr lang="en-US" dirty="0"/>
          </a:p>
        </p:txBody>
      </p:sp>
    </p:spTree>
    <p:extLst>
      <p:ext uri="{BB962C8B-B14F-4D97-AF65-F5344CB8AC3E}">
        <p14:creationId xmlns:p14="http://schemas.microsoft.com/office/powerpoint/2010/main" val="1682930036"/>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76275"/>
            <a:ext cx="8839200" cy="9144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a:t>
            </a:r>
            <a:r>
              <a:rPr lang="en-US" sz="2700" dirty="0"/>
              <a:t>  Sec. 7; NRS 453.162; NRS 639.2353</a:t>
            </a:r>
          </a:p>
        </p:txBody>
      </p:sp>
      <p:sp>
        <p:nvSpPr>
          <p:cNvPr id="3" name="Content Placeholder 2"/>
          <p:cNvSpPr>
            <a:spLocks noGrp="1"/>
          </p:cNvSpPr>
          <p:nvPr>
            <p:ph idx="1"/>
          </p:nvPr>
        </p:nvSpPr>
        <p:spPr>
          <a:xfrm>
            <a:off x="457200" y="1752601"/>
            <a:ext cx="11353799" cy="4525963"/>
          </a:xfrm>
        </p:spPr>
        <p:txBody>
          <a:bodyPr rtlCol="0">
            <a:normAutofit fontScale="92500" lnSpcReduction="10000"/>
          </a:bodyPr>
          <a:lstStyle/>
          <a:p>
            <a:pPr marL="0" indent="0" eaLnBrk="1" fontAlgn="auto" hangingPunct="1">
              <a:spcAft>
                <a:spcPts val="0"/>
              </a:spcAft>
              <a:buNone/>
              <a:defRPr/>
            </a:pPr>
            <a:r>
              <a:rPr lang="en-US" sz="2800" b="1" dirty="0">
                <a:latin typeface="Century" panose="02040604050505020304" pitchFamily="18" charset="0"/>
              </a:rPr>
              <a:t>Each prescription for Controlled Substances </a:t>
            </a:r>
            <a:r>
              <a:rPr lang="en-US" sz="2800" dirty="0">
                <a:latin typeface="Century" panose="02040604050505020304" pitchFamily="18" charset="0"/>
              </a:rPr>
              <a:t>(CS) II, III, and IV </a:t>
            </a:r>
            <a:r>
              <a:rPr lang="en-US" sz="2800" u="sng" dirty="0">
                <a:latin typeface="Century" panose="02040604050505020304" pitchFamily="18" charset="0"/>
              </a:rPr>
              <a:t>must include</a:t>
            </a:r>
            <a:r>
              <a:rPr lang="en-US" sz="2800" dirty="0">
                <a:latin typeface="Century" panose="02040604050505020304" pitchFamily="18" charset="0"/>
              </a:rPr>
              <a:t>:</a:t>
            </a:r>
          </a:p>
          <a:p>
            <a:pPr marL="571500" indent="-571500" eaLnBrk="1" fontAlgn="auto" hangingPunct="1">
              <a:spcAft>
                <a:spcPts val="0"/>
              </a:spcAft>
              <a:buFont typeface="Arial" panose="020B0604020202020204" pitchFamily="34" charset="0"/>
              <a:buAutoNum type="romanLcPeriod"/>
              <a:defRPr/>
            </a:pPr>
            <a:r>
              <a:rPr lang="en-US" sz="2800" dirty="0">
                <a:latin typeface="Century" panose="02040604050505020304" pitchFamily="18" charset="0"/>
              </a:rPr>
              <a:t>DEA number of the prescriber</a:t>
            </a:r>
          </a:p>
          <a:p>
            <a:pPr marL="571500" indent="-571500" eaLnBrk="1" fontAlgn="auto" hangingPunct="1">
              <a:spcAft>
                <a:spcPts val="0"/>
              </a:spcAft>
              <a:buFont typeface="Arial" panose="020B0604020202020204" pitchFamily="34" charset="0"/>
              <a:buAutoNum type="romanLcPeriod"/>
              <a:defRPr/>
            </a:pPr>
            <a:r>
              <a:rPr lang="en-US" sz="2800" dirty="0">
                <a:latin typeface="Century" panose="02040604050505020304" pitchFamily="18" charset="0"/>
              </a:rPr>
              <a:t>ICD 10 diagnosis</a:t>
            </a:r>
          </a:p>
          <a:p>
            <a:pPr marL="571500" indent="-571500" eaLnBrk="1" fontAlgn="auto" hangingPunct="1">
              <a:spcAft>
                <a:spcPts val="0"/>
              </a:spcAft>
              <a:buFont typeface="Arial" panose="020B0604020202020204" pitchFamily="34" charset="0"/>
              <a:buAutoNum type="romanLcPeriod"/>
              <a:defRPr/>
            </a:pPr>
            <a:r>
              <a:rPr lang="en-US" sz="2800" dirty="0">
                <a:latin typeface="Century" panose="02040604050505020304" pitchFamily="18" charset="0"/>
              </a:rPr>
              <a:t>Fewest number of days to consume the quantity of CS prescribed; number of refills, and</a:t>
            </a:r>
          </a:p>
          <a:p>
            <a:pPr marL="571500" indent="-571500" eaLnBrk="1" fontAlgn="auto" hangingPunct="1">
              <a:spcAft>
                <a:spcPts val="0"/>
              </a:spcAft>
              <a:buFont typeface="Arial" panose="020B0604020202020204" pitchFamily="34" charset="0"/>
              <a:buAutoNum type="romanLcPeriod"/>
              <a:defRPr/>
            </a:pPr>
            <a:r>
              <a:rPr lang="en-US" sz="2800" u="sng" dirty="0">
                <a:latin typeface="Century" panose="02040604050505020304" pitchFamily="18" charset="0"/>
              </a:rPr>
              <a:t>Each state</a:t>
            </a:r>
            <a:r>
              <a:rPr lang="en-US" sz="2800" dirty="0">
                <a:latin typeface="Century" panose="02040604050505020304" pitchFamily="18" charset="0"/>
              </a:rPr>
              <a:t> in which the patient to whom the CS was prescribed has resided or filled a prescription for CS II, III, or IV.</a:t>
            </a:r>
          </a:p>
          <a:p>
            <a:pPr marL="0" indent="0" eaLnBrk="1" fontAlgn="auto" hangingPunct="1">
              <a:spcAft>
                <a:spcPts val="0"/>
              </a:spcAft>
              <a:buNone/>
              <a:defRPr/>
            </a:pPr>
            <a:r>
              <a:rPr lang="en-US" sz="2800" dirty="0">
                <a:latin typeface="Century" panose="02040604050505020304" pitchFamily="18" charset="0"/>
              </a:rPr>
              <a:t>	(see </a:t>
            </a:r>
            <a:r>
              <a:rPr lang="en-US" sz="2800" b="1" dirty="0">
                <a:latin typeface="Goudy Old Style" panose="02020502050305020303" pitchFamily="18" charset="0"/>
              </a:rPr>
              <a:t>AB474 Sec. 7(e)(2)</a:t>
            </a:r>
            <a:r>
              <a:rPr lang="en-US" sz="2800" b="1" dirty="0">
                <a:latin typeface="Century" panose="02040604050505020304" pitchFamily="18" charset="0"/>
              </a:rPr>
              <a:t>; </a:t>
            </a:r>
            <a:r>
              <a:rPr lang="en-US" sz="2800" dirty="0">
                <a:latin typeface="Century" panose="02040604050505020304" pitchFamily="18" charset="0"/>
              </a:rPr>
              <a:t>however, this is not required in	Sec. 61 of </a:t>
            </a:r>
            <a:r>
              <a:rPr lang="en-US" sz="2800" dirty="0" smtClean="0">
                <a:latin typeface="Century" panose="02040604050505020304" pitchFamily="18" charset="0"/>
              </a:rPr>
              <a:t>	AB474 </a:t>
            </a:r>
            <a:r>
              <a:rPr lang="en-US" sz="2800" dirty="0">
                <a:latin typeface="Century" panose="02040604050505020304" pitchFamily="18" charset="0"/>
              </a:rPr>
              <a:t>which amends NRS 639.2353 of the </a:t>
            </a:r>
            <a:r>
              <a:rPr lang="en-US" sz="2800" dirty="0" smtClean="0">
                <a:latin typeface="Century" panose="02040604050505020304" pitchFamily="18" charset="0"/>
              </a:rPr>
              <a:t>BOP </a:t>
            </a:r>
            <a:r>
              <a:rPr lang="en-US" sz="2800" dirty="0">
                <a:latin typeface="Century" panose="02040604050505020304" pitchFamily="18" charset="0"/>
              </a:rPr>
              <a:t>statutes; but, it is </a:t>
            </a:r>
            <a:r>
              <a:rPr lang="en-US" sz="2800" dirty="0" smtClean="0">
                <a:latin typeface="Century" panose="02040604050505020304" pitchFamily="18" charset="0"/>
              </a:rPr>
              <a:t>	required </a:t>
            </a:r>
            <a:r>
              <a:rPr lang="en-US" sz="2800" dirty="0">
                <a:latin typeface="Century" panose="02040604050505020304" pitchFamily="18" charset="0"/>
              </a:rPr>
              <a:t>in the </a:t>
            </a:r>
            <a:r>
              <a:rPr lang="en-US" sz="2800" b="1" u="sng" dirty="0">
                <a:latin typeface="Century" panose="02040604050505020304" pitchFamily="18" charset="0"/>
              </a:rPr>
              <a:t>prescription </a:t>
            </a:r>
            <a:r>
              <a:rPr lang="en-US" sz="2800" b="1" u="sng" dirty="0" smtClean="0">
                <a:latin typeface="Century" panose="02040604050505020304" pitchFamily="18" charset="0"/>
              </a:rPr>
              <a:t>medication </a:t>
            </a:r>
            <a:r>
              <a:rPr lang="en-US" sz="2800" b="1" u="sng" dirty="0">
                <a:latin typeface="Century" panose="02040604050505020304" pitchFamily="18" charset="0"/>
              </a:rPr>
              <a:t>agreement</a:t>
            </a:r>
            <a:r>
              <a:rPr lang="en-US" sz="2800" dirty="0">
                <a:latin typeface="Century" panose="02040604050505020304" pitchFamily="18" charset="0"/>
              </a:rPr>
              <a:t> nevertheless)</a:t>
            </a:r>
          </a:p>
        </p:txBody>
      </p:sp>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dirty="0" smtClean="0">
                <a:latin typeface="Century" panose="02040604050505020304" pitchFamily="18" charset="0"/>
              </a:rPr>
              <a:t>Controlled Substance (CS) </a:t>
            </a:r>
            <a:r>
              <a:rPr lang="en-US" u="sng" dirty="0" smtClean="0">
                <a:latin typeface="Century" panose="02040604050505020304" pitchFamily="18" charset="0"/>
              </a:rPr>
              <a:t>NOT</a:t>
            </a:r>
            <a:r>
              <a:rPr lang="en-US" dirty="0" smtClean="0">
                <a:latin typeface="Century" panose="02040604050505020304" pitchFamily="18" charset="0"/>
              </a:rPr>
              <a:t> for Pain</a:t>
            </a:r>
            <a:endParaRPr lang="en-US" dirty="0">
              <a:latin typeface="Century" panose="02040604050505020304" pitchFamily="18" charset="0"/>
            </a:endParaRPr>
          </a:p>
        </p:txBody>
      </p:sp>
      <p:sp>
        <p:nvSpPr>
          <p:cNvPr id="30723" name="Content Placeholder 2"/>
          <p:cNvSpPr>
            <a:spLocks noGrp="1"/>
          </p:cNvSpPr>
          <p:nvPr>
            <p:ph idx="1"/>
          </p:nvPr>
        </p:nvSpPr>
        <p:spPr>
          <a:xfrm>
            <a:off x="609600" y="1422400"/>
            <a:ext cx="11049000" cy="4749800"/>
          </a:xfrm>
        </p:spPr>
        <p:txBody>
          <a:bodyPr/>
          <a:lstStyle/>
          <a:p>
            <a:pPr>
              <a:buFont typeface="Wingdings" panose="05000000000000000000" pitchFamily="2" charset="2"/>
              <a:buChar char="ü"/>
            </a:pPr>
            <a:r>
              <a:rPr lang="en-US" altLang="en-US" dirty="0" smtClean="0"/>
              <a:t> </a:t>
            </a:r>
            <a:r>
              <a:rPr lang="en-US" altLang="en-US" sz="2800" dirty="0">
                <a:latin typeface="Calibri Light" panose="020F0302020204030204" pitchFamily="34" charset="0"/>
                <a:cs typeface="Calibri Light" panose="020F0302020204030204" pitchFamily="34" charset="0"/>
              </a:rPr>
              <a:t>16 considerations before prescribing</a:t>
            </a:r>
          </a:p>
          <a:p>
            <a:pPr>
              <a:buFont typeface="Wingdings" panose="05000000000000000000" pitchFamily="2" charset="2"/>
              <a:buChar char="ü"/>
            </a:pPr>
            <a:r>
              <a:rPr lang="en-US" altLang="en-US" sz="2800" dirty="0"/>
              <a:t> </a:t>
            </a:r>
            <a:r>
              <a:rPr lang="en-US" altLang="en-US" sz="2800" dirty="0">
                <a:latin typeface="Calibri Light" panose="020F0302020204030204" pitchFamily="34" charset="0"/>
                <a:cs typeface="Calibri Light" panose="020F0302020204030204" pitchFamily="34" charset="0"/>
              </a:rPr>
              <a:t>Check the PMP (and every 90 days thereafter)</a:t>
            </a:r>
          </a:p>
          <a:p>
            <a:pPr>
              <a:buFont typeface="Wingdings" panose="05000000000000000000" pitchFamily="2" charset="2"/>
              <a:buChar char="ü"/>
            </a:pPr>
            <a:r>
              <a:rPr lang="en-US" altLang="en-US" sz="2800" dirty="0"/>
              <a:t> </a:t>
            </a:r>
            <a:r>
              <a:rPr lang="en-US" altLang="en-US" sz="2800" dirty="0">
                <a:latin typeface="Calibri Light" panose="020F0302020204030204" pitchFamily="34" charset="0"/>
                <a:cs typeface="Calibri Light" panose="020F0302020204030204" pitchFamily="34" charset="0"/>
              </a:rPr>
              <a:t>Review the PMP report to access whether the </a:t>
            </a:r>
            <a:r>
              <a:rPr lang="en-US" altLang="en-US" sz="2800" dirty="0" smtClean="0">
                <a:latin typeface="Calibri Light" panose="020F0302020204030204" pitchFamily="34" charset="0"/>
                <a:cs typeface="Calibri Light" panose="020F0302020204030204" pitchFamily="34" charset="0"/>
              </a:rPr>
              <a:t>prescription </a:t>
            </a:r>
            <a:r>
              <a:rPr lang="en-US" altLang="en-US" sz="2800" dirty="0">
                <a:latin typeface="Calibri Light" panose="020F0302020204030204" pitchFamily="34" charset="0"/>
                <a:cs typeface="Calibri Light" panose="020F0302020204030204" pitchFamily="34" charset="0"/>
              </a:rPr>
              <a:t>for the CS is </a:t>
            </a:r>
            <a:r>
              <a:rPr lang="en-US" altLang="en-US" sz="2800" dirty="0" smtClean="0">
                <a:latin typeface="Calibri Light" panose="020F0302020204030204" pitchFamily="34" charset="0"/>
                <a:cs typeface="Calibri Light" panose="020F0302020204030204" pitchFamily="34" charset="0"/>
              </a:rPr>
              <a:t>	medically </a:t>
            </a:r>
            <a:r>
              <a:rPr lang="en-US" altLang="en-US" sz="2800" dirty="0">
                <a:latin typeface="Calibri Light" panose="020F0302020204030204" pitchFamily="34" charset="0"/>
                <a:cs typeface="Calibri Light" panose="020F0302020204030204" pitchFamily="34" charset="0"/>
              </a:rPr>
              <a:t>necessary</a:t>
            </a:r>
          </a:p>
          <a:p>
            <a:pPr>
              <a:buFont typeface="Wingdings" panose="05000000000000000000" pitchFamily="2" charset="2"/>
              <a:buChar char="ü"/>
            </a:pPr>
            <a:r>
              <a:rPr lang="en-US" altLang="en-US" sz="2800" b="1" dirty="0">
                <a:latin typeface="Calibri Light" panose="020F0302020204030204" pitchFamily="34" charset="0"/>
                <a:cs typeface="Calibri Light" panose="020F0302020204030204" pitchFamily="34" charset="0"/>
              </a:rPr>
              <a:t>  </a:t>
            </a:r>
            <a:r>
              <a:rPr lang="en-US" altLang="en-US" sz="2800" dirty="0">
                <a:latin typeface="Calibri Light" panose="020F0302020204030204" pitchFamily="34" charset="0"/>
                <a:cs typeface="Calibri Light" panose="020F0302020204030204" pitchFamily="34" charset="0"/>
              </a:rPr>
              <a:t>Determine whether the patient has been issued </a:t>
            </a:r>
            <a:r>
              <a:rPr lang="en-US" altLang="en-US" sz="2800" dirty="0" smtClean="0">
                <a:latin typeface="Calibri Light" panose="020F0302020204030204" pitchFamily="34" charset="0"/>
                <a:cs typeface="Calibri Light" panose="020F0302020204030204" pitchFamily="34" charset="0"/>
              </a:rPr>
              <a:t>another </a:t>
            </a:r>
            <a:r>
              <a:rPr lang="en-US" altLang="en-US" sz="2800" dirty="0">
                <a:latin typeface="Calibri Light" panose="020F0302020204030204" pitchFamily="34" charset="0"/>
                <a:cs typeface="Calibri Light" panose="020F0302020204030204" pitchFamily="34" charset="0"/>
              </a:rPr>
              <a:t>prescription for </a:t>
            </a:r>
            <a:r>
              <a:rPr lang="en-US" altLang="en-US" sz="2800" dirty="0" smtClean="0">
                <a:latin typeface="Calibri Light" panose="020F0302020204030204" pitchFamily="34" charset="0"/>
                <a:cs typeface="Calibri Light" panose="020F0302020204030204" pitchFamily="34" charset="0"/>
              </a:rPr>
              <a:t>	the </a:t>
            </a:r>
            <a:r>
              <a:rPr lang="en-US" altLang="en-US" sz="2800" dirty="0">
                <a:latin typeface="Calibri Light" panose="020F0302020204030204" pitchFamily="34" charset="0"/>
                <a:cs typeface="Calibri Light" panose="020F0302020204030204" pitchFamily="34" charset="0"/>
              </a:rPr>
              <a:t>same CS for </a:t>
            </a:r>
            <a:r>
              <a:rPr lang="en-US" altLang="en-US" sz="2800" b="1" dirty="0">
                <a:latin typeface="Calibri Light" panose="020F0302020204030204" pitchFamily="34" charset="0"/>
                <a:cs typeface="Calibri Light" panose="020F0302020204030204" pitchFamily="34" charset="0"/>
              </a:rPr>
              <a:t>ongoing </a:t>
            </a:r>
            <a:r>
              <a:rPr lang="en-US" altLang="en-US" sz="2800" b="1" dirty="0" smtClean="0">
                <a:latin typeface="Calibri Light" panose="020F0302020204030204" pitchFamily="34" charset="0"/>
                <a:cs typeface="Calibri Light" panose="020F0302020204030204" pitchFamily="34" charset="0"/>
              </a:rPr>
              <a:t>treatment</a:t>
            </a:r>
            <a:r>
              <a:rPr lang="en-US" altLang="en-US" sz="2800" dirty="0">
                <a:latin typeface="Calibri Light" panose="020F0302020204030204" pitchFamily="34" charset="0"/>
                <a:cs typeface="Calibri Light" panose="020F0302020204030204" pitchFamily="34" charset="0"/>
              </a:rPr>
              <a:t>; if so, the practitioner </a:t>
            </a:r>
            <a:r>
              <a:rPr lang="en-US" altLang="en-US" sz="2800" dirty="0">
                <a:cs typeface="Calibri Light" panose="020F0302020204030204" pitchFamily="34" charset="0"/>
              </a:rPr>
              <a:t>shall not 	prescribe the CS</a:t>
            </a:r>
          </a:p>
          <a:p>
            <a:pPr>
              <a:buFont typeface="Wingdings" panose="05000000000000000000" pitchFamily="2" charset="2"/>
              <a:buChar char="ü"/>
            </a:pPr>
            <a:r>
              <a:rPr lang="en-US" altLang="en-US" sz="2800" b="1" dirty="0">
                <a:latin typeface="Calibri Light" panose="020F0302020204030204" pitchFamily="34" charset="0"/>
                <a:cs typeface="Calibri Light" panose="020F0302020204030204" pitchFamily="34" charset="0"/>
              </a:rPr>
              <a:t>  </a:t>
            </a:r>
            <a:r>
              <a:rPr lang="en-US" altLang="en-US" sz="2800" dirty="0">
                <a:latin typeface="Calibri Light" panose="020F0302020204030204" pitchFamily="34" charset="0"/>
                <a:cs typeface="Calibri Light" panose="020F0302020204030204" pitchFamily="34" charset="0"/>
              </a:rPr>
              <a:t>Prescription: ICD 10 Diagnosis code; DEA # is clear; </a:t>
            </a:r>
            <a:r>
              <a:rPr lang="en-US" altLang="en-US" sz="2800" dirty="0" smtClean="0">
                <a:latin typeface="Calibri Light" panose="020F0302020204030204" pitchFamily="34" charset="0"/>
                <a:cs typeface="Calibri Light" panose="020F0302020204030204" pitchFamily="34" charset="0"/>
              </a:rPr>
              <a:t>Minimum </a:t>
            </a:r>
            <a:r>
              <a:rPr lang="en-US" altLang="en-US" sz="2800" b="1" u="sng" dirty="0">
                <a:latin typeface="Calibri Light" panose="020F0302020204030204" pitchFamily="34" charset="0"/>
                <a:cs typeface="Calibri Light" panose="020F0302020204030204" pitchFamily="34" charset="0"/>
              </a:rPr>
              <a:t>days</a:t>
            </a:r>
            <a:r>
              <a:rPr lang="en-US" altLang="en-US" sz="2800" dirty="0">
                <a:latin typeface="Calibri Light" panose="020F0302020204030204" pitchFamily="34" charset="0"/>
                <a:cs typeface="Calibri Light" panose="020F0302020204030204" pitchFamily="34" charset="0"/>
              </a:rPr>
              <a:t> to </a:t>
            </a:r>
            <a:r>
              <a:rPr lang="en-US" altLang="en-US" sz="2800" dirty="0" smtClean="0">
                <a:latin typeface="Calibri Light" panose="020F0302020204030204" pitchFamily="34" charset="0"/>
                <a:cs typeface="Calibri Light" panose="020F0302020204030204" pitchFamily="34" charset="0"/>
              </a:rPr>
              <a:t>	consume </a:t>
            </a:r>
            <a:r>
              <a:rPr lang="en-US" altLang="en-US" sz="2800" dirty="0">
                <a:latin typeface="Calibri Light" panose="020F0302020204030204" pitchFamily="34" charset="0"/>
                <a:cs typeface="Calibri Light" panose="020F0302020204030204" pitchFamily="34" charset="0"/>
              </a:rPr>
              <a:t>at maximum dosage</a:t>
            </a:r>
          </a:p>
          <a:p>
            <a:pPr>
              <a:buFont typeface="Wingdings" panose="05000000000000000000" pitchFamily="2" charset="2"/>
              <a:buChar char="Ø"/>
            </a:pPr>
            <a:endParaRPr lang="en-US" altLang="en-US" dirty="0" smtClean="0"/>
          </a:p>
        </p:txBody>
      </p:sp>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55650"/>
            <a:ext cx="9220200" cy="808038"/>
          </a:xfrm>
        </p:spPr>
        <p:txBody>
          <a:bodyPr rtlCol="0">
            <a:normAutofit fontScale="90000"/>
          </a:bodyPr>
          <a:lstStyle/>
          <a:p>
            <a:pPr eaLnBrk="1" fontAlgn="auto" hangingPunct="1">
              <a:spcAft>
                <a:spcPts val="0"/>
              </a:spcAft>
              <a:defRPr/>
            </a:pPr>
            <a:r>
              <a:rPr lang="en-US" sz="3600" dirty="0"/>
              <a:t>AB 474 of 2017</a:t>
            </a:r>
            <a:br>
              <a:rPr lang="en-US" sz="3600" dirty="0"/>
            </a:br>
            <a:r>
              <a:rPr lang="en-US" sz="2200" dirty="0">
                <a:latin typeface="Century" panose="02040604050505020304" pitchFamily="18" charset="0"/>
              </a:rPr>
              <a:t>effective Jan 1, 2018 – Sec 53; NRS 639.235(4</a:t>
            </a:r>
            <a:r>
              <a:rPr lang="en-US" sz="2200" dirty="0" smtClean="0">
                <a:latin typeface="Century" panose="02040604050505020304" pitchFamily="18" charset="0"/>
              </a:rPr>
              <a:t>)</a:t>
            </a:r>
            <a:endParaRPr lang="en-US" sz="2200" dirty="0"/>
          </a:p>
        </p:txBody>
      </p:sp>
      <p:sp>
        <p:nvSpPr>
          <p:cNvPr id="3" name="Content Placeholder 2"/>
          <p:cNvSpPr>
            <a:spLocks noGrp="1"/>
          </p:cNvSpPr>
          <p:nvPr>
            <p:ph idx="1"/>
          </p:nvPr>
        </p:nvSpPr>
        <p:spPr>
          <a:xfrm>
            <a:off x="685800" y="1600201"/>
            <a:ext cx="11049000" cy="4525963"/>
          </a:xfrm>
        </p:spPr>
        <p:txBody>
          <a:bodyPr rtlCol="0">
            <a:normAutofit/>
          </a:bodyPr>
          <a:lstStyle/>
          <a:p>
            <a:pPr marL="0" indent="0" eaLnBrk="1" fontAlgn="auto" hangingPunct="1">
              <a:spcAft>
                <a:spcPts val="0"/>
              </a:spcAft>
              <a:buNone/>
              <a:defRPr/>
            </a:pPr>
            <a:r>
              <a:rPr lang="en-US" sz="3000" b="1" u="sng" dirty="0">
                <a:latin typeface="Century" panose="02040604050505020304" pitchFamily="18" charset="0"/>
              </a:rPr>
              <a:t>Before issuing</a:t>
            </a:r>
            <a:r>
              <a:rPr lang="en-US" sz="3000" u="sng" dirty="0">
                <a:latin typeface="Century" panose="02040604050505020304" pitchFamily="18" charset="0"/>
              </a:rPr>
              <a:t> an </a:t>
            </a:r>
            <a:r>
              <a:rPr lang="en-US" sz="3000" b="1" u="sng" dirty="0">
                <a:latin typeface="Century" panose="02040604050505020304" pitchFamily="18" charset="0"/>
              </a:rPr>
              <a:t>initial</a:t>
            </a:r>
            <a:r>
              <a:rPr lang="en-US" sz="3000" u="sng" dirty="0">
                <a:latin typeface="Century" panose="02040604050505020304" pitchFamily="18" charset="0"/>
              </a:rPr>
              <a:t> prescription for CS</a:t>
            </a:r>
            <a:r>
              <a:rPr lang="en-US" sz="3000" dirty="0">
                <a:latin typeface="Century" panose="02040604050505020304" pitchFamily="18" charset="0"/>
              </a:rPr>
              <a:t> (II, III, IV) </a:t>
            </a:r>
            <a:r>
              <a:rPr lang="en-US" sz="3000" u="sng" dirty="0">
                <a:latin typeface="Century" panose="02040604050505020304" pitchFamily="18" charset="0"/>
              </a:rPr>
              <a:t>for the treatment of pain</a:t>
            </a:r>
            <a:r>
              <a:rPr lang="en-US" sz="3000" dirty="0">
                <a:latin typeface="Century" panose="02040604050505020304" pitchFamily="18" charset="0"/>
              </a:rPr>
              <a:t>, a practitioner must:</a:t>
            </a:r>
          </a:p>
          <a:p>
            <a:pPr marL="514350" indent="-514350" eaLnBrk="1" fontAlgn="auto" hangingPunct="1">
              <a:spcAft>
                <a:spcPts val="0"/>
              </a:spcAft>
              <a:buFont typeface="Arial" panose="020B0604020202020204" pitchFamily="34" charset="0"/>
              <a:buAutoNum type="alphaLcPeriod"/>
              <a:defRPr/>
            </a:pPr>
            <a:r>
              <a:rPr lang="en-US" sz="3000" dirty="0">
                <a:latin typeface="Century" panose="02040604050505020304" pitchFamily="18" charset="0"/>
              </a:rPr>
              <a:t>Have established a </a:t>
            </a:r>
            <a:r>
              <a:rPr lang="en-US" sz="3000" b="1" dirty="0">
                <a:latin typeface="Century" panose="02040604050505020304" pitchFamily="18" charset="0"/>
              </a:rPr>
              <a:t>bone fide relationship</a:t>
            </a:r>
            <a:r>
              <a:rPr lang="en-US" sz="3000" dirty="0">
                <a:latin typeface="Century" panose="02040604050505020304" pitchFamily="18" charset="0"/>
              </a:rPr>
              <a:t> with the patient</a:t>
            </a:r>
          </a:p>
          <a:p>
            <a:pPr marL="0" indent="0" eaLnBrk="1" fontAlgn="auto" hangingPunct="1">
              <a:spcAft>
                <a:spcPts val="0"/>
              </a:spcAft>
              <a:buNone/>
              <a:defRPr/>
            </a:pPr>
            <a:r>
              <a:rPr lang="en-US" sz="2600" dirty="0">
                <a:latin typeface="Calibri Light" panose="020F0302020204030204" pitchFamily="34" charset="0"/>
                <a:cs typeface="Calibri Light" panose="020F0302020204030204" pitchFamily="34" charset="0"/>
              </a:rPr>
              <a:t>(a bona fide relationship between the patient and the person prescribing the controlled substance shall be deemed to exist if the </a:t>
            </a:r>
            <a:r>
              <a:rPr lang="en-US" sz="2600" b="1" dirty="0">
                <a:latin typeface="Calibri Light" panose="020F0302020204030204" pitchFamily="34" charset="0"/>
                <a:cs typeface="Calibri Light" panose="020F0302020204030204" pitchFamily="34" charset="0"/>
              </a:rPr>
              <a:t>patient was examined in person, electronically, telephonically or by fiber optics, including, without limitation, through telehealth, within or outside this State or the United States by the person prescribing the controlled substances within the 6 months immediately preceding the date the prescription was issued</a:t>
            </a:r>
            <a:r>
              <a:rPr lang="en-US" sz="2600" dirty="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11125200" cy="533400"/>
          </a:xfrm>
        </p:spPr>
        <p:txBody>
          <a:bodyPr>
            <a:normAutofit fontScale="90000"/>
          </a:bodyPr>
          <a:lstStyle/>
          <a:p>
            <a:pPr>
              <a:defRPr/>
            </a:pPr>
            <a:r>
              <a:rPr lang="en-US" sz="2000" dirty="0"/>
              <a:t>AB 474 of 2017</a:t>
            </a:r>
            <a:br>
              <a:rPr lang="en-US" sz="2000" dirty="0"/>
            </a:br>
            <a:r>
              <a:rPr lang="en-US" sz="2000" dirty="0"/>
              <a:t>effective Jan 1, 2018 – </a:t>
            </a:r>
            <a:r>
              <a:rPr lang="en-US" sz="2700" dirty="0"/>
              <a:t>Sec 53, 54; NRS 639.23911, NRS 639.23912</a:t>
            </a:r>
          </a:p>
        </p:txBody>
      </p:sp>
      <p:sp>
        <p:nvSpPr>
          <p:cNvPr id="3" name="Content Placeholder 2"/>
          <p:cNvSpPr>
            <a:spLocks noGrp="1"/>
          </p:cNvSpPr>
          <p:nvPr>
            <p:ph idx="1"/>
          </p:nvPr>
        </p:nvSpPr>
        <p:spPr>
          <a:xfrm>
            <a:off x="381000" y="1600200"/>
            <a:ext cx="11506200" cy="4572000"/>
          </a:xfrm>
        </p:spPr>
        <p:txBody>
          <a:bodyPr/>
          <a:lstStyle/>
          <a:p>
            <a:pPr marL="0" indent="0">
              <a:buNone/>
              <a:defRPr/>
            </a:pPr>
            <a:r>
              <a:rPr lang="en-US" sz="2400" b="1" u="sng" dirty="0">
                <a:latin typeface="Century" panose="02040604050505020304" pitchFamily="18" charset="0"/>
              </a:rPr>
              <a:t>Before issuing</a:t>
            </a:r>
            <a:r>
              <a:rPr lang="en-US" sz="2400" u="sng" dirty="0">
                <a:latin typeface="Century" panose="02040604050505020304" pitchFamily="18" charset="0"/>
              </a:rPr>
              <a:t> an </a:t>
            </a:r>
            <a:r>
              <a:rPr lang="en-US" sz="2400" b="1" u="sng" dirty="0">
                <a:latin typeface="Century" panose="02040604050505020304" pitchFamily="18" charset="0"/>
              </a:rPr>
              <a:t>initial</a:t>
            </a:r>
            <a:r>
              <a:rPr lang="en-US" sz="2400" u="sng" dirty="0">
                <a:latin typeface="Century" panose="02040604050505020304" pitchFamily="18" charset="0"/>
              </a:rPr>
              <a:t> prescription for CS</a:t>
            </a:r>
            <a:r>
              <a:rPr lang="en-US" sz="2400" dirty="0">
                <a:latin typeface="Century" panose="02040604050505020304" pitchFamily="18" charset="0"/>
              </a:rPr>
              <a:t> (II, III, IV) </a:t>
            </a:r>
            <a:r>
              <a:rPr lang="en-US" sz="2800" b="1" u="sng" dirty="0">
                <a:latin typeface="Century" panose="02040604050505020304" pitchFamily="18" charset="0"/>
              </a:rPr>
              <a:t>for the treatment of pain</a:t>
            </a:r>
            <a:r>
              <a:rPr lang="en-US" sz="2400" dirty="0">
                <a:latin typeface="Century" panose="02040604050505020304" pitchFamily="18" charset="0"/>
              </a:rPr>
              <a:t>, a practitioner must:</a:t>
            </a:r>
          </a:p>
          <a:p>
            <a:pPr marL="0" indent="0">
              <a:buNone/>
              <a:defRPr/>
            </a:pPr>
            <a:r>
              <a:rPr lang="en-US" sz="2400" dirty="0">
                <a:latin typeface="Century" panose="02040604050505020304" pitchFamily="18" charset="0"/>
              </a:rPr>
              <a:t>b.  Perform an </a:t>
            </a:r>
            <a:r>
              <a:rPr lang="en-US" sz="2800" b="1" u="sng" dirty="0">
                <a:latin typeface="Century" panose="02040604050505020304" pitchFamily="18" charset="0"/>
              </a:rPr>
              <a:t>evaluation and risk assessment</a:t>
            </a:r>
            <a:r>
              <a:rPr lang="en-US" sz="2400" b="1" dirty="0">
                <a:latin typeface="Century" panose="02040604050505020304" pitchFamily="18" charset="0"/>
              </a:rPr>
              <a:t> </a:t>
            </a:r>
            <a:r>
              <a:rPr lang="en-US" sz="2400" dirty="0">
                <a:latin typeface="Century" panose="02040604050505020304" pitchFamily="18" charset="0"/>
              </a:rPr>
              <a:t>which must include:</a:t>
            </a:r>
          </a:p>
          <a:p>
            <a:pPr marL="857250" lvl="1" indent="-457200">
              <a:buFont typeface="Arial" panose="020B0604020202020204" pitchFamily="34" charset="0"/>
              <a:buAutoNum type="arabicPeriod"/>
              <a:defRPr/>
            </a:pPr>
            <a:r>
              <a:rPr lang="en-US" altLang="en-US" sz="2000" dirty="0">
                <a:latin typeface="Calibri Light" panose="020F0302020204030204" pitchFamily="34" charset="0"/>
                <a:cs typeface="Calibri Light" panose="020F0302020204030204" pitchFamily="34" charset="0"/>
              </a:rPr>
              <a:t>Obtaining and reviewing a </a:t>
            </a:r>
            <a:r>
              <a:rPr lang="en-US" altLang="en-US" sz="2000" b="1" u="sng" dirty="0">
                <a:latin typeface="Calibri Light" panose="020F0302020204030204" pitchFamily="34" charset="0"/>
                <a:cs typeface="Calibri Light" panose="020F0302020204030204" pitchFamily="34" charset="0"/>
              </a:rPr>
              <a:t>medical history</a:t>
            </a:r>
          </a:p>
          <a:p>
            <a:pPr marL="857250" lvl="1" indent="-457200">
              <a:buFont typeface="Arial" panose="020B0604020202020204" pitchFamily="34" charset="0"/>
              <a:buAutoNum type="arabicPeriod"/>
              <a:defRPr/>
            </a:pPr>
            <a:r>
              <a:rPr lang="en-US" altLang="en-US" sz="2000" dirty="0">
                <a:latin typeface="Calibri Light" panose="020F0302020204030204" pitchFamily="34" charset="0"/>
                <a:cs typeface="Calibri Light" panose="020F0302020204030204" pitchFamily="34" charset="0"/>
              </a:rPr>
              <a:t>Conducting a </a:t>
            </a:r>
            <a:r>
              <a:rPr lang="en-US" altLang="en-US" sz="2000" b="1" u="sng" dirty="0">
                <a:latin typeface="Calibri Light" panose="020F0302020204030204" pitchFamily="34" charset="0"/>
                <a:cs typeface="Calibri Light" panose="020F0302020204030204" pitchFamily="34" charset="0"/>
              </a:rPr>
              <a:t>physical exam</a:t>
            </a:r>
          </a:p>
          <a:p>
            <a:pPr marL="857250" lvl="1" indent="-457200">
              <a:buFont typeface="Arial" panose="020B0604020202020204" pitchFamily="34" charset="0"/>
              <a:buAutoNum type="arabicPeriod"/>
              <a:defRPr/>
            </a:pPr>
            <a:r>
              <a:rPr lang="en-US" altLang="en-US" sz="2000" dirty="0">
                <a:latin typeface="Calibri Light" panose="020F0302020204030204" pitchFamily="34" charset="0"/>
                <a:cs typeface="Calibri Light" panose="020F0302020204030204" pitchFamily="34" charset="0"/>
              </a:rPr>
              <a:t>Make a </a:t>
            </a:r>
            <a:r>
              <a:rPr lang="en-US" altLang="en-US" sz="2000" b="1" u="sng" dirty="0">
                <a:latin typeface="Calibri Light" panose="020F0302020204030204" pitchFamily="34" charset="0"/>
                <a:cs typeface="Calibri Light" panose="020F0302020204030204" pitchFamily="34" charset="0"/>
              </a:rPr>
              <a:t>good faith</a:t>
            </a:r>
            <a:r>
              <a:rPr lang="en-US" altLang="en-US" sz="2000" b="1" dirty="0">
                <a:latin typeface="Calibri Light" panose="020F0302020204030204" pitchFamily="34" charset="0"/>
                <a:cs typeface="Calibri Light" panose="020F0302020204030204" pitchFamily="34" charset="0"/>
              </a:rPr>
              <a:t> </a:t>
            </a:r>
            <a:r>
              <a:rPr lang="en-US" altLang="en-US" sz="2000" dirty="0">
                <a:latin typeface="Calibri Light" panose="020F0302020204030204" pitchFamily="34" charset="0"/>
                <a:cs typeface="Calibri Light" panose="020F0302020204030204" pitchFamily="34" charset="0"/>
              </a:rPr>
              <a:t>effort to </a:t>
            </a:r>
            <a:r>
              <a:rPr lang="en-US" altLang="en-US" sz="2000" u="sng" dirty="0">
                <a:latin typeface="Calibri Light" panose="020F0302020204030204" pitchFamily="34" charset="0"/>
                <a:cs typeface="Calibri Light" panose="020F0302020204030204" pitchFamily="34" charset="0"/>
              </a:rPr>
              <a:t>obtain and review the </a:t>
            </a:r>
            <a:r>
              <a:rPr lang="en-US" altLang="en-US" sz="2000" b="1" u="sng" dirty="0">
                <a:latin typeface="Calibri Light" panose="020F0302020204030204" pitchFamily="34" charset="0"/>
                <a:cs typeface="Calibri Light" panose="020F0302020204030204" pitchFamily="34" charset="0"/>
              </a:rPr>
              <a:t>MRs from other providers</a:t>
            </a:r>
            <a:r>
              <a:rPr lang="en-US" altLang="en-US" sz="2000" u="sng" dirty="0">
                <a:latin typeface="Calibri Light" panose="020F0302020204030204" pitchFamily="34" charset="0"/>
                <a:cs typeface="Calibri Light" panose="020F0302020204030204" pitchFamily="34" charset="0"/>
              </a:rPr>
              <a:t> who have provided care to the patient</a:t>
            </a:r>
          </a:p>
          <a:p>
            <a:pPr lvl="2" indent="-342900">
              <a:buFont typeface="Wingdings" panose="05000000000000000000" pitchFamily="2" charset="2"/>
              <a:buChar char="Ø"/>
              <a:defRPr/>
            </a:pPr>
            <a:r>
              <a:rPr lang="en-US" altLang="en-US" sz="1600" b="1" dirty="0">
                <a:latin typeface="Calibri Light" panose="020F0302020204030204" pitchFamily="34" charset="0"/>
                <a:cs typeface="Calibri Light" panose="020F0302020204030204" pitchFamily="34" charset="0"/>
              </a:rPr>
              <a:t>practitioner shall document efforts to obtain such MRs</a:t>
            </a:r>
          </a:p>
          <a:p>
            <a:pPr lvl="2" indent="-342900">
              <a:buFont typeface="Wingdings" panose="05000000000000000000" pitchFamily="2" charset="2"/>
              <a:buChar char="Ø"/>
              <a:defRPr/>
            </a:pPr>
            <a:r>
              <a:rPr lang="en-US" altLang="en-US" sz="1600" b="1" dirty="0">
                <a:latin typeface="Calibri Light" panose="020F0302020204030204" pitchFamily="34" charset="0"/>
                <a:cs typeface="Calibri Light" panose="020F0302020204030204" pitchFamily="34" charset="0"/>
              </a:rPr>
              <a:t>and the conclusions from reviewing these MRs</a:t>
            </a:r>
          </a:p>
          <a:p>
            <a:pPr marL="857250" lvl="1" indent="-457200">
              <a:buFont typeface="Arial" panose="020B0604020202020204" pitchFamily="34" charset="0"/>
              <a:buAutoNum type="arabicPeriod" startAt="4"/>
              <a:defRPr/>
            </a:pPr>
            <a:r>
              <a:rPr lang="en-US" altLang="en-US" sz="2000" b="1" dirty="0">
                <a:latin typeface="Calibri Light" panose="020F0302020204030204" pitchFamily="34" charset="0"/>
                <a:cs typeface="Calibri Light" panose="020F0302020204030204" pitchFamily="34" charset="0"/>
              </a:rPr>
              <a:t>Assess the </a:t>
            </a:r>
            <a:r>
              <a:rPr lang="en-US" altLang="en-US" sz="2400" b="1" dirty="0">
                <a:latin typeface="Calibri Light" panose="020F0302020204030204" pitchFamily="34" charset="0"/>
                <a:cs typeface="Calibri Light" panose="020F0302020204030204" pitchFamily="34" charset="0"/>
              </a:rPr>
              <a:t>mental health</a:t>
            </a:r>
            <a:r>
              <a:rPr lang="en-US" altLang="en-US" sz="2000" dirty="0">
                <a:latin typeface="Calibri Light" panose="020F0302020204030204" pitchFamily="34" charset="0"/>
                <a:cs typeface="Calibri Light" panose="020F0302020204030204" pitchFamily="34" charset="0"/>
              </a:rPr>
              <a:t> </a:t>
            </a:r>
            <a:r>
              <a:rPr lang="en-US" altLang="en-US" sz="2000" b="1" u="sng" dirty="0">
                <a:latin typeface="Calibri Light" panose="020F0302020204030204" pitchFamily="34" charset="0"/>
                <a:cs typeface="Calibri Light" panose="020F0302020204030204" pitchFamily="34" charset="0"/>
              </a:rPr>
              <a:t>and</a:t>
            </a:r>
            <a:r>
              <a:rPr lang="en-US" altLang="en-US" sz="2000" b="1" dirty="0">
                <a:latin typeface="Calibri Light" panose="020F0302020204030204" pitchFamily="34" charset="0"/>
                <a:cs typeface="Calibri Light" panose="020F0302020204030204" pitchFamily="34" charset="0"/>
              </a:rPr>
              <a:t> </a:t>
            </a:r>
            <a:r>
              <a:rPr lang="en-US" altLang="en-US" sz="2400" b="1" dirty="0">
                <a:latin typeface="Calibri Light" panose="020F0302020204030204" pitchFamily="34" charset="0"/>
                <a:cs typeface="Calibri Light" panose="020F0302020204030204" pitchFamily="34" charset="0"/>
              </a:rPr>
              <a:t>risk of abuse, dependency and addiction of the patient</a:t>
            </a:r>
            <a:r>
              <a:rPr lang="en-US" altLang="en-US" sz="2000" b="1" dirty="0">
                <a:latin typeface="Calibri Light" panose="020F0302020204030204" pitchFamily="34" charset="0"/>
                <a:cs typeface="Calibri Light" panose="020F0302020204030204" pitchFamily="34" charset="0"/>
              </a:rPr>
              <a:t> </a:t>
            </a:r>
          </a:p>
          <a:p>
            <a:pPr lvl="2">
              <a:buFont typeface="Wingdings" panose="05000000000000000000" pitchFamily="2" charset="2"/>
              <a:buChar char="Ø"/>
              <a:defRPr/>
            </a:pPr>
            <a:r>
              <a:rPr lang="en-US" altLang="en-US" sz="1800" b="1" u="sng" dirty="0">
                <a:latin typeface="Calibri Light" panose="020F0302020204030204" pitchFamily="34" charset="0"/>
                <a:cs typeface="Calibri Light" panose="020F0302020204030204" pitchFamily="34" charset="0"/>
              </a:rPr>
              <a:t>using methods supported by peer-reviewed scientific research and validated by a nationally recognized organization</a:t>
            </a:r>
            <a:endParaRPr lang="en-US" altLang="en-US" sz="1800" u="sng" dirty="0">
              <a:latin typeface="Calibri Light" panose="020F0302020204030204" pitchFamily="34" charset="0"/>
              <a:cs typeface="Calibri Light" panose="020F0302020204030204" pitchFamily="34" charset="0"/>
            </a:endParaRPr>
          </a:p>
          <a:p>
            <a:pPr>
              <a:buFont typeface="Wingdings" panose="05000000000000000000" pitchFamily="2" charset="2"/>
              <a:buChar char="Ø"/>
              <a:defRPr/>
            </a:pPr>
            <a:endParaRPr lang="en-US" sz="2400" dirty="0">
              <a:latin typeface="Century" panose="02040604050505020304" pitchFamily="18" charset="0"/>
            </a:endParaRPr>
          </a:p>
        </p:txBody>
      </p:sp>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rtlCol="0">
            <a:normAutofit fontScale="90000"/>
          </a:bodyPr>
          <a:lstStyle/>
          <a:p>
            <a:pPr eaLnBrk="1" fontAlgn="auto" hangingPunct="1">
              <a:spcAft>
                <a:spcPts val="0"/>
              </a:spcAft>
              <a:defRPr/>
            </a:pPr>
            <a:r>
              <a:rPr lang="en-US" dirty="0"/>
              <a:t>AB 474 of 2017</a:t>
            </a:r>
            <a:br>
              <a:rPr lang="en-US" dirty="0"/>
            </a:br>
            <a:r>
              <a:rPr lang="en-US" sz="2700" dirty="0">
                <a:latin typeface="Century" panose="02040604050505020304" pitchFamily="18" charset="0"/>
              </a:rPr>
              <a:t>effective Jan 1, 2018 – Sec 53; NRS 639.23911</a:t>
            </a:r>
            <a:endParaRPr lang="en-US" sz="2700" dirty="0"/>
          </a:p>
        </p:txBody>
      </p:sp>
      <p:sp>
        <p:nvSpPr>
          <p:cNvPr id="34819" name="Content Placeholder 2"/>
          <p:cNvSpPr>
            <a:spLocks noGrp="1"/>
          </p:cNvSpPr>
          <p:nvPr>
            <p:ph idx="1"/>
          </p:nvPr>
        </p:nvSpPr>
        <p:spPr>
          <a:xfrm>
            <a:off x="533400" y="1828800"/>
            <a:ext cx="11277600" cy="4343400"/>
          </a:xfrm>
        </p:spPr>
        <p:txBody>
          <a:bodyPr/>
          <a:lstStyle/>
          <a:p>
            <a:pPr marL="0" indent="0" eaLnBrk="1" hangingPunct="1">
              <a:buNone/>
            </a:pPr>
            <a:r>
              <a:rPr lang="en-US" altLang="en-US" sz="2400" b="1" u="sng" dirty="0">
                <a:latin typeface="Century" panose="02040604050505020304" pitchFamily="18" charset="0"/>
              </a:rPr>
              <a:t>Before issuing a prescription for a CS </a:t>
            </a:r>
            <a:r>
              <a:rPr lang="en-US" altLang="en-US" sz="2400" dirty="0">
                <a:latin typeface="Century" panose="02040604050505020304" pitchFamily="18" charset="0"/>
              </a:rPr>
              <a:t>(II, III, IV) </a:t>
            </a:r>
            <a:r>
              <a:rPr lang="en-US" altLang="en-US" sz="2400" u="sng" dirty="0">
                <a:latin typeface="Century" panose="02040604050505020304" pitchFamily="18" charset="0"/>
              </a:rPr>
              <a:t>for the treatment of pain</a:t>
            </a:r>
            <a:r>
              <a:rPr lang="en-US" altLang="en-US" sz="2400" dirty="0">
                <a:latin typeface="Century" panose="02040604050505020304" pitchFamily="18" charset="0"/>
              </a:rPr>
              <a:t>, a practitioner </a:t>
            </a:r>
            <a:r>
              <a:rPr lang="en-US" altLang="en-US" sz="2400" b="1" dirty="0">
                <a:latin typeface="Century" panose="02040604050505020304" pitchFamily="18" charset="0"/>
              </a:rPr>
              <a:t>must</a:t>
            </a:r>
            <a:r>
              <a:rPr lang="en-US" altLang="en-US" sz="2400" dirty="0" smtClean="0">
                <a:latin typeface="Century" panose="02040604050505020304" pitchFamily="18" charset="0"/>
              </a:rPr>
              <a:t>:</a:t>
            </a:r>
          </a:p>
          <a:p>
            <a:pPr marL="0" indent="0" eaLnBrk="1" hangingPunct="1">
              <a:buNone/>
            </a:pPr>
            <a:endParaRPr lang="en-US" altLang="en-US" sz="2400" dirty="0">
              <a:latin typeface="Century" panose="02040604050505020304" pitchFamily="18" charset="0"/>
            </a:endParaRPr>
          </a:p>
          <a:p>
            <a:pPr marL="0" indent="0" eaLnBrk="1" hangingPunct="1">
              <a:buNone/>
            </a:pPr>
            <a:r>
              <a:rPr lang="en-US" altLang="en-US" sz="2800" dirty="0">
                <a:latin typeface="Century" panose="02040604050505020304" pitchFamily="18" charset="0"/>
              </a:rPr>
              <a:t>c.  Establish a </a:t>
            </a:r>
            <a:r>
              <a:rPr lang="en-US" altLang="en-US" sz="2800" b="1" u="sng" dirty="0">
                <a:latin typeface="Century" panose="02040604050505020304" pitchFamily="18" charset="0"/>
              </a:rPr>
              <a:t>preliminary diagnosis</a:t>
            </a:r>
            <a:r>
              <a:rPr lang="en-US" altLang="en-US" sz="2800" dirty="0">
                <a:latin typeface="Century" panose="02040604050505020304" pitchFamily="18" charset="0"/>
              </a:rPr>
              <a:t> of the patient and a </a:t>
            </a:r>
            <a:r>
              <a:rPr lang="en-US" altLang="en-US" sz="2800" b="1" u="sng" dirty="0">
                <a:latin typeface="Century" panose="02040604050505020304" pitchFamily="18" charset="0"/>
              </a:rPr>
              <a:t>treatment plan</a:t>
            </a:r>
            <a:r>
              <a:rPr lang="en-US" altLang="en-US" sz="2800" b="1" dirty="0">
                <a:latin typeface="Century" panose="02040604050505020304" pitchFamily="18" charset="0"/>
              </a:rPr>
              <a:t> </a:t>
            </a:r>
            <a:r>
              <a:rPr lang="en-US" altLang="en-US" sz="2800" dirty="0">
                <a:latin typeface="Century" panose="02040604050505020304" pitchFamily="18" charset="0"/>
              </a:rPr>
              <a:t>tailored toward treating the pain of the patient and the cause of that pain;</a:t>
            </a:r>
          </a:p>
          <a:p>
            <a:pPr marL="0" indent="0" eaLnBrk="1" hangingPunct="1">
              <a:buNone/>
            </a:pPr>
            <a:r>
              <a:rPr lang="en-US" altLang="en-US" sz="2800" dirty="0">
                <a:latin typeface="Century" panose="02040604050505020304" pitchFamily="18" charset="0"/>
              </a:rPr>
              <a:t>d.  </a:t>
            </a:r>
            <a:r>
              <a:rPr lang="en-US" altLang="en-US" sz="2800" u="sng" dirty="0">
                <a:latin typeface="Century" panose="02040604050505020304" pitchFamily="18" charset="0"/>
              </a:rPr>
              <a:t>Document in the MR</a:t>
            </a:r>
            <a:r>
              <a:rPr lang="en-US" altLang="en-US" sz="2800" dirty="0">
                <a:latin typeface="Century" panose="02040604050505020304" pitchFamily="18" charset="0"/>
              </a:rPr>
              <a:t> the </a:t>
            </a:r>
            <a:r>
              <a:rPr lang="en-US" altLang="en-US" sz="2800" b="1" dirty="0">
                <a:latin typeface="Century" panose="02040604050505020304" pitchFamily="18" charset="0"/>
              </a:rPr>
              <a:t>reasons for prescribing the CS instead of an alternative treatment</a:t>
            </a:r>
            <a:r>
              <a:rPr lang="en-US" altLang="en-US" sz="2800" dirty="0">
                <a:latin typeface="Century" panose="02040604050505020304" pitchFamily="18" charset="0"/>
              </a:rPr>
              <a:t> that does not require the use of a CS; and</a:t>
            </a:r>
          </a:p>
        </p:txBody>
      </p:sp>
    </p:spTree>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9906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a:t>
            </a:r>
            <a:r>
              <a:rPr lang="en-US" sz="2700" dirty="0"/>
              <a:t>  Sec 53, 54; NRS 639.239112, NRS 639.23912</a:t>
            </a:r>
          </a:p>
        </p:txBody>
      </p:sp>
      <p:sp>
        <p:nvSpPr>
          <p:cNvPr id="35843" name="Content Placeholder 2"/>
          <p:cNvSpPr>
            <a:spLocks noGrp="1"/>
          </p:cNvSpPr>
          <p:nvPr>
            <p:ph idx="1"/>
          </p:nvPr>
        </p:nvSpPr>
        <p:spPr>
          <a:xfrm>
            <a:off x="304800" y="2209800"/>
            <a:ext cx="11582400" cy="3276600"/>
          </a:xfrm>
        </p:spPr>
        <p:txBody>
          <a:bodyPr/>
          <a:lstStyle/>
          <a:p>
            <a:pPr marL="514350" indent="-514350" eaLnBrk="1" hangingPunct="1">
              <a:buFont typeface="Arial" panose="020B0604020202020204" pitchFamily="34" charset="0"/>
              <a:buAutoNum type="alphaLcPeriod" startAt="5"/>
            </a:pPr>
            <a:r>
              <a:rPr lang="en-US" altLang="en-US" sz="2400" dirty="0">
                <a:latin typeface="Century" panose="02040604050505020304" pitchFamily="18" charset="0"/>
              </a:rPr>
              <a:t>Obtain </a:t>
            </a:r>
            <a:r>
              <a:rPr lang="en-US" altLang="en-US" sz="2400" b="1" u="sng" dirty="0">
                <a:latin typeface="Century" panose="02040604050505020304" pitchFamily="18" charset="0"/>
              </a:rPr>
              <a:t>informed consent</a:t>
            </a:r>
            <a:r>
              <a:rPr lang="en-US" altLang="en-US" sz="2400" dirty="0">
                <a:latin typeface="Century" panose="02040604050505020304" pitchFamily="18" charset="0"/>
              </a:rPr>
              <a:t> to use a CS for the treatment of pain from:</a:t>
            </a:r>
          </a:p>
          <a:p>
            <a:pPr marL="971550" lvl="1" indent="-571500" eaLnBrk="1" hangingPunct="1">
              <a:buFont typeface="Arial" panose="020B0604020202020204" pitchFamily="34" charset="0"/>
              <a:buAutoNum type="romanLcPeriod"/>
            </a:pPr>
            <a:r>
              <a:rPr lang="en-US" altLang="en-US" sz="2400" dirty="0">
                <a:latin typeface="Century" panose="02040604050505020304" pitchFamily="18" charset="0"/>
              </a:rPr>
              <a:t>The patient, if the patient is 18 years of age or older or legally emancipated and competent to give such consent;</a:t>
            </a:r>
          </a:p>
          <a:p>
            <a:pPr marL="971550" lvl="1" indent="-571500" eaLnBrk="1" hangingPunct="1">
              <a:buFont typeface="Arial" panose="020B0604020202020204" pitchFamily="34" charset="0"/>
              <a:buAutoNum type="romanLcPeriod"/>
            </a:pPr>
            <a:r>
              <a:rPr lang="en-US" altLang="en-US" sz="2400" dirty="0">
                <a:latin typeface="Century" panose="02040604050505020304" pitchFamily="18" charset="0"/>
              </a:rPr>
              <a:t>The parent or guardian of a patient who is less than 18 years of age and not legally emancipated; or</a:t>
            </a:r>
          </a:p>
          <a:p>
            <a:pPr marL="971550" lvl="1" indent="-571500" eaLnBrk="1" hangingPunct="1">
              <a:buFont typeface="Arial" panose="020B0604020202020204" pitchFamily="34" charset="0"/>
              <a:buAutoNum type="romanLcPeriod"/>
            </a:pPr>
            <a:r>
              <a:rPr lang="en-US" altLang="en-US" sz="2400" dirty="0">
                <a:latin typeface="Century" panose="02040604050505020304" pitchFamily="18" charset="0"/>
              </a:rPr>
              <a:t>The legal guardian of a patient of any age who has been adjudicated mentally incompetent.</a:t>
            </a:r>
          </a:p>
        </p:txBody>
      </p:sp>
    </p:spTree>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762000"/>
            <a:ext cx="9144000" cy="808038"/>
          </a:xfrm>
        </p:spPr>
        <p:txBody>
          <a:bodyPr>
            <a:normAutofit fontScale="90000"/>
          </a:bodyPr>
          <a:lstStyle/>
          <a:p>
            <a:pPr>
              <a:defRPr/>
            </a:pPr>
            <a:r>
              <a:rPr lang="en-US" altLang="en-US" sz="2400" dirty="0"/>
              <a:t>AB 474 of 2017</a:t>
            </a:r>
            <a:br>
              <a:rPr lang="en-US" altLang="en-US" sz="2400" dirty="0"/>
            </a:br>
            <a:r>
              <a:rPr lang="en-US" altLang="en-US" sz="2400" dirty="0"/>
              <a:t>effective Jan 1, 2018 – Sec 53, 54; NRS 639.23911, NRS 639.23912</a:t>
            </a:r>
          </a:p>
        </p:txBody>
      </p:sp>
      <p:sp>
        <p:nvSpPr>
          <p:cNvPr id="3" name="Content Placeholder 2"/>
          <p:cNvSpPr>
            <a:spLocks noGrp="1"/>
          </p:cNvSpPr>
          <p:nvPr>
            <p:ph idx="1"/>
          </p:nvPr>
        </p:nvSpPr>
        <p:spPr>
          <a:xfrm>
            <a:off x="609600" y="1905000"/>
            <a:ext cx="11049000" cy="3810000"/>
          </a:xfrm>
        </p:spPr>
        <p:txBody>
          <a:bodyPr/>
          <a:lstStyle/>
          <a:p>
            <a:pPr marL="0" indent="0">
              <a:buNone/>
              <a:defRPr/>
            </a:pPr>
            <a:r>
              <a:rPr lang="en-US" sz="2400" dirty="0">
                <a:latin typeface="Calibri Light" panose="020F0302020204030204" pitchFamily="34" charset="0"/>
                <a:cs typeface="Calibri Light" panose="020F0302020204030204" pitchFamily="34" charset="0"/>
              </a:rPr>
              <a:t>The </a:t>
            </a:r>
            <a:r>
              <a:rPr lang="en-US" sz="2400" b="1" u="sng" dirty="0">
                <a:latin typeface="Calibri Light" panose="020F0302020204030204" pitchFamily="34" charset="0"/>
                <a:cs typeface="Calibri Light" panose="020F0302020204030204" pitchFamily="34" charset="0"/>
              </a:rPr>
              <a:t>informed consent</a:t>
            </a:r>
            <a:r>
              <a:rPr lang="en-US" sz="2400" b="1" dirty="0">
                <a:latin typeface="Calibri Light" panose="020F0302020204030204" pitchFamily="34" charset="0"/>
                <a:cs typeface="Calibri Light" panose="020F0302020204030204" pitchFamily="34" charset="0"/>
              </a:rPr>
              <a:t> </a:t>
            </a:r>
            <a:r>
              <a:rPr lang="en-US" sz="2400" dirty="0">
                <a:latin typeface="Calibri Light" panose="020F0302020204030204" pitchFamily="34" charset="0"/>
                <a:cs typeface="Calibri Light" panose="020F0302020204030204" pitchFamily="34" charset="0"/>
              </a:rPr>
              <a:t>must include information concerning:</a:t>
            </a:r>
          </a:p>
          <a:p>
            <a:pPr marL="514350" indent="-514350">
              <a:buFont typeface="Arial" panose="020B0604020202020204" pitchFamily="34" charset="0"/>
              <a:buAutoNum type="arabicPeriod"/>
              <a:defRPr/>
            </a:pPr>
            <a:r>
              <a:rPr lang="en-US" sz="2400" dirty="0">
                <a:latin typeface="Calibri Light" panose="020F0302020204030204" pitchFamily="34" charset="0"/>
                <a:cs typeface="Calibri Light" panose="020F0302020204030204" pitchFamily="34" charset="0"/>
              </a:rPr>
              <a:t>potential risks and benefits of treatment using the CS</a:t>
            </a:r>
          </a:p>
          <a:p>
            <a:pPr marL="914400" lvl="1" indent="-514350">
              <a:buFont typeface="Wingdings" panose="05000000000000000000" pitchFamily="2" charset="2"/>
              <a:buChar char="Ø"/>
              <a:defRPr/>
            </a:pPr>
            <a:r>
              <a:rPr lang="en-US" sz="2400" dirty="0">
                <a:latin typeface="Calibri Light" panose="020F0302020204030204" pitchFamily="34" charset="0"/>
                <a:cs typeface="Calibri Light" panose="020F0302020204030204" pitchFamily="34" charset="0"/>
              </a:rPr>
              <a:t>including if a form of the CS that is designed to deter abuse is available</a:t>
            </a:r>
          </a:p>
          <a:p>
            <a:pPr marL="914400" lvl="1" indent="-514350">
              <a:buFont typeface="Wingdings" panose="05000000000000000000" pitchFamily="2" charset="2"/>
              <a:buChar char="Ø"/>
              <a:defRPr/>
            </a:pPr>
            <a:r>
              <a:rPr lang="en-US" sz="2400" dirty="0">
                <a:latin typeface="Calibri Light" panose="020F0302020204030204" pitchFamily="34" charset="0"/>
                <a:cs typeface="Calibri Light" panose="020F0302020204030204" pitchFamily="34" charset="0"/>
              </a:rPr>
              <a:t>the risks and benefits of using that form</a:t>
            </a:r>
          </a:p>
          <a:p>
            <a:pPr marL="514350" indent="-514350">
              <a:buFont typeface="Arial" panose="020B0604020202020204" pitchFamily="34" charset="0"/>
              <a:buAutoNum type="arabicPeriod" startAt="2"/>
              <a:defRPr/>
            </a:pPr>
            <a:r>
              <a:rPr lang="en-US" sz="2400" dirty="0">
                <a:latin typeface="Calibri Light" panose="020F0302020204030204" pitchFamily="34" charset="0"/>
                <a:cs typeface="Calibri Light" panose="020F0302020204030204" pitchFamily="34" charset="0"/>
              </a:rPr>
              <a:t>proper use of the controlled substance</a:t>
            </a:r>
          </a:p>
          <a:p>
            <a:pPr marL="514350" indent="-514350">
              <a:buFont typeface="Arial" panose="020B0604020202020204" pitchFamily="34" charset="0"/>
              <a:buAutoNum type="arabicPeriod" startAt="2"/>
              <a:defRPr/>
            </a:pPr>
            <a:r>
              <a:rPr lang="en-US" sz="2400" dirty="0">
                <a:latin typeface="Calibri Light" panose="020F0302020204030204" pitchFamily="34" charset="0"/>
                <a:cs typeface="Calibri Light" panose="020F0302020204030204" pitchFamily="34" charset="0"/>
              </a:rPr>
              <a:t>any alternative means of treating the symptoms of the patient and the cause of such symptoms</a:t>
            </a:r>
          </a:p>
          <a:p>
            <a:pPr marL="514350" indent="-514350">
              <a:buFont typeface="Arial" panose="020B0604020202020204" pitchFamily="34" charset="0"/>
              <a:buAutoNum type="arabicPeriod" startAt="2"/>
              <a:defRPr/>
            </a:pPr>
            <a:r>
              <a:rPr lang="en-US" sz="2400" dirty="0">
                <a:latin typeface="Calibri Light" panose="020F0302020204030204" pitchFamily="34" charset="0"/>
                <a:cs typeface="Calibri Light" panose="020F0302020204030204" pitchFamily="34" charset="0"/>
              </a:rPr>
              <a:t>the important provisions of the treatment plan established for the patient</a:t>
            </a:r>
          </a:p>
          <a:p>
            <a:pPr marL="514350" indent="-514350">
              <a:buFont typeface="Arial" panose="020B0604020202020204" pitchFamily="34" charset="0"/>
              <a:buAutoNum type="arabicPeriod" startAt="2"/>
              <a:defRPr/>
            </a:pPr>
            <a:endParaRPr lang="en-US" sz="2800" dirty="0">
              <a:latin typeface="Calibri Light" panose="020F0302020204030204" pitchFamily="34" charset="0"/>
              <a:cs typeface="Calibri Light" panose="020F0302020204030204" pitchFamily="34" charset="0"/>
            </a:endParaRPr>
          </a:p>
          <a:p>
            <a:pPr marL="914400" lvl="1" indent="-514350">
              <a:buFont typeface="Wingdings" panose="05000000000000000000" pitchFamily="2" charset="2"/>
              <a:buChar char="Ø"/>
              <a:defRPr/>
            </a:pPr>
            <a:endParaRPr lang="en-US" sz="2400" dirty="0">
              <a:latin typeface="Century" panose="02040604050505020304" pitchFamily="18" charset="0"/>
            </a:endParaRPr>
          </a:p>
        </p:txBody>
      </p:sp>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0" y="609600"/>
            <a:ext cx="9144000" cy="808038"/>
          </a:xfrm>
        </p:spPr>
        <p:txBody>
          <a:bodyPr>
            <a:normAutofit fontScale="90000"/>
          </a:bodyPr>
          <a:lstStyle/>
          <a:p>
            <a:pPr>
              <a:defRPr/>
            </a:pPr>
            <a:r>
              <a:rPr lang="en-US" altLang="en-US" sz="2400" dirty="0"/>
              <a:t>AB 474 of 2017</a:t>
            </a:r>
            <a:br>
              <a:rPr lang="en-US" altLang="en-US" sz="2400" dirty="0"/>
            </a:br>
            <a:r>
              <a:rPr lang="en-US" altLang="en-US" sz="2400" dirty="0"/>
              <a:t>effective Jan 1, 2018 – Sec 53, 54; NRS 639.23011, NRS 639.23912</a:t>
            </a:r>
          </a:p>
        </p:txBody>
      </p:sp>
      <p:sp>
        <p:nvSpPr>
          <p:cNvPr id="37891" name="Content Placeholder 2"/>
          <p:cNvSpPr>
            <a:spLocks noGrp="1"/>
          </p:cNvSpPr>
          <p:nvPr>
            <p:ph idx="1"/>
          </p:nvPr>
        </p:nvSpPr>
        <p:spPr>
          <a:xfrm>
            <a:off x="838200" y="1828800"/>
            <a:ext cx="11201400" cy="3657600"/>
          </a:xfrm>
        </p:spPr>
        <p:txBody>
          <a:bodyPr/>
          <a:lstStyle/>
          <a:p>
            <a:pPr marL="0" indent="0">
              <a:buNone/>
            </a:pPr>
            <a:r>
              <a:rPr lang="en-US" altLang="en-US" sz="2800" dirty="0">
                <a:latin typeface="Calibri Light" panose="020F0302020204030204" pitchFamily="34" charset="0"/>
                <a:cs typeface="Calibri Light" panose="020F0302020204030204" pitchFamily="34" charset="0"/>
              </a:rPr>
              <a:t>The </a:t>
            </a:r>
            <a:r>
              <a:rPr lang="en-US" altLang="en-US" sz="2800" b="1" u="sng" dirty="0">
                <a:latin typeface="Calibri Light" panose="020F0302020204030204" pitchFamily="34" charset="0"/>
                <a:cs typeface="Calibri Light" panose="020F0302020204030204" pitchFamily="34" charset="0"/>
              </a:rPr>
              <a:t>informed consent</a:t>
            </a:r>
            <a:r>
              <a:rPr lang="en-US" altLang="en-US" sz="2800" b="1" dirty="0">
                <a:latin typeface="Calibri Light" panose="020F0302020204030204" pitchFamily="34" charset="0"/>
                <a:cs typeface="Calibri Light" panose="020F0302020204030204" pitchFamily="34" charset="0"/>
              </a:rPr>
              <a:t> </a:t>
            </a:r>
            <a:r>
              <a:rPr lang="en-US" altLang="en-US" sz="2800" dirty="0">
                <a:latin typeface="Calibri Light" panose="020F0302020204030204" pitchFamily="34" charset="0"/>
                <a:cs typeface="Calibri Light" panose="020F0302020204030204" pitchFamily="34" charset="0"/>
              </a:rPr>
              <a:t>must include:</a:t>
            </a:r>
          </a:p>
          <a:p>
            <a:pPr marL="0" indent="0">
              <a:buNone/>
            </a:pPr>
            <a:endParaRPr lang="en-US" altLang="en-US" sz="2400" dirty="0" smtClean="0">
              <a:latin typeface="Calibri Light" panose="020F0302020204030204" pitchFamily="34" charset="0"/>
              <a:cs typeface="Calibri Light" panose="020F0302020204030204" pitchFamily="34" charset="0"/>
            </a:endParaRPr>
          </a:p>
          <a:p>
            <a:pPr marL="0" indent="0">
              <a:buNone/>
            </a:pPr>
            <a:r>
              <a:rPr lang="en-US" altLang="en-US" sz="2400" dirty="0" smtClean="0">
                <a:latin typeface="Calibri Light" panose="020F0302020204030204" pitchFamily="34" charset="0"/>
                <a:cs typeface="Calibri Light" panose="020F0302020204030204" pitchFamily="34" charset="0"/>
              </a:rPr>
              <a:t>5</a:t>
            </a:r>
            <a:r>
              <a:rPr lang="en-US" altLang="en-US" sz="2400" dirty="0">
                <a:latin typeface="Calibri Light" panose="020F0302020204030204" pitchFamily="34" charset="0"/>
                <a:cs typeface="Calibri Light" panose="020F0302020204030204" pitchFamily="34" charset="0"/>
              </a:rPr>
              <a:t>. the risks of dependency, addiction and overdose during  </a:t>
            </a:r>
            <a:r>
              <a:rPr lang="en-US" altLang="en-US" sz="2400" dirty="0" smtClean="0">
                <a:latin typeface="Calibri Light" panose="020F0302020204030204" pitchFamily="34" charset="0"/>
                <a:cs typeface="Calibri Light" panose="020F0302020204030204" pitchFamily="34" charset="0"/>
              </a:rPr>
              <a:t>treatment </a:t>
            </a:r>
            <a:r>
              <a:rPr lang="en-US" altLang="en-US" sz="2400" dirty="0">
                <a:latin typeface="Calibri Light" panose="020F0302020204030204" pitchFamily="34" charset="0"/>
                <a:cs typeface="Calibri Light" panose="020F0302020204030204" pitchFamily="34" charset="0"/>
              </a:rPr>
              <a:t>using the CS</a:t>
            </a:r>
          </a:p>
          <a:p>
            <a:pPr marL="0" indent="0">
              <a:buNone/>
            </a:pPr>
            <a:r>
              <a:rPr lang="en-US" altLang="en-US" sz="2400" dirty="0">
                <a:latin typeface="Calibri Light" panose="020F0302020204030204" pitchFamily="34" charset="0"/>
                <a:cs typeface="Calibri Light" panose="020F0302020204030204" pitchFamily="34" charset="0"/>
              </a:rPr>
              <a:t>6. methods to safely store and legally dispose of the CS</a:t>
            </a:r>
          </a:p>
          <a:p>
            <a:pPr marL="0" indent="0">
              <a:buNone/>
            </a:pPr>
            <a:r>
              <a:rPr lang="en-US" altLang="en-US" sz="2400" dirty="0">
                <a:latin typeface="Calibri Light" panose="020F0302020204030204" pitchFamily="34" charset="0"/>
                <a:cs typeface="Calibri Light" panose="020F0302020204030204" pitchFamily="34" charset="0"/>
              </a:rPr>
              <a:t>7. the manner in which the practitioner will address requests for </a:t>
            </a:r>
            <a:r>
              <a:rPr lang="en-US" altLang="en-US" sz="2400" dirty="0" smtClean="0">
                <a:latin typeface="Calibri Light" panose="020F0302020204030204" pitchFamily="34" charset="0"/>
                <a:cs typeface="Calibri Light" panose="020F0302020204030204" pitchFamily="34" charset="0"/>
              </a:rPr>
              <a:t>refills </a:t>
            </a:r>
            <a:r>
              <a:rPr lang="en-US" altLang="en-US" sz="2400" dirty="0">
                <a:latin typeface="Calibri Light" panose="020F0302020204030204" pitchFamily="34" charset="0"/>
                <a:cs typeface="Calibri Light" panose="020F0302020204030204" pitchFamily="34" charset="0"/>
              </a:rPr>
              <a:t>of the prescription</a:t>
            </a:r>
          </a:p>
          <a:p>
            <a:pPr marL="0" indent="0">
              <a:buNone/>
            </a:pPr>
            <a:r>
              <a:rPr lang="en-US" altLang="en-US" sz="2400" dirty="0">
                <a:latin typeface="Calibri Light" panose="020F0302020204030204" pitchFamily="34" charset="0"/>
                <a:cs typeface="Calibri Light" panose="020F0302020204030204" pitchFamily="34" charset="0"/>
              </a:rPr>
              <a:t>8. if the patient is a woman between 15 and 45</a:t>
            </a:r>
          </a:p>
          <a:p>
            <a:pPr lvl="1">
              <a:buFont typeface="Wingdings" panose="05000000000000000000" pitchFamily="2" charset="2"/>
              <a:buChar char="Ø"/>
            </a:pPr>
            <a:r>
              <a:rPr lang="en-US" altLang="en-US" sz="2000" dirty="0">
                <a:latin typeface="Calibri Light" panose="020F0302020204030204" pitchFamily="34" charset="0"/>
                <a:cs typeface="Calibri Light" panose="020F0302020204030204" pitchFamily="34" charset="0"/>
              </a:rPr>
              <a:t>the risks to a fetus of chronic exposure to CS during pregnancy</a:t>
            </a:r>
          </a:p>
          <a:p>
            <a:pPr lvl="1">
              <a:buFont typeface="Wingdings" panose="05000000000000000000" pitchFamily="2" charset="2"/>
              <a:buChar char="Ø"/>
            </a:pPr>
            <a:r>
              <a:rPr lang="en-US" altLang="en-US" sz="2000" dirty="0">
                <a:latin typeface="Calibri Light" panose="020F0302020204030204" pitchFamily="34" charset="0"/>
                <a:cs typeface="Calibri Light" panose="020F0302020204030204" pitchFamily="34" charset="0"/>
              </a:rPr>
              <a:t>the risks of fetal dependency on the CS and neonatal abstinence syndrome</a:t>
            </a:r>
          </a:p>
          <a:p>
            <a:pPr marL="0" indent="0">
              <a:buNone/>
            </a:pPr>
            <a:endParaRPr lang="en-US" altLang="en-US" dirty="0" smtClean="0"/>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987425"/>
            <a:ext cx="9144000" cy="808038"/>
          </a:xfrm>
        </p:spPr>
        <p:txBody>
          <a:bodyPr>
            <a:normAutofit fontScale="90000"/>
          </a:bodyPr>
          <a:lstStyle/>
          <a:p>
            <a:pPr>
              <a:defRPr/>
            </a:pPr>
            <a:r>
              <a:rPr lang="en-US" altLang="en-US" sz="2800" dirty="0"/>
              <a:t>AB 474 of 2017</a:t>
            </a:r>
            <a:br>
              <a:rPr lang="en-US" altLang="en-US" sz="2800" dirty="0"/>
            </a:br>
            <a:r>
              <a:rPr lang="en-US" altLang="en-US" sz="2200" dirty="0"/>
              <a:t>effective Jan 1, 2018 </a:t>
            </a:r>
            <a:r>
              <a:rPr lang="en-US" altLang="en-US" sz="2800" dirty="0"/>
              <a:t> </a:t>
            </a:r>
            <a:r>
              <a:rPr lang="en-US" altLang="en-US" sz="2700" dirty="0"/>
              <a:t>Sec 53, 54; NRS 639.23911, NRS 639.23912</a:t>
            </a:r>
          </a:p>
        </p:txBody>
      </p:sp>
      <p:sp>
        <p:nvSpPr>
          <p:cNvPr id="38915" name="Content Placeholder 2"/>
          <p:cNvSpPr>
            <a:spLocks noGrp="1"/>
          </p:cNvSpPr>
          <p:nvPr>
            <p:ph idx="1"/>
          </p:nvPr>
        </p:nvSpPr>
        <p:spPr>
          <a:xfrm>
            <a:off x="609600" y="2057400"/>
            <a:ext cx="11049000" cy="4038600"/>
          </a:xfrm>
        </p:spPr>
        <p:txBody>
          <a:bodyPr/>
          <a:lstStyle/>
          <a:p>
            <a:pPr marL="0" indent="0">
              <a:buNone/>
            </a:pPr>
            <a:r>
              <a:rPr lang="en-US" altLang="en-US" sz="2800" dirty="0">
                <a:latin typeface="Calibri Light" panose="020F0302020204030204" pitchFamily="34" charset="0"/>
                <a:cs typeface="Calibri Light" panose="020F0302020204030204" pitchFamily="34" charset="0"/>
              </a:rPr>
              <a:t>The </a:t>
            </a:r>
            <a:r>
              <a:rPr lang="en-US" altLang="en-US" sz="2800" b="1" u="sng" dirty="0">
                <a:latin typeface="Calibri Light" panose="020F0302020204030204" pitchFamily="34" charset="0"/>
                <a:cs typeface="Calibri Light" panose="020F0302020204030204" pitchFamily="34" charset="0"/>
              </a:rPr>
              <a:t>informed consent</a:t>
            </a:r>
            <a:r>
              <a:rPr lang="en-US" altLang="en-US" sz="2800" dirty="0">
                <a:latin typeface="Calibri Light" panose="020F0302020204030204" pitchFamily="34" charset="0"/>
                <a:cs typeface="Calibri Light" panose="020F0302020204030204" pitchFamily="34" charset="0"/>
              </a:rPr>
              <a:t> must include:</a:t>
            </a:r>
            <a:endParaRPr lang="en-US" altLang="en-US" sz="2800" dirty="0"/>
          </a:p>
          <a:p>
            <a:pPr marL="0" indent="0">
              <a:buNone/>
            </a:pPr>
            <a:endParaRPr lang="en-US" altLang="en-US" sz="2800" dirty="0" smtClean="0"/>
          </a:p>
          <a:p>
            <a:pPr marL="0" indent="0">
              <a:buNone/>
            </a:pPr>
            <a:r>
              <a:rPr lang="en-US" altLang="en-US" sz="2800" dirty="0" smtClean="0"/>
              <a:t>9</a:t>
            </a:r>
            <a:r>
              <a:rPr lang="en-US" altLang="en-US" sz="2800" dirty="0"/>
              <a:t>. </a:t>
            </a:r>
            <a:r>
              <a:rPr lang="en-US" altLang="en-US" sz="2800" b="1" dirty="0">
                <a:latin typeface="Calibri Light" panose="020F0302020204030204" pitchFamily="34" charset="0"/>
                <a:cs typeface="Calibri Light" panose="020F0302020204030204" pitchFamily="34" charset="0"/>
              </a:rPr>
              <a:t>if the CS is an </a:t>
            </a:r>
            <a:r>
              <a:rPr lang="en-US" altLang="en-US" sz="2800" b="1" u="sng" dirty="0">
                <a:latin typeface="Calibri Light" panose="020F0302020204030204" pitchFamily="34" charset="0"/>
                <a:cs typeface="Calibri Light" panose="020F0302020204030204" pitchFamily="34" charset="0"/>
              </a:rPr>
              <a:t>opioid</a:t>
            </a:r>
          </a:p>
          <a:p>
            <a:pPr lvl="1">
              <a:buFont typeface="Wingdings" panose="05000000000000000000" pitchFamily="2" charset="2"/>
              <a:buChar char="Ø"/>
            </a:pPr>
            <a:r>
              <a:rPr lang="en-US" altLang="en-US" sz="2400" dirty="0">
                <a:latin typeface="Calibri Light" panose="020F0302020204030204" pitchFamily="34" charset="0"/>
                <a:cs typeface="Calibri Light" panose="020F0302020204030204" pitchFamily="34" charset="0"/>
              </a:rPr>
              <a:t>the availability of an opioid antagonist without a prescription, and</a:t>
            </a:r>
          </a:p>
          <a:p>
            <a:pPr lvl="1">
              <a:buFont typeface="Wingdings" panose="05000000000000000000" pitchFamily="2" charset="2"/>
              <a:buChar char="Ø"/>
            </a:pPr>
            <a:r>
              <a:rPr lang="en-US" altLang="en-US" sz="2400" dirty="0">
                <a:latin typeface="Calibri Light" panose="020F0302020204030204" pitchFamily="34" charset="0"/>
                <a:cs typeface="Calibri Light" panose="020F0302020204030204" pitchFamily="34" charset="0"/>
              </a:rPr>
              <a:t>if the patient is an unemancipated minor</a:t>
            </a:r>
          </a:p>
          <a:p>
            <a:pPr lvl="2">
              <a:buFont typeface="Wingdings" panose="05000000000000000000" pitchFamily="2" charset="2"/>
              <a:buChar char="Ø"/>
            </a:pPr>
            <a:r>
              <a:rPr lang="en-US" altLang="en-US" dirty="0" smtClean="0">
                <a:latin typeface="Calibri Light" panose="020F0302020204030204" pitchFamily="34" charset="0"/>
                <a:cs typeface="Calibri Light" panose="020F0302020204030204" pitchFamily="34" charset="0"/>
              </a:rPr>
              <a:t> the risks that the minor will abuse or misuse the CS or divert the CS for use by another person, and</a:t>
            </a:r>
          </a:p>
          <a:p>
            <a:pPr lvl="2">
              <a:buFont typeface="Wingdings" panose="05000000000000000000" pitchFamily="2" charset="2"/>
              <a:buChar char="Ø"/>
            </a:pPr>
            <a:r>
              <a:rPr lang="en-US" altLang="en-US" dirty="0" smtClean="0">
                <a:latin typeface="Calibri Light" panose="020F0302020204030204" pitchFamily="34" charset="0"/>
                <a:cs typeface="Calibri Light" panose="020F0302020204030204" pitchFamily="34" charset="0"/>
              </a:rPr>
              <a:t> ways to detect such abuse, misuse or diversion</a:t>
            </a:r>
          </a:p>
          <a:p>
            <a:pPr lvl="2">
              <a:buFont typeface="Wingdings" panose="05000000000000000000" pitchFamily="2" charset="2"/>
              <a:buChar char="Ø"/>
            </a:pPr>
            <a:endParaRPr lang="en-US" altLang="en-US" sz="2000" b="1"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endParaRPr lang="en-US" altLang="en-US" sz="2400" dirty="0"/>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14400"/>
          </a:xfrm>
        </p:spPr>
        <p:txBody>
          <a:bodyPr rtlCol="0">
            <a:normAutofit fontScale="90000"/>
          </a:bodyPr>
          <a:lstStyle/>
          <a:p>
            <a:pPr eaLnBrk="1" fontAlgn="auto" hangingPunct="1">
              <a:spcAft>
                <a:spcPts val="0"/>
              </a:spcAft>
              <a:defRPr/>
            </a:pPr>
            <a:r>
              <a:rPr lang="en-US" u="sng" dirty="0" smtClean="0"/>
              <a:t>AB 474 of 2017</a:t>
            </a:r>
            <a:r>
              <a:rPr lang="en-US" sz="2400" u="sng" dirty="0"/>
              <a:t> – Sec. 3; NRS 441A.150</a:t>
            </a:r>
            <a:r>
              <a:rPr lang="en-US" dirty="0" smtClean="0"/>
              <a:t/>
            </a:r>
            <a:br>
              <a:rPr lang="en-US" dirty="0" smtClean="0"/>
            </a:br>
            <a:r>
              <a:rPr lang="en-US" sz="2400" u="sng" dirty="0"/>
              <a:t>effective Jan 1, 2018</a:t>
            </a:r>
            <a:endParaRPr lang="en-US" u="sng" dirty="0"/>
          </a:p>
        </p:txBody>
      </p:sp>
      <p:sp>
        <p:nvSpPr>
          <p:cNvPr id="3" name="Content Placeholder 2"/>
          <p:cNvSpPr>
            <a:spLocks noGrp="1"/>
          </p:cNvSpPr>
          <p:nvPr>
            <p:ph idx="1"/>
          </p:nvPr>
        </p:nvSpPr>
        <p:spPr>
          <a:xfrm>
            <a:off x="152400" y="1752600"/>
            <a:ext cx="11582400" cy="4419600"/>
          </a:xfrm>
        </p:spPr>
        <p:txBody>
          <a:bodyPr rtlCol="0">
            <a:normAutofit/>
          </a:bodyPr>
          <a:lstStyle/>
          <a:p>
            <a:pPr eaLnBrk="1" fontAlgn="auto" hangingPunct="1">
              <a:spcAft>
                <a:spcPts val="0"/>
              </a:spcAft>
              <a:buFont typeface="Wingdings" panose="05000000000000000000" pitchFamily="2" charset="2"/>
              <a:buChar char="Ø"/>
              <a:defRPr/>
            </a:pPr>
            <a:r>
              <a:rPr lang="en-US" dirty="0" smtClean="0"/>
              <a:t> </a:t>
            </a:r>
            <a:r>
              <a:rPr lang="en-US" sz="3000" dirty="0">
                <a:latin typeface="Century" panose="02040604050505020304" pitchFamily="18" charset="0"/>
              </a:rPr>
              <a:t>Cases of </a:t>
            </a:r>
            <a:r>
              <a:rPr lang="en-US" sz="3000" b="1" dirty="0">
                <a:latin typeface="Century" panose="02040604050505020304" pitchFamily="18" charset="0"/>
              </a:rPr>
              <a:t>drug overdose or suspected overdose</a:t>
            </a:r>
            <a:r>
              <a:rPr lang="en-US" sz="3000" dirty="0">
                <a:latin typeface="Century" panose="02040604050505020304" pitchFamily="18" charset="0"/>
              </a:rPr>
              <a:t> must be reported to the </a:t>
            </a:r>
            <a:r>
              <a:rPr lang="en-US" sz="3000" b="1" dirty="0">
                <a:latin typeface="Century" panose="02040604050505020304" pitchFamily="18" charset="0"/>
              </a:rPr>
              <a:t>Chief Medical Officer </a:t>
            </a:r>
            <a:r>
              <a:rPr lang="en-US" sz="3000" dirty="0">
                <a:latin typeface="Century" panose="02040604050505020304" pitchFamily="18" charset="0"/>
              </a:rPr>
              <a:t>by the provider of health care who knows of, or provided services to, the person</a:t>
            </a:r>
            <a:r>
              <a:rPr lang="en-US" sz="3000" dirty="0" smtClean="0">
                <a:latin typeface="Century" panose="02040604050505020304" pitchFamily="18" charset="0"/>
              </a:rPr>
              <a:t>.</a:t>
            </a:r>
          </a:p>
          <a:p>
            <a:pPr marL="0" indent="0" eaLnBrk="1" fontAlgn="auto" hangingPunct="1">
              <a:spcAft>
                <a:spcPts val="0"/>
              </a:spcAft>
              <a:buNone/>
              <a:defRPr/>
            </a:pPr>
            <a:endParaRPr lang="en-US" sz="3000" dirty="0">
              <a:latin typeface="Century" panose="02040604050505020304" pitchFamily="18" charset="0"/>
            </a:endParaRPr>
          </a:p>
          <a:p>
            <a:pPr eaLnBrk="1" fontAlgn="auto" hangingPunct="1">
              <a:spcAft>
                <a:spcPts val="0"/>
              </a:spcAft>
              <a:buFont typeface="Wingdings" panose="05000000000000000000" pitchFamily="2" charset="2"/>
              <a:buChar char="Ø"/>
              <a:defRPr/>
            </a:pPr>
            <a:r>
              <a:rPr lang="en-US" dirty="0">
                <a:latin typeface="Century" panose="02040604050505020304" pitchFamily="18" charset="0"/>
              </a:rPr>
              <a:t> </a:t>
            </a:r>
            <a:r>
              <a:rPr lang="en-US" sz="3000" dirty="0">
                <a:latin typeface="Century" panose="02040604050505020304" pitchFamily="18" charset="0"/>
              </a:rPr>
              <a:t>Any provider who willfully fails, neglects or refuses to comply is guilty of a misdemeanor and may be subject to an administrative fine of $ 1000 for each violation, as determined by the Board of Health.</a:t>
            </a:r>
          </a:p>
        </p:txBody>
      </p:sp>
    </p:spTree>
  </p:cSld>
  <p:clrMapOvr>
    <a:masterClrMapping/>
  </p:clrMapOvr>
  <p:transition spd="med">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762000"/>
            <a:ext cx="8229600" cy="1371600"/>
          </a:xfrm>
        </p:spPr>
        <p:txBody>
          <a:bodyPr>
            <a:normAutofit fontScale="90000"/>
          </a:bodyPr>
          <a:lstStyle/>
          <a:p>
            <a:pPr eaLnBrk="1" hangingPunct="1">
              <a:defRPr/>
            </a:pPr>
            <a:r>
              <a:rPr lang="en-US" altLang="en-US" dirty="0" smtClean="0"/>
              <a:t>AB 474 of 2017</a:t>
            </a:r>
            <a:br>
              <a:rPr lang="en-US" altLang="en-US" dirty="0" smtClean="0"/>
            </a:br>
            <a:r>
              <a:rPr lang="en-US" altLang="en-US" sz="2200" dirty="0"/>
              <a:t>effective Jan 1, 2018 – Sec 52(2); NRS 639.2391</a:t>
            </a:r>
            <a:r>
              <a:rPr lang="en-US" altLang="en-US" sz="2700" dirty="0"/>
              <a:t/>
            </a:r>
            <a:br>
              <a:rPr lang="en-US" altLang="en-US" sz="2700" dirty="0"/>
            </a:br>
            <a:r>
              <a:rPr lang="en-US" altLang="en-US" sz="2700" dirty="0"/>
              <a:t>Pain Treatment with a CS – including an </a:t>
            </a:r>
            <a:r>
              <a:rPr lang="en-US" altLang="en-US" sz="2700" u="sng" dirty="0"/>
              <a:t>opioid</a:t>
            </a:r>
          </a:p>
        </p:txBody>
      </p:sp>
      <p:sp>
        <p:nvSpPr>
          <p:cNvPr id="39939" name="Content Placeholder 2"/>
          <p:cNvSpPr>
            <a:spLocks noGrp="1"/>
          </p:cNvSpPr>
          <p:nvPr>
            <p:ph idx="1"/>
          </p:nvPr>
        </p:nvSpPr>
        <p:spPr>
          <a:xfrm>
            <a:off x="381000" y="2438400"/>
            <a:ext cx="11201400" cy="3276600"/>
          </a:xfrm>
        </p:spPr>
        <p:txBody>
          <a:bodyPr/>
          <a:lstStyle/>
          <a:p>
            <a:pPr marL="0" indent="0" eaLnBrk="1" hangingPunct="1">
              <a:buNone/>
            </a:pPr>
            <a:r>
              <a:rPr lang="en-US" altLang="en-US" dirty="0" smtClean="0">
                <a:latin typeface="Century" panose="02040604050505020304" pitchFamily="18" charset="0"/>
              </a:rPr>
              <a:t>For treatment of </a:t>
            </a:r>
            <a:r>
              <a:rPr lang="en-US" altLang="en-US" b="1" u="sng" dirty="0" smtClean="0">
                <a:latin typeface="Century" panose="02040604050505020304" pitchFamily="18" charset="0"/>
              </a:rPr>
              <a:t>acute pain</a:t>
            </a:r>
            <a:r>
              <a:rPr lang="en-US" altLang="en-US" dirty="0" smtClean="0">
                <a:latin typeface="Century" panose="02040604050505020304" pitchFamily="18" charset="0"/>
              </a:rPr>
              <a:t>, shall not prescribe CS for more than </a:t>
            </a:r>
            <a:r>
              <a:rPr lang="en-US" altLang="en-US" u="sng" dirty="0" smtClean="0">
                <a:latin typeface="Century" panose="02040604050505020304" pitchFamily="18" charset="0"/>
              </a:rPr>
              <a:t>14 days</a:t>
            </a:r>
            <a:r>
              <a:rPr lang="en-US" altLang="en-US" dirty="0" smtClean="0">
                <a:latin typeface="Century" panose="02040604050505020304" pitchFamily="18" charset="0"/>
              </a:rPr>
              <a:t> and, </a:t>
            </a:r>
            <a:r>
              <a:rPr lang="en-US" altLang="en-US" b="1" dirty="0" smtClean="0">
                <a:latin typeface="Century" panose="02040604050505020304" pitchFamily="18" charset="0"/>
              </a:rPr>
              <a:t>if </a:t>
            </a:r>
            <a:r>
              <a:rPr lang="en-US" altLang="en-US" dirty="0" smtClean="0">
                <a:latin typeface="Century" panose="02040604050505020304" pitchFamily="18" charset="0"/>
              </a:rPr>
              <a:t>the CS is </a:t>
            </a:r>
            <a:r>
              <a:rPr lang="en-US" altLang="en-US" b="1" dirty="0" smtClean="0">
                <a:latin typeface="Century" panose="02040604050505020304" pitchFamily="18" charset="0"/>
              </a:rPr>
              <a:t>an opioid</a:t>
            </a:r>
            <a:r>
              <a:rPr lang="en-US" altLang="en-US" dirty="0" smtClean="0">
                <a:latin typeface="Century" panose="02040604050505020304" pitchFamily="18" charset="0"/>
              </a:rPr>
              <a:t>, and the patient has never been issued an opioid or it has been more than 19 days since initial prescription for an opioid, prescription </a:t>
            </a:r>
            <a:r>
              <a:rPr lang="en-US" altLang="en-US" b="1" u="sng" dirty="0" smtClean="0">
                <a:latin typeface="Century" panose="02040604050505020304" pitchFamily="18" charset="0"/>
              </a:rPr>
              <a:t>may not exceed 90 MMEs per day</a:t>
            </a:r>
            <a:r>
              <a:rPr lang="en-US" altLang="en-US" dirty="0" smtClean="0">
                <a:latin typeface="Century" panose="02040604050505020304" pitchFamily="18" charset="0"/>
              </a:rPr>
              <a:t>.</a:t>
            </a:r>
          </a:p>
        </p:txBody>
      </p:sp>
    </p:spTree>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0" y="838200"/>
            <a:ext cx="9144000" cy="1143000"/>
          </a:xfrm>
        </p:spPr>
        <p:txBody>
          <a:bodyPr>
            <a:normAutofit/>
          </a:bodyPr>
          <a:lstStyle/>
          <a:p>
            <a:pPr eaLnBrk="1" hangingPunct="1"/>
            <a:r>
              <a:rPr lang="en-US" altLang="en-US" dirty="0" smtClean="0"/>
              <a:t>AB 474 of 2017</a:t>
            </a:r>
            <a:br>
              <a:rPr lang="en-US" altLang="en-US" dirty="0" smtClean="0"/>
            </a:br>
            <a:r>
              <a:rPr lang="en-US" altLang="en-US" sz="2400" dirty="0"/>
              <a:t>effective Jan 1, 2018 – Sec </a:t>
            </a:r>
            <a:r>
              <a:rPr lang="en-US" altLang="en-US" sz="2400" dirty="0" smtClean="0"/>
              <a:t>53; NRS 639.23911</a:t>
            </a:r>
            <a:endParaRPr lang="en-US" altLang="en-US" sz="2400" dirty="0"/>
          </a:p>
        </p:txBody>
      </p:sp>
      <p:sp>
        <p:nvSpPr>
          <p:cNvPr id="40963" name="Content Placeholder 2"/>
          <p:cNvSpPr>
            <a:spLocks noGrp="1"/>
          </p:cNvSpPr>
          <p:nvPr>
            <p:ph idx="1"/>
          </p:nvPr>
        </p:nvSpPr>
        <p:spPr>
          <a:xfrm>
            <a:off x="609600" y="2590800"/>
            <a:ext cx="11049000" cy="2895600"/>
          </a:xfrm>
        </p:spPr>
        <p:txBody>
          <a:bodyPr/>
          <a:lstStyle/>
          <a:p>
            <a:pPr marL="0" indent="0" eaLnBrk="1" hangingPunct="1">
              <a:buNone/>
            </a:pPr>
            <a:r>
              <a:rPr lang="en-US" altLang="en-US" sz="2800" dirty="0">
                <a:latin typeface="Century" panose="02040604050505020304" pitchFamily="18" charset="0"/>
              </a:rPr>
              <a:t>If a practitioner prescribes a </a:t>
            </a:r>
            <a:r>
              <a:rPr lang="en-US" altLang="en-US" sz="2800" b="1" u="sng" dirty="0">
                <a:latin typeface="Century" panose="02040604050505020304" pitchFamily="18" charset="0"/>
              </a:rPr>
              <a:t>CS (II, III, IV) for the treatment of pain</a:t>
            </a:r>
            <a:r>
              <a:rPr lang="en-US" altLang="en-US" sz="2800" dirty="0">
                <a:latin typeface="Century" panose="02040604050505020304" pitchFamily="18" charset="0"/>
              </a:rPr>
              <a:t>, the practitioner </a:t>
            </a:r>
            <a:r>
              <a:rPr lang="en-US" altLang="en-US" sz="2800" u="sng" dirty="0">
                <a:latin typeface="Century" panose="02040604050505020304" pitchFamily="18" charset="0"/>
              </a:rPr>
              <a:t>shall not issue more than one additional prescription that increases the dose of the CS</a:t>
            </a:r>
            <a:r>
              <a:rPr lang="en-US" altLang="en-US" sz="2800" dirty="0">
                <a:latin typeface="Century" panose="02040604050505020304" pitchFamily="18" charset="0"/>
              </a:rPr>
              <a:t> unless the practitioner meets with the patient, in person or using telehealth, to reevaluate the treatment plan.</a:t>
            </a:r>
          </a:p>
        </p:txBody>
      </p:sp>
    </p:spTree>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u="sng" dirty="0" smtClean="0">
                <a:latin typeface="Century" panose="02040604050505020304" pitchFamily="18" charset="0"/>
              </a:rPr>
              <a:t>Initial Prescription</a:t>
            </a:r>
            <a:r>
              <a:rPr lang="en-US" dirty="0" smtClean="0">
                <a:latin typeface="Century" panose="02040604050505020304" pitchFamily="18" charset="0"/>
              </a:rPr>
              <a:t> for CS </a:t>
            </a:r>
            <a:r>
              <a:rPr lang="en-US" sz="2700" dirty="0">
                <a:latin typeface="Century" panose="02040604050505020304" pitchFamily="18" charset="0"/>
              </a:rPr>
              <a:t>(II, III, IV) </a:t>
            </a:r>
            <a:r>
              <a:rPr lang="en-US" u="sng" dirty="0" smtClean="0">
                <a:latin typeface="Century" panose="02040604050505020304" pitchFamily="18" charset="0"/>
              </a:rPr>
              <a:t>for Pain</a:t>
            </a:r>
            <a:endParaRPr lang="en-US" u="sng" dirty="0">
              <a:latin typeface="Century" panose="02040604050505020304" pitchFamily="18" charset="0"/>
            </a:endParaRPr>
          </a:p>
        </p:txBody>
      </p:sp>
      <p:sp>
        <p:nvSpPr>
          <p:cNvPr id="3" name="Content Placeholder 2"/>
          <p:cNvSpPr>
            <a:spLocks noGrp="1"/>
          </p:cNvSpPr>
          <p:nvPr>
            <p:ph idx="1"/>
          </p:nvPr>
        </p:nvSpPr>
        <p:spPr>
          <a:xfrm>
            <a:off x="457200" y="1524000"/>
            <a:ext cx="11353800" cy="4495800"/>
          </a:xfrm>
        </p:spPr>
        <p:txBody>
          <a:bodyPr/>
          <a:lstStyle/>
          <a:p>
            <a:pPr marL="0" indent="0">
              <a:buNone/>
              <a:defRPr/>
            </a:pPr>
            <a:r>
              <a:rPr lang="en-US" dirty="0" smtClean="0"/>
              <a:t>Same as not for pain, plus:</a:t>
            </a:r>
          </a:p>
          <a:p>
            <a:pPr>
              <a:buFont typeface="Wingdings" panose="05000000000000000000" pitchFamily="2" charset="2"/>
              <a:buChar char="ü"/>
              <a:defRPr/>
            </a:pPr>
            <a:r>
              <a:rPr lang="en-US" sz="2800" dirty="0"/>
              <a:t> If </a:t>
            </a:r>
            <a:r>
              <a:rPr lang="en-US" sz="2800" b="1" dirty="0"/>
              <a:t>acute pain:</a:t>
            </a:r>
            <a:r>
              <a:rPr lang="en-US" sz="2800" dirty="0"/>
              <a:t> </a:t>
            </a:r>
            <a:r>
              <a:rPr lang="en-US" sz="2400" dirty="0"/>
              <a:t>CS for no more than 14 days; if prescribing an opioid, no more than 90 MMEs if opioid naïve</a:t>
            </a:r>
          </a:p>
          <a:p>
            <a:pPr>
              <a:buFont typeface="Wingdings" panose="05000000000000000000" pitchFamily="2" charset="2"/>
              <a:buChar char="ü"/>
              <a:defRPr/>
            </a:pPr>
            <a:r>
              <a:rPr lang="en-US" sz="2800" dirty="0"/>
              <a:t> Bone fide relationship</a:t>
            </a:r>
          </a:p>
          <a:p>
            <a:pPr>
              <a:buFont typeface="Wingdings" panose="05000000000000000000" pitchFamily="2" charset="2"/>
              <a:buChar char="ü"/>
              <a:defRPr/>
            </a:pPr>
            <a:r>
              <a:rPr lang="en-US" sz="2800" dirty="0"/>
              <a:t> Evaluation and risk assessment</a:t>
            </a:r>
          </a:p>
          <a:p>
            <a:pPr marL="971550" lvl="1" indent="-571500">
              <a:buFont typeface="+mj-lt"/>
              <a:buAutoNum type="romanLcPeriod"/>
              <a:defRPr/>
            </a:pPr>
            <a:r>
              <a:rPr lang="en-US" sz="2400" dirty="0"/>
              <a:t>Medical </a:t>
            </a:r>
            <a:r>
              <a:rPr lang="en-US" sz="2400" b="1" dirty="0"/>
              <a:t>history</a:t>
            </a:r>
          </a:p>
          <a:p>
            <a:pPr marL="971550" lvl="1" indent="-571500">
              <a:buFont typeface="+mj-lt"/>
              <a:buAutoNum type="romanLcPeriod"/>
              <a:defRPr/>
            </a:pPr>
            <a:r>
              <a:rPr lang="en-US" sz="2400" b="1" dirty="0"/>
              <a:t>Physical</a:t>
            </a:r>
            <a:r>
              <a:rPr lang="en-US" sz="2400" dirty="0"/>
              <a:t> exam</a:t>
            </a:r>
          </a:p>
          <a:p>
            <a:pPr marL="971550" lvl="1" indent="-571500">
              <a:buFont typeface="+mj-lt"/>
              <a:buAutoNum type="romanLcPeriod"/>
              <a:defRPr/>
            </a:pPr>
            <a:r>
              <a:rPr lang="en-US" sz="2400" dirty="0"/>
              <a:t>Document </a:t>
            </a:r>
            <a:r>
              <a:rPr lang="en-US" sz="2400" b="1" dirty="0"/>
              <a:t>good faith</a:t>
            </a:r>
            <a:r>
              <a:rPr lang="en-US" sz="2400" dirty="0"/>
              <a:t> effort to obtain and review prior medical records, and document conclusions of review in patient’s MRs </a:t>
            </a:r>
          </a:p>
        </p:txBody>
      </p:sp>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43011" name="Content Placeholder 2"/>
          <p:cNvSpPr>
            <a:spLocks noGrp="1"/>
          </p:cNvSpPr>
          <p:nvPr>
            <p:ph idx="1"/>
          </p:nvPr>
        </p:nvSpPr>
        <p:spPr>
          <a:xfrm>
            <a:off x="381000" y="1752600"/>
            <a:ext cx="11582400" cy="3840162"/>
          </a:xfrm>
        </p:spPr>
        <p:txBody>
          <a:bodyPr/>
          <a:lstStyle/>
          <a:p>
            <a:pPr marL="1028700" lvl="1" indent="-571500">
              <a:buFont typeface="Arial" panose="020B0604020202020204" pitchFamily="34" charset="0"/>
              <a:buAutoNum type="romanLcPeriod" startAt="4"/>
            </a:pPr>
            <a:r>
              <a:rPr lang="en-US" altLang="en-US" dirty="0" smtClean="0"/>
              <a:t>Access </a:t>
            </a:r>
            <a:r>
              <a:rPr lang="en-US" altLang="en-US" b="1" u="sng" dirty="0" smtClean="0"/>
              <a:t>mental health</a:t>
            </a:r>
            <a:r>
              <a:rPr lang="en-US" altLang="en-US" dirty="0" smtClean="0"/>
              <a:t> and </a:t>
            </a:r>
            <a:r>
              <a:rPr lang="en-US" altLang="en-US" b="1" u="sng" dirty="0" smtClean="0"/>
              <a:t>risk of abuse</a:t>
            </a:r>
            <a:r>
              <a:rPr lang="en-US" altLang="en-US" dirty="0" smtClean="0"/>
              <a:t>, dependency, and addiction with qualifying tests</a:t>
            </a:r>
          </a:p>
          <a:p>
            <a:pPr marL="514350" indent="-457200">
              <a:buFont typeface="Wingdings" panose="05000000000000000000" pitchFamily="2" charset="2"/>
              <a:buChar char="ü"/>
            </a:pPr>
            <a:r>
              <a:rPr lang="en-US" altLang="en-US" b="1" dirty="0" smtClean="0"/>
              <a:t>Preliminary diagnosis</a:t>
            </a:r>
            <a:r>
              <a:rPr lang="en-US" altLang="en-US" dirty="0" smtClean="0"/>
              <a:t> and </a:t>
            </a:r>
            <a:r>
              <a:rPr lang="en-US" altLang="en-US" b="1" dirty="0" smtClean="0"/>
              <a:t>treatment plan</a:t>
            </a:r>
            <a:r>
              <a:rPr lang="en-US" altLang="en-US" dirty="0" smtClean="0"/>
              <a:t> to treat the patient’s pain and the cause of the patient’s pain</a:t>
            </a:r>
          </a:p>
          <a:p>
            <a:pPr marL="514350" indent="-457200">
              <a:buFont typeface="Wingdings" panose="05000000000000000000" pitchFamily="2" charset="2"/>
              <a:buChar char="ü"/>
            </a:pPr>
            <a:r>
              <a:rPr lang="en-US" altLang="en-US" dirty="0" smtClean="0"/>
              <a:t> Document in the MR the </a:t>
            </a:r>
            <a:r>
              <a:rPr lang="en-US" altLang="en-US" b="1" dirty="0" smtClean="0"/>
              <a:t>reasons for prescribing the CS instead of an alternative treatment</a:t>
            </a:r>
            <a:r>
              <a:rPr lang="en-US" altLang="en-US" dirty="0" smtClean="0"/>
              <a:t> that does not require the use of a CS</a:t>
            </a:r>
          </a:p>
        </p:txBody>
      </p:sp>
    </p:spTree>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60419" name="Content Placeholder 2"/>
          <p:cNvSpPr>
            <a:spLocks noGrp="1"/>
          </p:cNvSpPr>
          <p:nvPr>
            <p:ph idx="1"/>
          </p:nvPr>
        </p:nvSpPr>
        <p:spPr>
          <a:xfrm>
            <a:off x="533400" y="1600201"/>
            <a:ext cx="11049000" cy="4525963"/>
          </a:xfrm>
        </p:spPr>
        <p:txBody>
          <a:bodyPr/>
          <a:lstStyle/>
          <a:p>
            <a:pPr>
              <a:buFont typeface="Wingdings" panose="05000000000000000000" pitchFamily="2" charset="2"/>
              <a:buChar char="ü"/>
              <a:defRPr/>
            </a:pPr>
            <a:r>
              <a:rPr lang="en-US" altLang="en-US" dirty="0" smtClean="0"/>
              <a:t> Obtain an </a:t>
            </a:r>
            <a:r>
              <a:rPr lang="en-US" altLang="en-US" b="1" u="sng" dirty="0" smtClean="0"/>
              <a:t>informed consent</a:t>
            </a:r>
            <a:r>
              <a:rPr lang="en-US" altLang="en-US" dirty="0" smtClean="0"/>
              <a:t> to use a CS for the treatment of pain from the appropriate authority (person, parent, legal representative)</a:t>
            </a:r>
          </a:p>
          <a:p>
            <a:pPr lvl="2">
              <a:buFont typeface="Wingdings" panose="05000000000000000000" pitchFamily="2" charset="2"/>
              <a:buChar char="ü"/>
              <a:defRPr/>
            </a:pPr>
            <a:r>
              <a:rPr lang="en-US" altLang="en-US" dirty="0"/>
              <a:t> </a:t>
            </a:r>
            <a:r>
              <a:rPr lang="en-US" altLang="en-US" dirty="0" smtClean="0"/>
              <a:t>The informed consent must include the eight (8) required elements, plus, if an opiate, four (4) additional elements.</a:t>
            </a:r>
          </a:p>
          <a:p>
            <a:pPr marL="0" indent="0">
              <a:buNone/>
              <a:defRPr/>
            </a:pPr>
            <a:endParaRPr lang="en-US" altLang="en-US" sz="2800" dirty="0">
              <a:latin typeface="Arial Narrow" panose="020B0606020202030204" pitchFamily="34" charset="0"/>
            </a:endParaRPr>
          </a:p>
          <a:p>
            <a:pPr marL="0" indent="0">
              <a:buNone/>
              <a:defRPr/>
            </a:pPr>
            <a:r>
              <a:rPr lang="en-US" altLang="en-US" sz="2800" dirty="0">
                <a:latin typeface="Arial Narrow" panose="020B0606020202030204" pitchFamily="34" charset="0"/>
              </a:rPr>
              <a:t>No more than one increase in </a:t>
            </a:r>
            <a:r>
              <a:rPr lang="en-US" altLang="en-US" sz="2800" dirty="0" smtClean="0">
                <a:latin typeface="Arial Narrow" panose="020B0606020202030204" pitchFamily="34" charset="0"/>
              </a:rPr>
              <a:t>dose of the </a:t>
            </a:r>
            <a:r>
              <a:rPr lang="en-US" altLang="en-US" sz="2800" dirty="0">
                <a:latin typeface="Arial Narrow" panose="020B0606020202030204" pitchFamily="34" charset="0"/>
              </a:rPr>
              <a:t>CS unless re-evaluation of treatment plan in-person or telehealth</a:t>
            </a:r>
          </a:p>
          <a:p>
            <a:pPr marL="0" indent="0">
              <a:buNone/>
              <a:defRPr/>
            </a:pPr>
            <a:r>
              <a:rPr lang="en-US" altLang="en-US" dirty="0" smtClean="0">
                <a:latin typeface="Century" panose="02040604050505020304" pitchFamily="18" charset="0"/>
              </a:rPr>
              <a:t>	 </a:t>
            </a:r>
          </a:p>
        </p:txBody>
      </p:sp>
    </p:spTree>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2192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56; NRS 639.23914</a:t>
            </a:r>
            <a:br>
              <a:rPr lang="en-US" sz="2700" dirty="0"/>
            </a:br>
            <a:r>
              <a:rPr lang="en-US" sz="2700" dirty="0"/>
              <a:t>Pain Treatment using a CS  for </a:t>
            </a:r>
            <a:r>
              <a:rPr lang="en-US" sz="2700" u="sng" dirty="0"/>
              <a:t>&gt; 30 days</a:t>
            </a:r>
          </a:p>
        </p:txBody>
      </p:sp>
      <p:sp>
        <p:nvSpPr>
          <p:cNvPr id="3" name="Content Placeholder 2"/>
          <p:cNvSpPr>
            <a:spLocks noGrp="1"/>
          </p:cNvSpPr>
          <p:nvPr>
            <p:ph idx="1"/>
          </p:nvPr>
        </p:nvSpPr>
        <p:spPr>
          <a:xfrm>
            <a:off x="304800" y="2209800"/>
            <a:ext cx="11734800" cy="3505200"/>
          </a:xfrm>
        </p:spPr>
        <p:txBody>
          <a:bodyPr rtlCol="0">
            <a:normAutofit/>
          </a:bodyPr>
          <a:lstStyle/>
          <a:p>
            <a:pPr marL="0" indent="0" eaLnBrk="1" fontAlgn="auto" hangingPunct="1">
              <a:spcAft>
                <a:spcPts val="0"/>
              </a:spcAft>
              <a:buNone/>
              <a:defRPr/>
            </a:pPr>
            <a:r>
              <a:rPr lang="en-US" sz="2800" dirty="0">
                <a:latin typeface="Century" panose="02040604050505020304" pitchFamily="18" charset="0"/>
              </a:rPr>
              <a:t>If a practitioner intends to prescribe a controlled substance (II, III, IV) for </a:t>
            </a:r>
            <a:r>
              <a:rPr lang="en-US" sz="2800" b="1" u="sng" dirty="0">
                <a:latin typeface="Century" panose="02040604050505020304" pitchFamily="18" charset="0"/>
              </a:rPr>
              <a:t>more than </a:t>
            </a:r>
            <a:r>
              <a:rPr lang="en-US" b="1" u="sng" dirty="0" smtClean="0">
                <a:latin typeface="Century" panose="02040604050505020304" pitchFamily="18" charset="0"/>
              </a:rPr>
              <a:t>30 days</a:t>
            </a:r>
            <a:r>
              <a:rPr lang="en-US" sz="2800" dirty="0">
                <a:latin typeface="Century" panose="02040604050505020304" pitchFamily="18" charset="0"/>
              </a:rPr>
              <a:t> </a:t>
            </a:r>
            <a:r>
              <a:rPr lang="en-US" sz="2800" u="sng" dirty="0">
                <a:latin typeface="Century" panose="02040604050505020304" pitchFamily="18" charset="0"/>
              </a:rPr>
              <a:t>for the treatment of </a:t>
            </a:r>
            <a:r>
              <a:rPr lang="en-US" sz="2800" b="1" u="sng" dirty="0">
                <a:latin typeface="Century" panose="02040604050505020304" pitchFamily="18" charset="0"/>
              </a:rPr>
              <a:t>pain</a:t>
            </a:r>
            <a:r>
              <a:rPr lang="en-US" sz="2800" dirty="0">
                <a:latin typeface="Century" panose="02040604050505020304" pitchFamily="18" charset="0"/>
              </a:rPr>
              <a:t>, the practitioner must, not later than 30 days after issuing the initial prescription, </a:t>
            </a:r>
            <a:r>
              <a:rPr lang="en-US" sz="2800" u="sng" dirty="0">
                <a:latin typeface="Century" panose="02040604050505020304" pitchFamily="18" charset="0"/>
              </a:rPr>
              <a:t>enter into a </a:t>
            </a:r>
            <a:r>
              <a:rPr lang="en-US" sz="2800" b="1" u="sng" dirty="0">
                <a:latin typeface="Century" panose="02040604050505020304" pitchFamily="18" charset="0"/>
              </a:rPr>
              <a:t>prescription medication agreement</a:t>
            </a:r>
            <a:r>
              <a:rPr lang="en-US" sz="2800" dirty="0">
                <a:latin typeface="Century" panose="02040604050505020304" pitchFamily="18" charset="0"/>
              </a:rPr>
              <a:t> with the patient, which must be:</a:t>
            </a:r>
          </a:p>
          <a:p>
            <a:pPr marL="0" indent="0" eaLnBrk="1" fontAlgn="auto" hangingPunct="1">
              <a:spcAft>
                <a:spcPts val="0"/>
              </a:spcAft>
              <a:buNone/>
              <a:defRPr/>
            </a:pPr>
            <a:r>
              <a:rPr lang="en-US" sz="2400" dirty="0">
                <a:latin typeface="Calibri Light" panose="020F0302020204030204" pitchFamily="34" charset="0"/>
                <a:cs typeface="Calibri Light" panose="020F0302020204030204" pitchFamily="34" charset="0"/>
              </a:rPr>
              <a:t>Documented in the patient’s MRs; and updated at least once every 365 days while the patient is using the CS, or updated whenever a change is made to the treatment plan.</a:t>
            </a:r>
          </a:p>
          <a:p>
            <a:pPr marL="0" indent="0">
              <a:buNone/>
              <a:defRPr/>
            </a:pPr>
            <a:endParaRPr lang="en-US" sz="24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2954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56; NRS 639.23914</a:t>
            </a:r>
            <a:r>
              <a:rPr lang="en-US" sz="2700" dirty="0"/>
              <a:t/>
            </a:r>
            <a:br>
              <a:rPr lang="en-US" sz="2700" dirty="0"/>
            </a:br>
            <a:r>
              <a:rPr lang="en-US" sz="2700" dirty="0"/>
              <a:t>Pain Treatment using a CS for </a:t>
            </a:r>
            <a:r>
              <a:rPr lang="en-US" sz="2700" u="sng" dirty="0"/>
              <a:t>&gt; 30 days</a:t>
            </a:r>
            <a:endParaRPr lang="en-US" sz="2700" dirty="0"/>
          </a:p>
        </p:txBody>
      </p:sp>
      <p:sp>
        <p:nvSpPr>
          <p:cNvPr id="3" name="Content Placeholder 2"/>
          <p:cNvSpPr>
            <a:spLocks noGrp="1"/>
          </p:cNvSpPr>
          <p:nvPr>
            <p:ph idx="1"/>
          </p:nvPr>
        </p:nvSpPr>
        <p:spPr>
          <a:xfrm>
            <a:off x="685800" y="2057400"/>
            <a:ext cx="10896599" cy="3962400"/>
          </a:xfrm>
        </p:spPr>
        <p:txBody>
          <a:bodyPr rtlCol="0">
            <a:normAutofit/>
          </a:bodyPr>
          <a:lstStyle/>
          <a:p>
            <a:pPr marL="0" indent="0" eaLnBrk="1" fontAlgn="auto" hangingPunct="1">
              <a:spcAft>
                <a:spcPts val="0"/>
              </a:spcAft>
              <a:buNone/>
              <a:defRPr/>
            </a:pPr>
            <a:r>
              <a:rPr lang="en-US" sz="3000" dirty="0"/>
              <a:t>A </a:t>
            </a:r>
            <a:r>
              <a:rPr lang="en-US" sz="3000" b="1" u="sng" dirty="0"/>
              <a:t>prescription medication agreement</a:t>
            </a:r>
            <a:r>
              <a:rPr lang="en-US" sz="3000" dirty="0"/>
              <a:t> must include:</a:t>
            </a:r>
            <a:endParaRPr lang="en-US" sz="3000" dirty="0">
              <a:latin typeface="Calibri Light" panose="020F0302020204030204" pitchFamily="34" charset="0"/>
              <a:cs typeface="Calibri Light" panose="020F0302020204030204" pitchFamily="34" charset="0"/>
            </a:endParaRPr>
          </a:p>
          <a:p>
            <a:pPr marL="514350" indent="-514350" eaLnBrk="1" fontAlgn="auto" hangingPunct="1">
              <a:spcAft>
                <a:spcPts val="0"/>
              </a:spcAft>
              <a:buFont typeface="Arial" panose="020B0604020202020204" pitchFamily="34" charset="0"/>
              <a:buAutoNum type="alphaLcPeriod"/>
              <a:defRPr/>
            </a:pPr>
            <a:r>
              <a:rPr lang="en-US" sz="3000" dirty="0">
                <a:latin typeface="Calibri Light" panose="020F0302020204030204" pitchFamily="34" charset="0"/>
                <a:cs typeface="Calibri Light" panose="020F0302020204030204" pitchFamily="34" charset="0"/>
              </a:rPr>
              <a:t>The </a:t>
            </a:r>
            <a:r>
              <a:rPr lang="en-US" sz="3000" b="1" dirty="0">
                <a:latin typeface="Calibri Light" panose="020F0302020204030204" pitchFamily="34" charset="0"/>
                <a:cs typeface="Calibri Light" panose="020F0302020204030204" pitchFamily="34" charset="0"/>
              </a:rPr>
              <a:t>goals of the treatment </a:t>
            </a:r>
            <a:r>
              <a:rPr lang="en-US" sz="3000" dirty="0">
                <a:latin typeface="Calibri Light" panose="020F0302020204030204" pitchFamily="34" charset="0"/>
                <a:cs typeface="Calibri Light" panose="020F0302020204030204" pitchFamily="34" charset="0"/>
              </a:rPr>
              <a:t>of the patient</a:t>
            </a:r>
          </a:p>
          <a:p>
            <a:pPr marL="514350" indent="-514350" eaLnBrk="1" fontAlgn="auto" hangingPunct="1">
              <a:spcAft>
                <a:spcPts val="0"/>
              </a:spcAft>
              <a:buFont typeface="Arial" panose="020B0604020202020204" pitchFamily="34" charset="0"/>
              <a:buAutoNum type="alphaLcPeriod"/>
              <a:defRPr/>
            </a:pPr>
            <a:r>
              <a:rPr lang="en-US" sz="3000" b="1" dirty="0">
                <a:latin typeface="Calibri Light" panose="020F0302020204030204" pitchFamily="34" charset="0"/>
                <a:cs typeface="Calibri Light" panose="020F0302020204030204" pitchFamily="34" charset="0"/>
              </a:rPr>
              <a:t>Consent</a:t>
            </a:r>
            <a:r>
              <a:rPr lang="en-US" sz="3000" dirty="0">
                <a:latin typeface="Calibri Light" panose="020F0302020204030204" pitchFamily="34" charset="0"/>
                <a:cs typeface="Calibri Light" panose="020F0302020204030204" pitchFamily="34" charset="0"/>
              </a:rPr>
              <a:t> of the patient to testing </a:t>
            </a:r>
            <a:r>
              <a:rPr lang="en-US" sz="3000" b="1" dirty="0">
                <a:latin typeface="Calibri Light" panose="020F0302020204030204" pitchFamily="34" charset="0"/>
                <a:cs typeface="Calibri Light" panose="020F0302020204030204" pitchFamily="34" charset="0"/>
              </a:rPr>
              <a:t>to monitor drug use when deemed medically necessary by the practitioner</a:t>
            </a:r>
            <a:r>
              <a:rPr lang="en-US" sz="3000" dirty="0">
                <a:latin typeface="Calibri Light" panose="020F0302020204030204" pitchFamily="34" charset="0"/>
                <a:cs typeface="Calibri Light" panose="020F0302020204030204" pitchFamily="34" charset="0"/>
              </a:rPr>
              <a:t>;</a:t>
            </a:r>
          </a:p>
          <a:p>
            <a:pPr marL="514350" indent="-514350" eaLnBrk="1" fontAlgn="auto" hangingPunct="1">
              <a:spcAft>
                <a:spcPts val="0"/>
              </a:spcAft>
              <a:buFont typeface="Arial" panose="020B0604020202020204" pitchFamily="34" charset="0"/>
              <a:buAutoNum type="alphaLcPeriod"/>
              <a:defRPr/>
            </a:pPr>
            <a:r>
              <a:rPr lang="en-US" sz="3000" dirty="0">
                <a:latin typeface="Calibri Light" panose="020F0302020204030204" pitchFamily="34" charset="0"/>
                <a:cs typeface="Calibri Light" panose="020F0302020204030204" pitchFamily="34" charset="0"/>
              </a:rPr>
              <a:t>A requirement that the patient </a:t>
            </a:r>
            <a:r>
              <a:rPr lang="en-US" sz="3000" b="1" dirty="0">
                <a:latin typeface="Calibri Light" panose="020F0302020204030204" pitchFamily="34" charset="0"/>
                <a:cs typeface="Calibri Light" panose="020F0302020204030204" pitchFamily="34" charset="0"/>
              </a:rPr>
              <a:t>take the CS only as prescribed</a:t>
            </a:r>
            <a:r>
              <a:rPr lang="en-US" sz="3000" dirty="0">
                <a:latin typeface="Calibri Light" panose="020F0302020204030204" pitchFamily="34" charset="0"/>
                <a:cs typeface="Calibri Light" panose="020F0302020204030204" pitchFamily="34" charset="0"/>
              </a:rPr>
              <a:t>;</a:t>
            </a:r>
          </a:p>
          <a:p>
            <a:pPr marL="514350" indent="-514350" eaLnBrk="1" fontAlgn="auto" hangingPunct="1">
              <a:spcAft>
                <a:spcPts val="0"/>
              </a:spcAft>
              <a:buFont typeface="Arial" panose="020B0604020202020204" pitchFamily="34" charset="0"/>
              <a:buAutoNum type="alphaLcPeriod"/>
              <a:defRPr/>
            </a:pPr>
            <a:r>
              <a:rPr lang="en-US" sz="3000" dirty="0">
                <a:latin typeface="Calibri Light" panose="020F0302020204030204" pitchFamily="34" charset="0"/>
                <a:cs typeface="Calibri Light" panose="020F0302020204030204" pitchFamily="34" charset="0"/>
              </a:rPr>
              <a:t>A </a:t>
            </a:r>
            <a:r>
              <a:rPr lang="en-US" sz="3000" b="1" dirty="0">
                <a:latin typeface="Calibri Light" panose="020F0302020204030204" pitchFamily="34" charset="0"/>
                <a:cs typeface="Calibri Light" panose="020F0302020204030204" pitchFamily="34" charset="0"/>
              </a:rPr>
              <a:t>prohibition on sharing medication with any other per</a:t>
            </a:r>
            <a:r>
              <a:rPr lang="en-US" sz="3000" dirty="0">
                <a:latin typeface="Calibri Light" panose="020F0302020204030204" pitchFamily="34" charset="0"/>
                <a:cs typeface="Calibri Light" panose="020F0302020204030204" pitchFamily="34" charset="0"/>
              </a:rPr>
              <a:t>son;</a:t>
            </a:r>
          </a:p>
        </p:txBody>
      </p:sp>
    </p:spTree>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1"/>
            <a:ext cx="8229600" cy="1235075"/>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a:t>
            </a:r>
            <a:r>
              <a:rPr lang="en-US" sz="2200" dirty="0" smtClean="0"/>
              <a:t>56; NRS 639.23914</a:t>
            </a:r>
            <a:r>
              <a:rPr lang="en-US" sz="2200" dirty="0"/>
              <a:t/>
            </a:r>
            <a:br>
              <a:rPr lang="en-US" sz="2200" dirty="0"/>
            </a:br>
            <a:r>
              <a:rPr lang="en-US" sz="2700" dirty="0"/>
              <a:t>Pain Treatment using a CS </a:t>
            </a:r>
            <a:r>
              <a:rPr lang="en-US" sz="2700" u="sng" dirty="0"/>
              <a:t>&gt; 30 days</a:t>
            </a:r>
          </a:p>
        </p:txBody>
      </p:sp>
      <p:sp>
        <p:nvSpPr>
          <p:cNvPr id="3" name="Content Placeholder 2"/>
          <p:cNvSpPr>
            <a:spLocks noGrp="1"/>
          </p:cNvSpPr>
          <p:nvPr>
            <p:ph idx="1"/>
          </p:nvPr>
        </p:nvSpPr>
        <p:spPr>
          <a:xfrm>
            <a:off x="685800" y="1905000"/>
            <a:ext cx="10972800" cy="4267200"/>
          </a:xfrm>
        </p:spPr>
        <p:txBody>
          <a:bodyPr rtlCol="0">
            <a:normAutofit lnSpcReduction="10000"/>
          </a:bodyPr>
          <a:lstStyle/>
          <a:p>
            <a:pPr marL="0" indent="0" eaLnBrk="1" fontAlgn="auto" hangingPunct="1">
              <a:spcAft>
                <a:spcPts val="0"/>
              </a:spcAft>
              <a:buNone/>
              <a:defRPr/>
            </a:pPr>
            <a:r>
              <a:rPr lang="en-US" sz="2800" dirty="0">
                <a:latin typeface="Century" panose="02040604050505020304" pitchFamily="18" charset="0"/>
              </a:rPr>
              <a:t>A </a:t>
            </a:r>
            <a:r>
              <a:rPr lang="en-US" sz="2800" b="1" u="sng" dirty="0">
                <a:latin typeface="Century" panose="02040604050505020304" pitchFamily="18" charset="0"/>
              </a:rPr>
              <a:t>prescription medication agreement</a:t>
            </a:r>
            <a:r>
              <a:rPr lang="en-US" sz="2800" b="1" dirty="0">
                <a:latin typeface="Century" panose="02040604050505020304" pitchFamily="18" charset="0"/>
              </a:rPr>
              <a:t> must include:</a:t>
            </a:r>
            <a:endParaRPr lang="en-US" sz="2800" b="1" dirty="0">
              <a:latin typeface="Century" panose="02040604050505020304" pitchFamily="18" charset="0"/>
              <a:cs typeface="Calibri Light" panose="020F0302020204030204" pitchFamily="34" charset="0"/>
            </a:endParaRPr>
          </a:p>
          <a:p>
            <a:pPr marL="0" indent="0" eaLnBrk="1" fontAlgn="auto" hangingPunct="1">
              <a:spcAft>
                <a:spcPts val="0"/>
              </a:spcAft>
              <a:buNone/>
              <a:defRPr/>
            </a:pPr>
            <a:endParaRPr lang="en-US" sz="2800" dirty="0" smtClean="0">
              <a:latin typeface="Century" panose="02040604050505020304" pitchFamily="18" charset="0"/>
            </a:endParaRPr>
          </a:p>
          <a:p>
            <a:pPr marL="0" indent="0" eaLnBrk="1" fontAlgn="auto" hangingPunct="1">
              <a:spcAft>
                <a:spcPts val="0"/>
              </a:spcAft>
              <a:buNone/>
              <a:defRPr/>
            </a:pPr>
            <a:r>
              <a:rPr lang="en-US" sz="2800" dirty="0" smtClean="0">
                <a:latin typeface="Century" panose="02040604050505020304" pitchFamily="18" charset="0"/>
              </a:rPr>
              <a:t>e</a:t>
            </a:r>
            <a:r>
              <a:rPr lang="en-US" sz="2800" dirty="0">
                <a:latin typeface="Century" panose="02040604050505020304" pitchFamily="18" charset="0"/>
              </a:rPr>
              <a:t>.  A requirement that the </a:t>
            </a:r>
            <a:r>
              <a:rPr lang="en-US" sz="2800" b="1" dirty="0">
                <a:latin typeface="Century" panose="02040604050505020304" pitchFamily="18" charset="0"/>
              </a:rPr>
              <a:t>patient inform the practitioner:</a:t>
            </a:r>
            <a:endParaRPr lang="en-US" sz="2400" b="1" dirty="0">
              <a:latin typeface="Calibri Light" panose="020F0302020204030204" pitchFamily="34" charset="0"/>
              <a:cs typeface="Calibri Light" panose="020F0302020204030204" pitchFamily="34" charset="0"/>
            </a:endParaRPr>
          </a:p>
          <a:p>
            <a:pPr marL="571500" indent="-571500" eaLnBrk="1" fontAlgn="auto" hangingPunct="1">
              <a:spcAft>
                <a:spcPts val="0"/>
              </a:spcAft>
              <a:buFont typeface="Arial" panose="020B0604020202020204" pitchFamily="34" charset="0"/>
              <a:buAutoNum type="romanLcPeriod"/>
              <a:defRPr/>
            </a:pPr>
            <a:r>
              <a:rPr lang="en-US" sz="2400" dirty="0">
                <a:latin typeface="Calibri Light" panose="020F0302020204030204" pitchFamily="34" charset="0"/>
                <a:cs typeface="Calibri Light" panose="020F0302020204030204" pitchFamily="34" charset="0"/>
              </a:rPr>
              <a:t>Of </a:t>
            </a:r>
            <a:r>
              <a:rPr lang="en-US" sz="2400" b="1" dirty="0">
                <a:latin typeface="Calibri Light" panose="020F0302020204030204" pitchFamily="34" charset="0"/>
                <a:cs typeface="Calibri Light" panose="020F0302020204030204" pitchFamily="34" charset="0"/>
              </a:rPr>
              <a:t>any other CS prescribed to or taken </a:t>
            </a:r>
            <a:r>
              <a:rPr lang="en-US" sz="2400" dirty="0">
                <a:latin typeface="Calibri Light" panose="020F0302020204030204" pitchFamily="34" charset="0"/>
                <a:cs typeface="Calibri Light" panose="020F0302020204030204" pitchFamily="34" charset="0"/>
              </a:rPr>
              <a:t>by the patient;</a:t>
            </a:r>
          </a:p>
          <a:p>
            <a:pPr marL="571500" indent="-571500" eaLnBrk="1" fontAlgn="auto" hangingPunct="1">
              <a:spcAft>
                <a:spcPts val="0"/>
              </a:spcAft>
              <a:buFont typeface="Arial" panose="020B0604020202020204" pitchFamily="34" charset="0"/>
              <a:buAutoNum type="romanLcPeriod"/>
              <a:defRPr/>
            </a:pPr>
            <a:r>
              <a:rPr lang="en-US" sz="2400" b="1" dirty="0">
                <a:latin typeface="Calibri Light" panose="020F0302020204030204" pitchFamily="34" charset="0"/>
                <a:cs typeface="Calibri Light" panose="020F0302020204030204" pitchFamily="34" charset="0"/>
              </a:rPr>
              <a:t>Whether the patient drinks alcohol or uses marijuana or any other cannabinoid </a:t>
            </a:r>
            <a:r>
              <a:rPr lang="en-US" sz="2400" dirty="0">
                <a:latin typeface="Calibri Light" panose="020F0302020204030204" pitchFamily="34" charset="0"/>
                <a:cs typeface="Calibri Light" panose="020F0302020204030204" pitchFamily="34" charset="0"/>
              </a:rPr>
              <a:t>while using the CS</a:t>
            </a:r>
          </a:p>
          <a:p>
            <a:pPr marL="571500" indent="-571500" eaLnBrk="1" fontAlgn="auto" hangingPunct="1">
              <a:spcAft>
                <a:spcPts val="0"/>
              </a:spcAft>
              <a:buFont typeface="Arial" panose="020B0604020202020204" pitchFamily="34" charset="0"/>
              <a:buAutoNum type="romanLcPeriod"/>
              <a:defRPr/>
            </a:pPr>
            <a:r>
              <a:rPr lang="en-US" sz="2400" dirty="0">
                <a:latin typeface="Calibri Light" panose="020F0302020204030204" pitchFamily="34" charset="0"/>
                <a:cs typeface="Calibri Light" panose="020F0302020204030204" pitchFamily="34" charset="0"/>
              </a:rPr>
              <a:t>Whether the patient has been treated for side effects or complications relating to the use of the CS, including whether the patient has experienced an overdose; and</a:t>
            </a:r>
          </a:p>
          <a:p>
            <a:pPr marL="571500" indent="-571500" eaLnBrk="1" fontAlgn="auto" hangingPunct="1">
              <a:spcAft>
                <a:spcPts val="0"/>
              </a:spcAft>
              <a:buFont typeface="Arial" panose="020B0604020202020204" pitchFamily="34" charset="0"/>
              <a:buAutoNum type="romanLcPeriod"/>
              <a:defRPr/>
            </a:pPr>
            <a:r>
              <a:rPr lang="en-US" sz="2400" b="1" u="sng" dirty="0">
                <a:latin typeface="Calibri Light" panose="020F0302020204030204" pitchFamily="34" charset="0"/>
                <a:cs typeface="Calibri Light" panose="020F0302020204030204" pitchFamily="34" charset="0"/>
              </a:rPr>
              <a:t>Each state</a:t>
            </a:r>
            <a:r>
              <a:rPr lang="en-US" sz="2400" b="1" dirty="0">
                <a:latin typeface="Calibri Light" panose="020F0302020204030204" pitchFamily="34" charset="0"/>
                <a:cs typeface="Calibri Light" panose="020F0302020204030204" pitchFamily="34" charset="0"/>
              </a:rPr>
              <a:t> in which the patient has previously resided or had a prescription for a CS filled</a:t>
            </a:r>
            <a:r>
              <a:rPr lang="en-US" sz="2400" dirty="0">
                <a:latin typeface="Calibri Light" panose="020F0302020204030204" pitchFamily="34" charset="0"/>
                <a:cs typeface="Calibri Light" panose="020F0302020204030204" pitchFamily="34" charset="0"/>
              </a:rPr>
              <a:t>;</a:t>
            </a:r>
          </a:p>
        </p:txBody>
      </p:sp>
    </p:spTree>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601200" cy="12954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a:t>
            </a:r>
            <a:r>
              <a:rPr lang="en-US" sz="2200" dirty="0" smtClean="0"/>
              <a:t>56; NRS 639.23914</a:t>
            </a:r>
            <a:r>
              <a:rPr lang="en-US" sz="2200" dirty="0"/>
              <a:t/>
            </a:r>
            <a:br>
              <a:rPr lang="en-US" sz="2200" dirty="0"/>
            </a:br>
            <a:r>
              <a:rPr lang="en-US" sz="2700" dirty="0"/>
              <a:t>Pain Treatment using a CS </a:t>
            </a:r>
            <a:r>
              <a:rPr lang="en-US" sz="2700" u="sng" dirty="0"/>
              <a:t>&gt; 30 days</a:t>
            </a:r>
          </a:p>
        </p:txBody>
      </p:sp>
      <p:sp>
        <p:nvSpPr>
          <p:cNvPr id="48131" name="Content Placeholder 2"/>
          <p:cNvSpPr>
            <a:spLocks noGrp="1"/>
          </p:cNvSpPr>
          <p:nvPr>
            <p:ph idx="1"/>
          </p:nvPr>
        </p:nvSpPr>
        <p:spPr>
          <a:xfrm>
            <a:off x="685800" y="2133600"/>
            <a:ext cx="11125200" cy="3886200"/>
          </a:xfrm>
        </p:spPr>
        <p:txBody>
          <a:bodyPr/>
          <a:lstStyle/>
          <a:p>
            <a:pPr marL="0" indent="0" eaLnBrk="1" hangingPunct="1">
              <a:buNone/>
            </a:pPr>
            <a:r>
              <a:rPr lang="en-US" altLang="en-US" sz="2800" dirty="0">
                <a:latin typeface="Century" panose="02040604050505020304" pitchFamily="18" charset="0"/>
              </a:rPr>
              <a:t>A </a:t>
            </a:r>
            <a:r>
              <a:rPr lang="en-US" altLang="en-US" sz="2800" b="1" u="sng" dirty="0">
                <a:latin typeface="Century" panose="02040604050505020304" pitchFamily="18" charset="0"/>
              </a:rPr>
              <a:t>prescription medication agreement</a:t>
            </a:r>
            <a:r>
              <a:rPr lang="en-US" altLang="en-US" sz="2800" b="1" dirty="0">
                <a:latin typeface="Century" panose="02040604050505020304" pitchFamily="18" charset="0"/>
              </a:rPr>
              <a:t> must</a:t>
            </a:r>
            <a:r>
              <a:rPr lang="en-US" altLang="en-US" sz="2800" dirty="0">
                <a:latin typeface="Century" panose="02040604050505020304" pitchFamily="18" charset="0"/>
              </a:rPr>
              <a:t> include:</a:t>
            </a:r>
          </a:p>
          <a:p>
            <a:pPr marL="0" indent="0" eaLnBrk="1" hangingPunct="1">
              <a:buNone/>
            </a:pPr>
            <a:endParaRPr lang="en-US" altLang="en-US" sz="2800" dirty="0">
              <a:latin typeface="Century" panose="02040604050505020304" pitchFamily="18" charset="0"/>
              <a:cs typeface="Calibri Light" panose="020F0302020204030204" pitchFamily="34" charset="0"/>
            </a:endParaRPr>
          </a:p>
          <a:p>
            <a:pPr marL="0" indent="0" eaLnBrk="1" hangingPunct="1">
              <a:buNone/>
            </a:pPr>
            <a:r>
              <a:rPr lang="en-US" altLang="en-US" sz="2800" dirty="0">
                <a:latin typeface="Calibri Light" panose="020F0302020204030204" pitchFamily="34" charset="0"/>
                <a:cs typeface="Calibri Light" panose="020F0302020204030204" pitchFamily="34" charset="0"/>
              </a:rPr>
              <a:t>f.  Authorization for the practitioner to </a:t>
            </a:r>
            <a:r>
              <a:rPr lang="en-US" altLang="en-US" sz="2800" b="1" dirty="0">
                <a:latin typeface="Calibri Light" panose="020F0302020204030204" pitchFamily="34" charset="0"/>
                <a:cs typeface="Calibri Light" panose="020F0302020204030204" pitchFamily="34" charset="0"/>
              </a:rPr>
              <a:t>conduct random counts of the amount of the CS in the possession of the patient;</a:t>
            </a:r>
          </a:p>
          <a:p>
            <a:pPr marL="0" indent="0" eaLnBrk="1" hangingPunct="1">
              <a:buNone/>
            </a:pPr>
            <a:r>
              <a:rPr lang="en-US" altLang="en-US" sz="2800" dirty="0">
                <a:latin typeface="Calibri Light" panose="020F0302020204030204" pitchFamily="34" charset="0"/>
                <a:cs typeface="Calibri Light" panose="020F0302020204030204" pitchFamily="34" charset="0"/>
              </a:rPr>
              <a:t>g.  The </a:t>
            </a:r>
            <a:r>
              <a:rPr lang="en-US" altLang="en-US" sz="2800" b="1" dirty="0">
                <a:latin typeface="Calibri Light" panose="020F0302020204030204" pitchFamily="34" charset="0"/>
                <a:cs typeface="Calibri Light" panose="020F0302020204030204" pitchFamily="34" charset="0"/>
              </a:rPr>
              <a:t>reason the practitioner may change or discontinue treatment </a:t>
            </a:r>
            <a:r>
              <a:rPr lang="en-US" altLang="en-US" sz="2800" dirty="0">
                <a:latin typeface="Calibri Light" panose="020F0302020204030204" pitchFamily="34" charset="0"/>
                <a:cs typeface="Calibri Light" panose="020F0302020204030204" pitchFamily="34" charset="0"/>
              </a:rPr>
              <a:t>of the patient using the CS; and</a:t>
            </a:r>
          </a:p>
          <a:p>
            <a:pPr marL="0" indent="0" eaLnBrk="1" hangingPunct="1">
              <a:buNone/>
            </a:pPr>
            <a:r>
              <a:rPr lang="en-US" altLang="en-US" sz="2800" b="1" dirty="0">
                <a:latin typeface="Calibri Light" panose="020F0302020204030204" pitchFamily="34" charset="0"/>
                <a:cs typeface="Calibri Light" panose="020F0302020204030204" pitchFamily="34" charset="0"/>
              </a:rPr>
              <a:t>h.  Any other requirements that the practitioner may impose.</a:t>
            </a:r>
          </a:p>
        </p:txBody>
      </p:sp>
    </p:spTree>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0" y="1066800"/>
            <a:ext cx="9144000" cy="990600"/>
          </a:xfrm>
        </p:spPr>
        <p:txBody>
          <a:bodyPr/>
          <a:lstStyle/>
          <a:p>
            <a:r>
              <a:rPr lang="en-US" altLang="en-US" sz="2800" u="sng">
                <a:latin typeface="Century" panose="02040604050505020304" pitchFamily="18" charset="0"/>
              </a:rPr>
              <a:t>Using a CS for the treatment of pain for &gt;30 days</a:t>
            </a:r>
          </a:p>
        </p:txBody>
      </p:sp>
      <p:sp>
        <p:nvSpPr>
          <p:cNvPr id="49155" name="Content Placeholder 2"/>
          <p:cNvSpPr>
            <a:spLocks noGrp="1"/>
          </p:cNvSpPr>
          <p:nvPr>
            <p:ph idx="1"/>
          </p:nvPr>
        </p:nvSpPr>
        <p:spPr>
          <a:xfrm>
            <a:off x="533400" y="2438400"/>
            <a:ext cx="11201400" cy="3276600"/>
          </a:xfrm>
        </p:spPr>
        <p:txBody>
          <a:bodyPr/>
          <a:lstStyle/>
          <a:p>
            <a:pPr marL="0" indent="0">
              <a:buNone/>
            </a:pPr>
            <a:r>
              <a:rPr lang="en-US" altLang="en-US" dirty="0" smtClean="0"/>
              <a:t>Prescription Medication Agreement</a:t>
            </a:r>
          </a:p>
          <a:p>
            <a:pPr lvl="1">
              <a:buFont typeface="Wingdings" panose="05000000000000000000" pitchFamily="2" charset="2"/>
              <a:buChar char="ü"/>
            </a:pPr>
            <a:r>
              <a:rPr lang="en-US" altLang="en-US" dirty="0" smtClean="0"/>
              <a:t> must contain all 10 elements (plus any additional desired by the practitioner)</a:t>
            </a:r>
          </a:p>
          <a:p>
            <a:pPr lvl="1">
              <a:buFont typeface="Wingdings" panose="05000000000000000000" pitchFamily="2" charset="2"/>
              <a:buChar char="ü"/>
            </a:pPr>
            <a:r>
              <a:rPr lang="en-US" altLang="en-US" dirty="0" smtClean="0"/>
              <a:t> must be renewed every 365 days, and updated after any change in the treatment plan</a:t>
            </a: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dirty="0"/>
              <a:t>Board of Health regulation </a:t>
            </a:r>
            <a:r>
              <a:rPr lang="en-US" altLang="en-US" sz="3200" dirty="0" smtClean="0"/>
              <a:t>R053-18</a:t>
            </a:r>
            <a:r>
              <a:rPr lang="en-US" altLang="en-US" dirty="0" smtClean="0"/>
              <a:t>AP</a:t>
            </a:r>
            <a:endParaRPr lang="en-US" altLang="en-US" dirty="0"/>
          </a:p>
        </p:txBody>
      </p:sp>
      <p:sp>
        <p:nvSpPr>
          <p:cNvPr id="10243" name="Content Placeholder 2"/>
          <p:cNvSpPr>
            <a:spLocks noGrp="1"/>
          </p:cNvSpPr>
          <p:nvPr>
            <p:ph idx="1"/>
          </p:nvPr>
        </p:nvSpPr>
        <p:spPr>
          <a:xfrm>
            <a:off x="228600" y="1371601"/>
            <a:ext cx="11811000" cy="4525963"/>
          </a:xfrm>
        </p:spPr>
        <p:txBody>
          <a:bodyPr/>
          <a:lstStyle/>
          <a:p>
            <a:pPr marL="0" indent="0">
              <a:buNone/>
              <a:defRPr/>
            </a:pPr>
            <a:r>
              <a:rPr lang="en-US" sz="2400" b="1" i="1" dirty="0">
                <a:latin typeface="+mn-lt"/>
              </a:rPr>
              <a:t>“Discharge” means the physical release of a patient, regardless of whether the patient is alive, from a medical facility or from the care of a provider of health care to any other place, including, without limitation, the home of the patient, a transitional medical facility, a treatment center, the office of a coroner or a funeral home. </a:t>
            </a:r>
          </a:p>
          <a:p>
            <a:pPr marL="0" indent="0">
              <a:buNone/>
              <a:defRPr/>
            </a:pPr>
            <a:endParaRPr lang="en-US" sz="2400" b="1" i="1" dirty="0">
              <a:latin typeface="+mn-lt"/>
            </a:endParaRPr>
          </a:p>
          <a:p>
            <a:pPr marL="0" indent="0">
              <a:buNone/>
              <a:defRPr/>
            </a:pPr>
            <a:r>
              <a:rPr lang="en-US" sz="2400" b="1" i="1" dirty="0">
                <a:latin typeface="+mn-lt"/>
              </a:rPr>
              <a:t>“Drug overdose” means any intentional or accidental consumption of a controlled substance listed in schedule I, II, III, IV or V in an amount that exceeds the amount prescribed or intended to be consumed that:</a:t>
            </a:r>
          </a:p>
          <a:p>
            <a:pPr marL="0" indent="0">
              <a:buNone/>
              <a:defRPr/>
            </a:pPr>
            <a:r>
              <a:rPr lang="en-US" sz="2400" b="1" i="1" dirty="0">
                <a:latin typeface="+mn-lt"/>
              </a:rPr>
              <a:t>1. Results in a patient receiving services from a provider of health care in a clinical setting; and</a:t>
            </a:r>
          </a:p>
          <a:p>
            <a:pPr marL="0" indent="0">
              <a:buNone/>
              <a:defRPr/>
            </a:pPr>
            <a:r>
              <a:rPr lang="en-US" sz="2400" b="1" i="1" dirty="0">
                <a:latin typeface="+mn-lt"/>
              </a:rPr>
              <a:t>2. Corresponds to the code T40, T41.1, T42 or T43            </a:t>
            </a:r>
            <a:endParaRPr lang="en-US" altLang="en-US" sz="2400" dirty="0">
              <a:latin typeface="+mn-lt"/>
            </a:endParaRPr>
          </a:p>
        </p:txBody>
      </p:sp>
    </p:spTree>
  </p:cSld>
  <p:clrMapOvr>
    <a:masterClrMapping/>
  </p:clrMapOvr>
  <p:transition spd="med">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057400" y="685800"/>
            <a:ext cx="8229600" cy="1219200"/>
          </a:xfrm>
        </p:spPr>
        <p:txBody>
          <a:bodyPr>
            <a:normAutofit fontScale="90000"/>
          </a:bodyPr>
          <a:lstStyle/>
          <a:p>
            <a:pPr eaLnBrk="1" hangingPunct="1">
              <a:defRPr/>
            </a:pPr>
            <a:r>
              <a:rPr lang="en-US" altLang="en-US" dirty="0" smtClean="0"/>
              <a:t>AB 474 of 2017</a:t>
            </a:r>
            <a:br>
              <a:rPr lang="en-US" altLang="en-US" dirty="0" smtClean="0"/>
            </a:br>
            <a:r>
              <a:rPr lang="en-US" altLang="en-US" sz="2000" dirty="0"/>
              <a:t>effective Jan 1, 2018 – Sec 55; NRS 639.23913</a:t>
            </a:r>
            <a:br>
              <a:rPr lang="en-US" altLang="en-US" sz="2000" dirty="0"/>
            </a:br>
            <a:r>
              <a:rPr lang="en-US" altLang="en-US" sz="2400" u="sng" dirty="0"/>
              <a:t>Pain Treatment using a CS &gt; 90 days</a:t>
            </a:r>
          </a:p>
        </p:txBody>
      </p:sp>
      <p:sp>
        <p:nvSpPr>
          <p:cNvPr id="3" name="Content Placeholder 2"/>
          <p:cNvSpPr>
            <a:spLocks noGrp="1"/>
          </p:cNvSpPr>
          <p:nvPr>
            <p:ph idx="1"/>
          </p:nvPr>
        </p:nvSpPr>
        <p:spPr>
          <a:xfrm>
            <a:off x="609600" y="1931988"/>
            <a:ext cx="11049000" cy="4164012"/>
          </a:xfrm>
        </p:spPr>
        <p:txBody>
          <a:bodyPr rtlCol="0">
            <a:normAutofit/>
          </a:bodyPr>
          <a:lstStyle/>
          <a:p>
            <a:pPr marL="0" indent="0" eaLnBrk="1" fontAlgn="auto" hangingPunct="1">
              <a:spcAft>
                <a:spcPts val="0"/>
              </a:spcAft>
              <a:buNone/>
              <a:defRPr/>
            </a:pPr>
            <a:r>
              <a:rPr lang="en-US" sz="2800" b="1" dirty="0">
                <a:latin typeface="Century" panose="02040604050505020304" pitchFamily="18" charset="0"/>
              </a:rPr>
              <a:t>Before prescribing a </a:t>
            </a:r>
            <a:r>
              <a:rPr lang="en-US" sz="2800" b="1" u="sng" dirty="0">
                <a:latin typeface="Century" panose="02040604050505020304" pitchFamily="18" charset="0"/>
              </a:rPr>
              <a:t>CS</a:t>
            </a:r>
            <a:r>
              <a:rPr lang="en-US" sz="2800" b="1" dirty="0">
                <a:latin typeface="Century" panose="02040604050505020304" pitchFamily="18" charset="0"/>
              </a:rPr>
              <a:t> </a:t>
            </a:r>
            <a:r>
              <a:rPr lang="en-US" sz="2800" dirty="0">
                <a:latin typeface="Century" panose="02040604050505020304" pitchFamily="18" charset="0"/>
              </a:rPr>
              <a:t>(II, III, IV) to continue </a:t>
            </a:r>
            <a:r>
              <a:rPr lang="en-US" sz="2800" b="1" u="sng" dirty="0">
                <a:latin typeface="Century" panose="02040604050505020304" pitchFamily="18" charset="0"/>
              </a:rPr>
              <a:t>to treat pain</a:t>
            </a:r>
            <a:r>
              <a:rPr lang="en-US" sz="2800" u="sng" dirty="0">
                <a:latin typeface="Century" panose="02040604050505020304" pitchFamily="18" charset="0"/>
              </a:rPr>
              <a:t> for </a:t>
            </a:r>
            <a:r>
              <a:rPr lang="en-US" sz="2800" b="1" u="sng" dirty="0">
                <a:latin typeface="Century" panose="02040604050505020304" pitchFamily="18" charset="0"/>
              </a:rPr>
              <a:t>90 days or more</a:t>
            </a:r>
            <a:r>
              <a:rPr lang="en-US" sz="2800" dirty="0">
                <a:latin typeface="Century" panose="02040604050505020304" pitchFamily="18" charset="0"/>
              </a:rPr>
              <a:t>, a practitioner must:</a:t>
            </a:r>
          </a:p>
          <a:p>
            <a:pPr marL="514350" indent="-514350" eaLnBrk="1" fontAlgn="auto" hangingPunct="1">
              <a:spcAft>
                <a:spcPts val="0"/>
              </a:spcAft>
              <a:buFont typeface="Arial" panose="020B0604020202020204" pitchFamily="34" charset="0"/>
              <a:buAutoNum type="alphaLcPeriod"/>
              <a:defRPr/>
            </a:pPr>
            <a:r>
              <a:rPr lang="en-US" sz="2800" dirty="0">
                <a:latin typeface="Century" panose="02040604050505020304" pitchFamily="18" charset="0"/>
              </a:rPr>
              <a:t>Require the patient to </a:t>
            </a:r>
            <a:r>
              <a:rPr lang="en-US" sz="2800" b="1" u="sng" dirty="0">
                <a:latin typeface="Century" panose="02040604050505020304" pitchFamily="18" charset="0"/>
              </a:rPr>
              <a:t>complete an assessment of the patient’s risk for abuse</a:t>
            </a:r>
            <a:r>
              <a:rPr lang="en-US" sz="2800" dirty="0">
                <a:latin typeface="Century" panose="02040604050505020304" pitchFamily="18" charset="0"/>
              </a:rPr>
              <a:t>, dependency and addiction that has been validated through peer-reviewed scientific research;</a:t>
            </a:r>
          </a:p>
          <a:p>
            <a:pPr marL="514350" indent="-514350" eaLnBrk="1" fontAlgn="auto" hangingPunct="1">
              <a:spcAft>
                <a:spcPts val="0"/>
              </a:spcAft>
              <a:buFont typeface="Arial" panose="020B0604020202020204" pitchFamily="34" charset="0"/>
              <a:buAutoNum type="alphaLcPeriod"/>
              <a:defRPr/>
            </a:pPr>
            <a:r>
              <a:rPr lang="en-US" sz="2800" dirty="0">
                <a:latin typeface="Century" panose="02040604050505020304" pitchFamily="18" charset="0"/>
              </a:rPr>
              <a:t>Conduct an investigation, including appropriate hematological and radiological studies, to </a:t>
            </a:r>
            <a:r>
              <a:rPr lang="en-US" sz="2800" u="sng" dirty="0">
                <a:latin typeface="Century" panose="02040604050505020304" pitchFamily="18" charset="0"/>
              </a:rPr>
              <a:t>determine an </a:t>
            </a:r>
            <a:r>
              <a:rPr lang="en-US" sz="2800" b="1" u="sng" dirty="0">
                <a:latin typeface="Century" panose="02040604050505020304" pitchFamily="18" charset="0"/>
              </a:rPr>
              <a:t>evidence-based diagnosis</a:t>
            </a:r>
            <a:r>
              <a:rPr lang="en-US" sz="2800" u="sng" dirty="0">
                <a:latin typeface="Century" panose="02040604050505020304" pitchFamily="18" charset="0"/>
              </a:rPr>
              <a:t> for the cause of the pain</a:t>
            </a:r>
            <a:r>
              <a:rPr lang="en-US" sz="2800" dirty="0">
                <a:latin typeface="Century" panose="02040604050505020304" pitchFamily="18" charset="0"/>
              </a:rPr>
              <a:t>;</a:t>
            </a:r>
          </a:p>
        </p:txBody>
      </p:sp>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11430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55;p NRS 639.23913</a:t>
            </a:r>
            <a:r>
              <a:rPr lang="en-US" sz="2700" dirty="0"/>
              <a:t/>
            </a:r>
            <a:br>
              <a:rPr lang="en-US" sz="2700" dirty="0"/>
            </a:br>
            <a:r>
              <a:rPr lang="en-US" sz="2700" dirty="0"/>
              <a:t>Pain Treatment using a CS </a:t>
            </a:r>
            <a:r>
              <a:rPr lang="en-US" sz="2700" u="sng" dirty="0"/>
              <a:t>&gt; 90 days</a:t>
            </a:r>
          </a:p>
        </p:txBody>
      </p:sp>
      <p:sp>
        <p:nvSpPr>
          <p:cNvPr id="30723" name="Content Placeholder 2"/>
          <p:cNvSpPr>
            <a:spLocks noGrp="1"/>
          </p:cNvSpPr>
          <p:nvPr>
            <p:ph idx="1"/>
          </p:nvPr>
        </p:nvSpPr>
        <p:spPr>
          <a:xfrm>
            <a:off x="381000" y="2133600"/>
            <a:ext cx="11353800" cy="3886200"/>
          </a:xfrm>
        </p:spPr>
        <p:txBody>
          <a:bodyPr/>
          <a:lstStyle/>
          <a:p>
            <a:pPr marL="0" indent="0" eaLnBrk="1" hangingPunct="1">
              <a:buNone/>
              <a:defRPr/>
            </a:pPr>
            <a:r>
              <a:rPr lang="en-US" sz="2800" dirty="0">
                <a:latin typeface="Century" panose="02040604050505020304" pitchFamily="18" charset="0"/>
              </a:rPr>
              <a:t>Before prescribing a CS (II, III, IV) to continue </a:t>
            </a:r>
            <a:r>
              <a:rPr lang="en-US" sz="2800" b="1" dirty="0">
                <a:latin typeface="Century" panose="02040604050505020304" pitchFamily="18" charset="0"/>
              </a:rPr>
              <a:t>to treat pain</a:t>
            </a:r>
            <a:r>
              <a:rPr lang="en-US" sz="2800" dirty="0">
                <a:latin typeface="Century" panose="02040604050505020304" pitchFamily="18" charset="0"/>
              </a:rPr>
              <a:t> for </a:t>
            </a:r>
            <a:r>
              <a:rPr lang="en-US" sz="2800" b="1" u="sng" dirty="0">
                <a:latin typeface="Century" panose="02040604050505020304" pitchFamily="18" charset="0"/>
              </a:rPr>
              <a:t>90 days or more</a:t>
            </a:r>
            <a:r>
              <a:rPr lang="en-US" sz="2800" dirty="0">
                <a:latin typeface="Century" panose="02040604050505020304" pitchFamily="18" charset="0"/>
              </a:rPr>
              <a:t>, a practitioner must:</a:t>
            </a:r>
          </a:p>
          <a:p>
            <a:pPr marL="514350" indent="-514350" eaLnBrk="1" hangingPunct="1">
              <a:buFont typeface="Arial" panose="020B0604020202020204" pitchFamily="34" charset="0"/>
              <a:buAutoNum type="alphaLcPeriod" startAt="3"/>
              <a:defRPr/>
            </a:pPr>
            <a:r>
              <a:rPr lang="en-US" altLang="en-US" sz="2400" dirty="0">
                <a:latin typeface="Century" panose="02040604050505020304" pitchFamily="18" charset="0"/>
              </a:rPr>
              <a:t>Meet with the patient, in person or using telehealth, to review the treatment plan to </a:t>
            </a:r>
            <a:r>
              <a:rPr lang="en-US" altLang="en-US" sz="2400" b="1" u="sng" dirty="0">
                <a:latin typeface="Century" panose="02040604050505020304" pitchFamily="18" charset="0"/>
              </a:rPr>
              <a:t>determine whether continuation of treatment using the CS is medically appropriate</a:t>
            </a:r>
            <a:r>
              <a:rPr lang="en-US" altLang="en-US" sz="2400" dirty="0">
                <a:latin typeface="Century" panose="02040604050505020304" pitchFamily="18" charset="0"/>
              </a:rPr>
              <a:t>; and</a:t>
            </a:r>
          </a:p>
          <a:p>
            <a:pPr marL="514350" indent="-514350" eaLnBrk="1" hangingPunct="1">
              <a:buFont typeface="Arial" panose="020B0604020202020204" pitchFamily="34" charset="0"/>
              <a:buAutoNum type="alphaLcPeriod" startAt="3"/>
              <a:defRPr/>
            </a:pPr>
            <a:r>
              <a:rPr lang="en-US" altLang="en-US" sz="2400" dirty="0">
                <a:latin typeface="Century" panose="02040604050505020304" pitchFamily="18" charset="0"/>
              </a:rPr>
              <a:t>If the patient has been prescribed a dose of 90 MMEs or more of an </a:t>
            </a:r>
            <a:r>
              <a:rPr lang="en-US" altLang="en-US" sz="2400" b="1" dirty="0">
                <a:latin typeface="Century" panose="02040604050505020304" pitchFamily="18" charset="0"/>
              </a:rPr>
              <a:t>opioid</a:t>
            </a:r>
            <a:r>
              <a:rPr lang="en-US" altLang="en-US" sz="2400" dirty="0">
                <a:latin typeface="Century" panose="02040604050505020304" pitchFamily="18" charset="0"/>
              </a:rPr>
              <a:t> per day for 90 days or longer, </a:t>
            </a:r>
            <a:r>
              <a:rPr lang="en-US" altLang="en-US" sz="2400" u="sng" dirty="0">
                <a:latin typeface="Century" panose="02040604050505020304" pitchFamily="18" charset="0"/>
              </a:rPr>
              <a:t>consider referring</a:t>
            </a:r>
            <a:r>
              <a:rPr lang="en-US" altLang="en-US" sz="2400" dirty="0">
                <a:latin typeface="Century" panose="02040604050505020304" pitchFamily="18" charset="0"/>
              </a:rPr>
              <a:t> the patient to </a:t>
            </a:r>
            <a:r>
              <a:rPr lang="en-US" altLang="en-US" b="1" u="sng" dirty="0">
                <a:latin typeface="Century" panose="02040604050505020304" pitchFamily="18" charset="0"/>
              </a:rPr>
              <a:t>a</a:t>
            </a:r>
            <a:r>
              <a:rPr lang="en-US" altLang="en-US" sz="2400" b="1" u="sng" dirty="0">
                <a:latin typeface="Century" panose="02040604050505020304" pitchFamily="18" charset="0"/>
              </a:rPr>
              <a:t> specialist</a:t>
            </a:r>
            <a:r>
              <a:rPr lang="en-US" altLang="en-US" sz="2400" dirty="0">
                <a:latin typeface="Century" panose="02040604050505020304" pitchFamily="18" charset="0"/>
              </a:rPr>
              <a:t> </a:t>
            </a:r>
          </a:p>
        </p:txBody>
      </p:sp>
    </p:spTree>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66913" y="762000"/>
            <a:ext cx="8229600" cy="1219200"/>
          </a:xfrm>
        </p:spPr>
        <p:txBody>
          <a:bodyPr>
            <a:normAutofit fontScale="90000"/>
          </a:bodyPr>
          <a:lstStyle/>
          <a:p>
            <a:pPr eaLnBrk="1" hangingPunct="1">
              <a:defRPr/>
            </a:pPr>
            <a:r>
              <a:rPr lang="en-US" altLang="en-US" dirty="0" smtClean="0"/>
              <a:t>AB 474 of 2017</a:t>
            </a:r>
            <a:br>
              <a:rPr lang="en-US" altLang="en-US" dirty="0" smtClean="0"/>
            </a:br>
            <a:r>
              <a:rPr lang="en-US" altLang="en-US" sz="2200" dirty="0">
                <a:latin typeface="Century" panose="02040604050505020304" pitchFamily="18" charset="0"/>
              </a:rPr>
              <a:t>effective Jan 1, 2018 – Sec 52, NRS 639.2391</a:t>
            </a:r>
            <a:br>
              <a:rPr lang="en-US" altLang="en-US" sz="2200" dirty="0">
                <a:latin typeface="Century" panose="02040604050505020304" pitchFamily="18" charset="0"/>
              </a:rPr>
            </a:br>
            <a:r>
              <a:rPr lang="en-US" altLang="en-US" sz="2400" dirty="0">
                <a:latin typeface="Century" panose="02040604050505020304" pitchFamily="18" charset="0"/>
              </a:rPr>
              <a:t>Pain Treatment using a CS</a:t>
            </a:r>
          </a:p>
        </p:txBody>
      </p:sp>
      <p:sp>
        <p:nvSpPr>
          <p:cNvPr id="52227" name="Content Placeholder 2"/>
          <p:cNvSpPr>
            <a:spLocks noGrp="1"/>
          </p:cNvSpPr>
          <p:nvPr>
            <p:ph idx="1"/>
          </p:nvPr>
        </p:nvSpPr>
        <p:spPr>
          <a:xfrm>
            <a:off x="457200" y="2133600"/>
            <a:ext cx="11201400" cy="3810000"/>
          </a:xfrm>
        </p:spPr>
        <p:txBody>
          <a:bodyPr/>
          <a:lstStyle/>
          <a:p>
            <a:pPr marL="0" indent="0" eaLnBrk="1" hangingPunct="1">
              <a:buNone/>
            </a:pPr>
            <a:r>
              <a:rPr lang="en-US" altLang="en-US" sz="3000" dirty="0">
                <a:latin typeface="Century" panose="02040604050505020304" pitchFamily="18" charset="0"/>
              </a:rPr>
              <a:t>If practitioner prescribes more than 365 days of CS </a:t>
            </a:r>
            <a:r>
              <a:rPr lang="en-US" altLang="en-US" sz="3000" b="1" u="sng" dirty="0">
                <a:latin typeface="Century" panose="02040604050505020304" pitchFamily="18" charset="0"/>
              </a:rPr>
              <a:t>pain medication </a:t>
            </a:r>
            <a:r>
              <a:rPr lang="en-US" altLang="en-US" sz="3000" dirty="0">
                <a:latin typeface="Century" panose="02040604050505020304" pitchFamily="18" charset="0"/>
              </a:rPr>
              <a:t>(II, III, IV) in 365 days, practitioner must document in MR the reasons, or</a:t>
            </a:r>
          </a:p>
          <a:p>
            <a:pPr marL="0" indent="0" eaLnBrk="1" hangingPunct="1">
              <a:buNone/>
            </a:pPr>
            <a:r>
              <a:rPr lang="en-US" altLang="en-US" sz="3000" dirty="0">
                <a:latin typeface="Century" panose="02040604050505020304" pitchFamily="18" charset="0"/>
              </a:rPr>
              <a:t> </a:t>
            </a:r>
          </a:p>
          <a:p>
            <a:pPr marL="0" indent="0" eaLnBrk="1" hangingPunct="1">
              <a:buNone/>
            </a:pPr>
            <a:r>
              <a:rPr lang="en-US" altLang="en-US" sz="3000" dirty="0">
                <a:latin typeface="Century" panose="02040604050505020304" pitchFamily="18" charset="0"/>
              </a:rPr>
              <a:t>for a larger quantity of CS (II, III, IV) than will be used in 90 days, the prescriber must document in the MR the reasons.</a:t>
            </a:r>
          </a:p>
        </p:txBody>
      </p:sp>
    </p:spTree>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762000"/>
            <a:ext cx="8229600" cy="1371600"/>
          </a:xfrm>
        </p:spPr>
        <p:txBody>
          <a:bodyPr>
            <a:normAutofit fontScale="90000"/>
          </a:bodyPr>
          <a:lstStyle/>
          <a:p>
            <a:pPr eaLnBrk="1" hangingPunct="1">
              <a:defRPr/>
            </a:pPr>
            <a:r>
              <a:rPr lang="en-US" altLang="en-US" dirty="0" smtClean="0"/>
              <a:t>AB 474 of 2017</a:t>
            </a:r>
            <a:br>
              <a:rPr lang="en-US" altLang="en-US" dirty="0" smtClean="0"/>
            </a:br>
            <a:r>
              <a:rPr lang="en-US" altLang="en-US" sz="2200" dirty="0"/>
              <a:t>effective Jan 1, 2018 – Sec 55; NRS 639.23913</a:t>
            </a:r>
            <a:br>
              <a:rPr lang="en-US" altLang="en-US" sz="2200" dirty="0"/>
            </a:br>
            <a:r>
              <a:rPr lang="en-US" altLang="en-US" sz="2700" dirty="0"/>
              <a:t>Pain Treatment using an </a:t>
            </a:r>
            <a:r>
              <a:rPr lang="en-US" altLang="en-US" sz="2700" u="sng" dirty="0"/>
              <a:t>opioid</a:t>
            </a:r>
          </a:p>
        </p:txBody>
      </p:sp>
      <p:sp>
        <p:nvSpPr>
          <p:cNvPr id="53251" name="Content Placeholder 2"/>
          <p:cNvSpPr>
            <a:spLocks noGrp="1"/>
          </p:cNvSpPr>
          <p:nvPr>
            <p:ph idx="1"/>
          </p:nvPr>
        </p:nvSpPr>
        <p:spPr>
          <a:xfrm>
            <a:off x="533400" y="2362200"/>
            <a:ext cx="11277600" cy="3124200"/>
          </a:xfrm>
        </p:spPr>
        <p:txBody>
          <a:bodyPr/>
          <a:lstStyle/>
          <a:p>
            <a:pPr marL="0" indent="0" eaLnBrk="1" hangingPunct="1">
              <a:buNone/>
            </a:pPr>
            <a:r>
              <a:rPr lang="en-US" altLang="en-US" dirty="0" smtClean="0">
                <a:latin typeface="Century" panose="02040604050505020304" pitchFamily="18" charset="0"/>
              </a:rPr>
              <a:t>If the practitioner decides to continue to prescribe a </a:t>
            </a:r>
            <a:r>
              <a:rPr lang="en-US" altLang="en-US" u="sng" dirty="0" smtClean="0">
                <a:latin typeface="Century" panose="02040604050505020304" pitchFamily="18" charset="0"/>
              </a:rPr>
              <a:t>dose of 90 MMEs or greater per day</a:t>
            </a:r>
            <a:r>
              <a:rPr lang="en-US" altLang="en-US" dirty="0" smtClean="0">
                <a:latin typeface="Century" panose="02040604050505020304" pitchFamily="18" charset="0"/>
              </a:rPr>
              <a:t>, the practitioner must develop and document in the patient’s MRs </a:t>
            </a:r>
            <a:r>
              <a:rPr lang="en-US" altLang="en-US" b="1" u="sng" dirty="0" smtClean="0">
                <a:latin typeface="Century" panose="02040604050505020304" pitchFamily="18" charset="0"/>
              </a:rPr>
              <a:t>a revised treatment plan with must include an assessment of the increased risk for adverse outcomes</a:t>
            </a:r>
            <a:r>
              <a:rPr lang="en-US" altLang="en-US" dirty="0" smtClean="0">
                <a:latin typeface="Century" panose="02040604050505020304" pitchFamily="18" charset="0"/>
              </a:rPr>
              <a:t>.</a:t>
            </a:r>
          </a:p>
        </p:txBody>
      </p:sp>
    </p:spTree>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0" y="685800"/>
            <a:ext cx="9144000" cy="1066800"/>
          </a:xfrm>
        </p:spPr>
        <p:txBody>
          <a:bodyPr/>
          <a:lstStyle/>
          <a:p>
            <a:r>
              <a:rPr lang="en-US" altLang="en-US" sz="3200" dirty="0">
                <a:latin typeface="Century" panose="02040604050505020304" pitchFamily="18" charset="0"/>
              </a:rPr>
              <a:t>Using a CS </a:t>
            </a:r>
            <a:r>
              <a:rPr lang="en-US" altLang="en-US" sz="2700" dirty="0">
                <a:latin typeface="Century" panose="02040604050505020304" pitchFamily="18" charset="0"/>
              </a:rPr>
              <a:t>(II, III, IV) </a:t>
            </a:r>
            <a:r>
              <a:rPr lang="en-US" altLang="en-US" sz="3200" dirty="0">
                <a:latin typeface="Century" panose="02040604050505020304" pitchFamily="18" charset="0"/>
              </a:rPr>
              <a:t>for the treatment of Pain</a:t>
            </a:r>
            <a:br>
              <a:rPr lang="en-US" altLang="en-US" sz="3200" dirty="0">
                <a:latin typeface="Century" panose="02040604050505020304" pitchFamily="18" charset="0"/>
              </a:rPr>
            </a:br>
            <a:r>
              <a:rPr lang="en-US" altLang="en-US" sz="3200" dirty="0">
                <a:latin typeface="Century" panose="02040604050505020304" pitchFamily="18" charset="0"/>
              </a:rPr>
              <a:t> </a:t>
            </a:r>
            <a:r>
              <a:rPr lang="en-US" altLang="en-US" sz="3200" u="sng" dirty="0">
                <a:latin typeface="Century" panose="02040604050505020304" pitchFamily="18" charset="0"/>
              </a:rPr>
              <a:t>90 days</a:t>
            </a:r>
          </a:p>
        </p:txBody>
      </p:sp>
      <p:sp>
        <p:nvSpPr>
          <p:cNvPr id="3" name="Content Placeholder 2"/>
          <p:cNvSpPr>
            <a:spLocks noGrp="1"/>
          </p:cNvSpPr>
          <p:nvPr>
            <p:ph idx="1"/>
          </p:nvPr>
        </p:nvSpPr>
        <p:spPr>
          <a:xfrm>
            <a:off x="609600" y="1828800"/>
            <a:ext cx="11353800" cy="4114800"/>
          </a:xfrm>
        </p:spPr>
        <p:txBody>
          <a:bodyPr/>
          <a:lstStyle/>
          <a:p>
            <a:pPr>
              <a:buFont typeface="Wingdings" panose="05000000000000000000" pitchFamily="2" charset="2"/>
              <a:buChar char="ü"/>
              <a:defRPr/>
            </a:pPr>
            <a:r>
              <a:rPr lang="en-US" dirty="0" smtClean="0"/>
              <a:t> </a:t>
            </a:r>
            <a:r>
              <a:rPr lang="en-US" sz="2400" dirty="0"/>
              <a:t>complete another assessment for the patient’s risk of abuse, dependency, or </a:t>
            </a:r>
            <a:r>
              <a:rPr lang="en-US" sz="2400" dirty="0" smtClean="0"/>
              <a:t>	addiction </a:t>
            </a:r>
            <a:r>
              <a:rPr lang="en-US" sz="2400" dirty="0"/>
              <a:t>(COMM test)</a:t>
            </a:r>
          </a:p>
          <a:p>
            <a:pPr>
              <a:buFont typeface="Wingdings" panose="05000000000000000000" pitchFamily="2" charset="2"/>
              <a:buChar char="ü"/>
              <a:defRPr/>
            </a:pPr>
            <a:r>
              <a:rPr lang="en-US" sz="2400" dirty="0"/>
              <a:t> conduct an investigation to determine an evidenced-based diagnosis for the </a:t>
            </a:r>
            <a:r>
              <a:rPr lang="en-US" sz="2400" dirty="0" smtClean="0"/>
              <a:t>	cause </a:t>
            </a:r>
            <a:r>
              <a:rPr lang="en-US" sz="2400" dirty="0"/>
              <a:t>of the pain</a:t>
            </a:r>
          </a:p>
          <a:p>
            <a:pPr>
              <a:buFont typeface="Wingdings" panose="05000000000000000000" pitchFamily="2" charset="2"/>
              <a:buChar char="ü"/>
              <a:defRPr/>
            </a:pPr>
            <a:r>
              <a:rPr lang="en-US" sz="2400" dirty="0"/>
              <a:t> meet with patient, in-person or telehealth, to determine whether continuation </a:t>
            </a:r>
            <a:r>
              <a:rPr lang="en-US" sz="2400" dirty="0" smtClean="0"/>
              <a:t>	with </a:t>
            </a:r>
            <a:r>
              <a:rPr lang="en-US" sz="2400" dirty="0"/>
              <a:t>a CS for the treatment of pain is medically appropriate</a:t>
            </a:r>
          </a:p>
          <a:p>
            <a:pPr>
              <a:buFont typeface="Wingdings" panose="05000000000000000000" pitchFamily="2" charset="2"/>
              <a:buChar char="ü"/>
              <a:defRPr/>
            </a:pPr>
            <a:r>
              <a:rPr lang="en-US" sz="2400" dirty="0"/>
              <a:t> if patient is on a dose of 90 MMEs or greater, consider referring to </a:t>
            </a:r>
            <a:r>
              <a:rPr lang="en-US" sz="2400" b="1" dirty="0"/>
              <a:t>a specialist</a:t>
            </a:r>
          </a:p>
          <a:p>
            <a:pPr>
              <a:buFont typeface="Wingdings" panose="05000000000000000000" pitchFamily="2" charset="2"/>
              <a:buChar char="ü"/>
              <a:defRPr/>
            </a:pPr>
            <a:r>
              <a:rPr lang="en-US" sz="2400" b="1" dirty="0"/>
              <a:t> </a:t>
            </a:r>
            <a:r>
              <a:rPr lang="en-US" sz="2400" dirty="0"/>
              <a:t>if continuing 90 MMEs or &gt;, document in MR the revised treatment plan, </a:t>
            </a:r>
            <a:r>
              <a:rPr lang="en-US" sz="2400" dirty="0" smtClean="0"/>
              <a:t>	including </a:t>
            </a:r>
            <a:r>
              <a:rPr lang="en-US" sz="2400" dirty="0"/>
              <a:t>risk for adverse outcomes</a:t>
            </a:r>
            <a:endParaRPr lang="en-US" sz="2400" b="1" dirty="0"/>
          </a:p>
          <a:p>
            <a:pPr marL="0" indent="0">
              <a:buNone/>
              <a:defRPr/>
            </a:pPr>
            <a:endParaRPr lang="en-US" dirty="0"/>
          </a:p>
        </p:txBody>
      </p:sp>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81200" y="609600"/>
            <a:ext cx="8229600" cy="1219200"/>
          </a:xfrm>
        </p:spPr>
        <p:txBody>
          <a:bodyPr/>
          <a:lstStyle/>
          <a:p>
            <a:pPr eaLnBrk="1" hangingPunct="1"/>
            <a:r>
              <a:rPr lang="en-US" altLang="en-US" dirty="0" smtClean="0"/>
              <a:t>AB 474 of 2017</a:t>
            </a:r>
            <a:br>
              <a:rPr lang="en-US" altLang="en-US" dirty="0" smtClean="0"/>
            </a:br>
            <a:r>
              <a:rPr lang="en-US" altLang="en-US" sz="2000" dirty="0"/>
              <a:t>effective Jan 1, 2018 – Sec 9; NRS 453.164</a:t>
            </a:r>
          </a:p>
        </p:txBody>
      </p:sp>
      <p:sp>
        <p:nvSpPr>
          <p:cNvPr id="3" name="Content Placeholder 2"/>
          <p:cNvSpPr>
            <a:spLocks noGrp="1"/>
          </p:cNvSpPr>
          <p:nvPr>
            <p:ph idx="1"/>
          </p:nvPr>
        </p:nvSpPr>
        <p:spPr>
          <a:xfrm>
            <a:off x="457200" y="1905001"/>
            <a:ext cx="11277600" cy="4449763"/>
          </a:xfrm>
        </p:spPr>
        <p:txBody>
          <a:bodyPr rtlCol="0">
            <a:normAutofit/>
          </a:bodyPr>
          <a:lstStyle/>
          <a:p>
            <a:pPr eaLnBrk="1" fontAlgn="auto" hangingPunct="1">
              <a:spcAft>
                <a:spcPts val="0"/>
              </a:spcAft>
              <a:buFont typeface="Wingdings" panose="05000000000000000000" pitchFamily="2" charset="2"/>
              <a:buChar char="Ø"/>
              <a:defRPr/>
            </a:pPr>
            <a:r>
              <a:rPr lang="en-US" dirty="0" smtClean="0"/>
              <a:t> </a:t>
            </a:r>
            <a:r>
              <a:rPr lang="en-US" dirty="0" smtClean="0">
                <a:latin typeface="Century" panose="02040604050505020304" pitchFamily="18" charset="0"/>
              </a:rPr>
              <a:t>Board of Pharmacy (BOP) may access the PMP to identify any suspected fraudulent, illegal, unauthorized activity related to prescribing, dispensing, or use of a CS.</a:t>
            </a:r>
          </a:p>
          <a:p>
            <a:pPr eaLnBrk="1" fontAlgn="auto" hangingPunct="1">
              <a:spcAft>
                <a:spcPts val="0"/>
              </a:spcAft>
              <a:buFont typeface="Wingdings" panose="05000000000000000000" pitchFamily="2" charset="2"/>
              <a:buChar char="Ø"/>
              <a:defRPr/>
            </a:pPr>
            <a:r>
              <a:rPr lang="en-US" dirty="0">
                <a:latin typeface="Century" panose="02040604050505020304" pitchFamily="18" charset="0"/>
              </a:rPr>
              <a:t> </a:t>
            </a:r>
            <a:r>
              <a:rPr lang="en-US" dirty="0" smtClean="0">
                <a:latin typeface="Century" panose="02040604050505020304" pitchFamily="18" charset="0"/>
              </a:rPr>
              <a:t>Discovered information shall be reported to law enforcement or licensing board.</a:t>
            </a:r>
          </a:p>
          <a:p>
            <a:pPr eaLnBrk="1" fontAlgn="auto" hangingPunct="1">
              <a:spcAft>
                <a:spcPts val="0"/>
              </a:spcAft>
              <a:buFont typeface="Wingdings" panose="05000000000000000000" pitchFamily="2" charset="2"/>
              <a:buChar char="Ø"/>
              <a:defRPr/>
            </a:pPr>
            <a:r>
              <a:rPr lang="en-US" dirty="0">
                <a:latin typeface="Century" panose="02040604050505020304" pitchFamily="18" charset="0"/>
              </a:rPr>
              <a:t> </a:t>
            </a:r>
            <a:r>
              <a:rPr lang="en-US" b="1" dirty="0" smtClean="0">
                <a:latin typeface="Century" panose="02040604050505020304" pitchFamily="18" charset="0"/>
              </a:rPr>
              <a:t>Dispensing</a:t>
            </a:r>
            <a:r>
              <a:rPr lang="en-US" dirty="0" smtClean="0">
                <a:latin typeface="Century" panose="02040604050505020304" pitchFamily="18" charset="0"/>
              </a:rPr>
              <a:t> Licensees must present proof of authorization to access the PMP to be relicensed.</a:t>
            </a:r>
            <a:endParaRPr lang="en-US" dirty="0">
              <a:latin typeface="Century" panose="02040604050505020304" pitchFamily="18" charset="0"/>
            </a:endParaRPr>
          </a:p>
        </p:txBody>
      </p:sp>
    </p:spTree>
  </p:cSld>
  <p:clrMapOvr>
    <a:masterClrMapping/>
  </p:clrMapOvr>
  <p:transition spd="med">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9144000" cy="1219200"/>
          </a:xfrm>
        </p:spPr>
        <p:txBody>
          <a:bodyPr rtlCol="0">
            <a:normAutofit fontScale="90000"/>
          </a:bodyPr>
          <a:lstStyle/>
          <a:p>
            <a:pPr eaLnBrk="1" fontAlgn="auto" hangingPunct="1">
              <a:spcAft>
                <a:spcPts val="0"/>
              </a:spcAft>
              <a:defRPr/>
            </a:pPr>
            <a:r>
              <a:rPr lang="en-US" sz="3100" dirty="0"/>
              <a:t>AB 474 of 2017</a:t>
            </a:r>
            <a:r>
              <a:rPr lang="en-US" dirty="0"/>
              <a:t/>
            </a:r>
            <a:br>
              <a:rPr lang="en-US" dirty="0"/>
            </a:br>
            <a:r>
              <a:rPr lang="en-US" sz="2200" dirty="0"/>
              <a:t>effective Jan 1, 2018</a:t>
            </a:r>
            <a:br>
              <a:rPr lang="en-US" sz="2200" dirty="0"/>
            </a:br>
            <a:r>
              <a:rPr lang="en-US" sz="2000" dirty="0"/>
              <a:t>Sec. 15, NRS 630.323; Sec. 22, NRS 631.364; Sec. 28, NRS 632.352; </a:t>
            </a:r>
            <a:br>
              <a:rPr lang="en-US" sz="2000" dirty="0"/>
            </a:br>
            <a:r>
              <a:rPr lang="en-US" sz="2000" dirty="0"/>
              <a:t>Sec. 33, NRS 633.574; Sec. 40, NRS 635.152; Sec. 45; NRS 636.338 </a:t>
            </a:r>
          </a:p>
        </p:txBody>
      </p:sp>
      <p:sp>
        <p:nvSpPr>
          <p:cNvPr id="56323" name="Content Placeholder 2"/>
          <p:cNvSpPr>
            <a:spLocks noGrp="1"/>
          </p:cNvSpPr>
          <p:nvPr>
            <p:ph idx="1"/>
          </p:nvPr>
        </p:nvSpPr>
        <p:spPr>
          <a:xfrm>
            <a:off x="609600" y="2209800"/>
            <a:ext cx="11201400" cy="3657600"/>
          </a:xfrm>
        </p:spPr>
        <p:txBody>
          <a:bodyPr/>
          <a:lstStyle/>
          <a:p>
            <a:pPr marL="0" indent="0" eaLnBrk="1" hangingPunct="1">
              <a:buNone/>
            </a:pPr>
            <a:r>
              <a:rPr lang="en-US" altLang="en-US" sz="2800" dirty="0">
                <a:latin typeface="Century" panose="02040604050505020304" pitchFamily="18" charset="0"/>
              </a:rPr>
              <a:t>Failure to comply with requirements of NRS 453.163, 453.164, 639.23507, and sections 52 to 58 of AB 474, and any regulations adopted by the BOP, subjects the licensee to licensure discipline.</a:t>
            </a:r>
          </a:p>
          <a:p>
            <a:pPr marL="0" indent="0" eaLnBrk="1" hangingPunct="1">
              <a:buNone/>
            </a:pPr>
            <a:endParaRPr lang="en-US" altLang="en-US" sz="2800" dirty="0">
              <a:latin typeface="Century" panose="02040604050505020304" pitchFamily="18" charset="0"/>
            </a:endParaRPr>
          </a:p>
          <a:p>
            <a:pPr marL="0" indent="0" eaLnBrk="1" hangingPunct="1">
              <a:buNone/>
            </a:pPr>
            <a:r>
              <a:rPr lang="en-US" altLang="en-US" sz="2800" dirty="0">
                <a:latin typeface="Century" panose="02040604050505020304" pitchFamily="18" charset="0"/>
              </a:rPr>
              <a:t>Fraudulent, </a:t>
            </a:r>
            <a:r>
              <a:rPr lang="en-US" altLang="en-US" sz="2800" b="1" dirty="0">
                <a:latin typeface="Century" panose="02040604050505020304" pitchFamily="18" charset="0"/>
              </a:rPr>
              <a:t>illegal</a:t>
            </a:r>
            <a:r>
              <a:rPr lang="en-US" altLang="en-US" sz="2800" dirty="0">
                <a:latin typeface="Century" panose="02040604050505020304" pitchFamily="18" charset="0"/>
              </a:rPr>
              <a:t>, unauthorized or otherwise </a:t>
            </a:r>
            <a:r>
              <a:rPr lang="en-US" altLang="en-US" sz="2800" b="1" dirty="0">
                <a:latin typeface="Century" panose="02040604050505020304" pitchFamily="18" charset="0"/>
              </a:rPr>
              <a:t>inappropriate</a:t>
            </a:r>
            <a:r>
              <a:rPr lang="en-US" altLang="en-US" sz="2800" dirty="0">
                <a:latin typeface="Century" panose="02040604050505020304" pitchFamily="18" charset="0"/>
              </a:rPr>
              <a:t> prescribing, administering or dispensing of </a:t>
            </a:r>
            <a:r>
              <a:rPr lang="en-US" altLang="en-US" sz="3600" u="sng" dirty="0">
                <a:latin typeface="Century" panose="02040604050505020304" pitchFamily="18" charset="0"/>
              </a:rPr>
              <a:t>a</a:t>
            </a:r>
            <a:r>
              <a:rPr lang="en-US" altLang="en-US" sz="2800" u="sng" dirty="0">
                <a:latin typeface="Century" panose="02040604050505020304" pitchFamily="18" charset="0"/>
              </a:rPr>
              <a:t> CS</a:t>
            </a:r>
            <a:r>
              <a:rPr lang="en-US" altLang="en-US" sz="2800" dirty="0">
                <a:latin typeface="Century" panose="02040604050505020304" pitchFamily="18" charset="0"/>
              </a:rPr>
              <a:t> subjects the licensee to licensure discipline.</a:t>
            </a:r>
          </a:p>
        </p:txBody>
      </p:sp>
    </p:spTree>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9137650" cy="13716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a:t>
            </a:r>
            <a:br>
              <a:rPr lang="en-US" sz="2200" dirty="0"/>
            </a:br>
            <a:r>
              <a:rPr lang="en-US" sz="2000" dirty="0"/>
              <a:t>Sec. 15, NRS 630.323; Sec. 22, NRS 631.364; Sec. 28, NRS 632.352; </a:t>
            </a:r>
            <a:br>
              <a:rPr lang="en-US" sz="2000" dirty="0"/>
            </a:br>
            <a:r>
              <a:rPr lang="en-US" sz="2000" dirty="0"/>
              <a:t>Sec. 33, NRS 633.574; Sec. 40, NRS 635.152; Sec. 45; NRS 636.338</a:t>
            </a:r>
          </a:p>
        </p:txBody>
      </p:sp>
      <p:sp>
        <p:nvSpPr>
          <p:cNvPr id="3" name="Content Placeholder 2"/>
          <p:cNvSpPr>
            <a:spLocks noGrp="1"/>
          </p:cNvSpPr>
          <p:nvPr>
            <p:ph idx="1"/>
          </p:nvPr>
        </p:nvSpPr>
        <p:spPr>
          <a:xfrm>
            <a:off x="381000" y="2209800"/>
            <a:ext cx="11582399" cy="4038600"/>
          </a:xfrm>
        </p:spPr>
        <p:txBody>
          <a:bodyPr rtlCol="0">
            <a:normAutofit/>
          </a:bodyPr>
          <a:lstStyle/>
          <a:p>
            <a:pPr marL="0" indent="0" eaLnBrk="1" fontAlgn="auto" hangingPunct="1">
              <a:spcAft>
                <a:spcPts val="0"/>
              </a:spcAft>
              <a:buNone/>
              <a:defRPr/>
            </a:pPr>
            <a:r>
              <a:rPr lang="en-US" dirty="0" smtClean="0">
                <a:latin typeface="Calibri Light" panose="020F0302020204030204" pitchFamily="34" charset="0"/>
                <a:cs typeface="Calibri Light" panose="020F0302020204030204" pitchFamily="34" charset="0"/>
              </a:rPr>
              <a:t>If licensing Board </a:t>
            </a:r>
            <a:r>
              <a:rPr lang="en-US" b="1" dirty="0" smtClean="0">
                <a:latin typeface="Calibri Light" panose="020F0302020204030204" pitchFamily="34" charset="0"/>
                <a:cs typeface="Calibri Light" panose="020F0302020204030204" pitchFamily="34" charset="0"/>
              </a:rPr>
              <a:t>Executive Director</a:t>
            </a:r>
            <a:r>
              <a:rPr lang="en-US" dirty="0" smtClean="0">
                <a:latin typeface="Calibri Light" panose="020F0302020204030204" pitchFamily="34" charset="0"/>
                <a:cs typeface="Calibri Light" panose="020F0302020204030204" pitchFamily="34" charset="0"/>
              </a:rPr>
              <a:t> (</a:t>
            </a:r>
            <a:r>
              <a:rPr lang="en-US" b="1" dirty="0" smtClean="0">
                <a:latin typeface="Calibri Light" panose="020F0302020204030204" pitchFamily="34" charset="0"/>
                <a:cs typeface="Calibri Light" panose="020F0302020204030204" pitchFamily="34" charset="0"/>
              </a:rPr>
              <a:t>ED</a:t>
            </a:r>
            <a:r>
              <a:rPr lang="en-US" dirty="0" smtClean="0">
                <a:latin typeface="Calibri Light" panose="020F0302020204030204" pitchFamily="34" charset="0"/>
                <a:cs typeface="Calibri Light" panose="020F0302020204030204" pitchFamily="34" charset="0"/>
              </a:rPr>
              <a:t>) receives complaint from law enforcement, BOP, or </a:t>
            </a:r>
            <a:r>
              <a:rPr lang="en-US" u="sng" dirty="0" smtClean="0">
                <a:latin typeface="Calibri Light" panose="020F0302020204030204" pitchFamily="34" charset="0"/>
                <a:cs typeface="Calibri Light" panose="020F0302020204030204" pitchFamily="34" charset="0"/>
              </a:rPr>
              <a:t>any other source</a:t>
            </a:r>
            <a:r>
              <a:rPr lang="en-US" dirty="0" smtClean="0">
                <a:latin typeface="Calibri Light" panose="020F0302020204030204" pitchFamily="34" charset="0"/>
                <a:cs typeface="Calibri Light" panose="020F0302020204030204" pitchFamily="34" charset="0"/>
              </a:rPr>
              <a:t>, that the licensee has:</a:t>
            </a:r>
          </a:p>
          <a:p>
            <a:pPr eaLnBrk="1" fontAlgn="auto" hangingPunct="1">
              <a:spcAft>
                <a:spcPts val="0"/>
              </a:spcAft>
              <a:buFont typeface="Wingdings" panose="05000000000000000000" pitchFamily="2" charset="2"/>
              <a:buChar char="Ø"/>
              <a:defRPr/>
            </a:pP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has issued </a:t>
            </a:r>
            <a:r>
              <a:rPr lang="en-US" b="1" u="sng" dirty="0" smtClean="0">
                <a:latin typeface="Calibri Light" panose="020F0302020204030204" pitchFamily="34" charset="0"/>
                <a:cs typeface="Calibri Light" panose="020F0302020204030204" pitchFamily="34" charset="0"/>
              </a:rPr>
              <a:t>a</a:t>
            </a:r>
            <a:r>
              <a:rPr lang="en-US" dirty="0" smtClean="0">
                <a:latin typeface="Calibri Light" panose="020F0302020204030204" pitchFamily="34" charset="0"/>
                <a:cs typeface="Calibri Light" panose="020F0302020204030204" pitchFamily="34" charset="0"/>
              </a:rPr>
              <a:t> fraudulent, illegal, unauthorized or inappropriate CS prescription, or</a:t>
            </a:r>
          </a:p>
          <a:p>
            <a:pPr eaLnBrk="1" fontAlgn="auto" hangingPunct="1">
              <a:spcAft>
                <a:spcPts val="0"/>
              </a:spcAft>
              <a:buFont typeface="Wingdings" panose="05000000000000000000" pitchFamily="2" charset="2"/>
              <a:buChar char="Ø"/>
              <a:defRPr/>
            </a:pP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a pattern of such prescribing, or</a:t>
            </a:r>
          </a:p>
          <a:p>
            <a:pPr eaLnBrk="1" fontAlgn="auto" hangingPunct="1">
              <a:spcAft>
                <a:spcPts val="0"/>
              </a:spcAft>
              <a:buFont typeface="Wingdings" panose="05000000000000000000" pitchFamily="2" charset="2"/>
              <a:buChar char="Ø"/>
              <a:defRPr/>
            </a:pPr>
            <a:r>
              <a:rPr lang="en-US" dirty="0">
                <a:latin typeface="Calibri Light" panose="020F0302020204030204" pitchFamily="34" charset="0"/>
                <a:cs typeface="Calibri Light" panose="020F0302020204030204" pitchFamily="34" charset="0"/>
              </a:rPr>
              <a:t> </a:t>
            </a:r>
            <a:r>
              <a:rPr lang="en-US" b="1" dirty="0" smtClean="0">
                <a:latin typeface="Calibri Light" panose="020F0302020204030204" pitchFamily="34" charset="0"/>
                <a:cs typeface="Calibri Light" panose="020F0302020204030204" pitchFamily="34" charset="0"/>
              </a:rPr>
              <a:t>a </a:t>
            </a:r>
            <a:r>
              <a:rPr lang="en-US" b="1" u="sng" dirty="0" smtClean="0">
                <a:latin typeface="Calibri Light" panose="020F0302020204030204" pitchFamily="34" charset="0"/>
                <a:cs typeface="Calibri Light" panose="020F0302020204030204" pitchFamily="34" charset="0"/>
              </a:rPr>
              <a:t>patient</a:t>
            </a:r>
            <a:r>
              <a:rPr lang="en-US" b="1" dirty="0" smtClean="0">
                <a:latin typeface="Calibri Light" panose="020F0302020204030204" pitchFamily="34" charset="0"/>
                <a:cs typeface="Calibri Light" panose="020F0302020204030204" pitchFamily="34" charset="0"/>
              </a:rPr>
              <a:t> (of the licensee) who has acquired, used or possessed a CS (II thru IV) as above</a:t>
            </a:r>
            <a:r>
              <a:rPr lang="en-US" dirty="0" smtClean="0">
                <a:latin typeface="Calibri Light" panose="020F0302020204030204" pitchFamily="34" charset="0"/>
                <a:cs typeface="Calibri Light" panose="020F0302020204030204" pitchFamily="34" charset="0"/>
              </a:rPr>
              <a:t>, then:</a:t>
            </a:r>
          </a:p>
          <a:p>
            <a:pPr marL="0" indent="0" eaLnBrk="1" fontAlgn="auto" hangingPunct="1">
              <a:spcAft>
                <a:spcPts val="0"/>
              </a:spcAft>
              <a:buNone/>
              <a:defRPr/>
            </a:pPr>
            <a:endParaRPr lang="en-US" dirty="0"/>
          </a:p>
        </p:txBody>
      </p:sp>
    </p:spTree>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1447800"/>
          </a:xfrm>
        </p:spPr>
        <p:txBody>
          <a:bodyPr rtlCol="0">
            <a:normAutofit fontScale="90000"/>
          </a:bodyPr>
          <a:lstStyle/>
          <a:p>
            <a:pPr eaLnBrk="1" fontAlgn="auto" hangingPunct="1">
              <a:spcAft>
                <a:spcPts val="0"/>
              </a:spcAft>
              <a:defRPr/>
            </a:pPr>
            <a:r>
              <a:rPr lang="en-US" dirty="0"/>
              <a:t>AB 474 of </a:t>
            </a:r>
            <a:r>
              <a:rPr lang="en-US" dirty="0" smtClean="0"/>
              <a:t>2017 </a:t>
            </a:r>
            <a:r>
              <a:rPr lang="en-US" sz="2000" dirty="0"/>
              <a:t>– all 6 Boards</a:t>
            </a:r>
            <a:r>
              <a:rPr lang="en-US" dirty="0"/>
              <a:t/>
            </a:r>
            <a:br>
              <a:rPr lang="en-US" dirty="0"/>
            </a:br>
            <a:r>
              <a:rPr lang="en-US" sz="2200" dirty="0"/>
              <a:t>effective Jan 1, 2018 </a:t>
            </a:r>
            <a:r>
              <a:rPr lang="en-US" sz="2700" dirty="0"/>
              <a:t>– “</a:t>
            </a:r>
            <a:r>
              <a:rPr lang="en-US" sz="2700" u="sng" dirty="0"/>
              <a:t>review and evaluation</a:t>
            </a:r>
            <a:r>
              <a:rPr lang="en-US" sz="2700" dirty="0"/>
              <a:t>”</a:t>
            </a:r>
            <a:br>
              <a:rPr lang="en-US" sz="2700" dirty="0"/>
            </a:br>
            <a:r>
              <a:rPr lang="en-US" sz="2000" dirty="0"/>
              <a:t>Sec. 15, NRS 630.323; Sec. 22, NRS 631.364; Sec. 28, NRS 632.352; </a:t>
            </a:r>
            <a:br>
              <a:rPr lang="en-US" sz="2000" dirty="0"/>
            </a:br>
            <a:r>
              <a:rPr lang="en-US" sz="2000" dirty="0"/>
              <a:t>Sec. 33, NRS 633.574; Sec. 40, NRS 635.152; Sec. 45; NRS 636.338</a:t>
            </a:r>
          </a:p>
        </p:txBody>
      </p:sp>
      <p:sp>
        <p:nvSpPr>
          <p:cNvPr id="58371" name="Content Placeholder 2"/>
          <p:cNvSpPr>
            <a:spLocks noGrp="1"/>
          </p:cNvSpPr>
          <p:nvPr>
            <p:ph idx="1"/>
          </p:nvPr>
        </p:nvSpPr>
        <p:spPr>
          <a:xfrm>
            <a:off x="457200" y="2286000"/>
            <a:ext cx="11430000" cy="3711872"/>
          </a:xfrm>
        </p:spPr>
        <p:txBody>
          <a:bodyPr/>
          <a:lstStyle/>
          <a:p>
            <a:pPr eaLnBrk="1" hangingPunct="1">
              <a:buFont typeface="Wingdings" panose="05000000000000000000" pitchFamily="2" charset="2"/>
              <a:buChar char="Ø"/>
            </a:pPr>
            <a:r>
              <a:rPr lang="en-US" altLang="en-US" dirty="0" smtClean="0"/>
              <a:t> </a:t>
            </a:r>
            <a:r>
              <a:rPr lang="en-US" altLang="en-US" sz="2800" dirty="0">
                <a:latin typeface="Calibri Light" panose="020F0302020204030204" pitchFamily="34" charset="0"/>
                <a:cs typeface="Calibri Light" panose="020F0302020204030204" pitchFamily="34" charset="0"/>
              </a:rPr>
              <a:t>ED, or designee, must notify licensee as soon as practicable (may delay notification if criminal investigation ongoing)</a:t>
            </a:r>
          </a:p>
          <a:p>
            <a:pPr eaLnBrk="1" hangingPunct="1">
              <a:buFont typeface="Wingdings" panose="05000000000000000000" pitchFamily="2" charset="2"/>
              <a:buChar char="Ø"/>
            </a:pPr>
            <a:r>
              <a:rPr lang="en-US" altLang="en-US" sz="2800" dirty="0">
                <a:latin typeface="Calibri Light" panose="020F0302020204030204" pitchFamily="34" charset="0"/>
                <a:cs typeface="Calibri Light" panose="020F0302020204030204" pitchFamily="34" charset="0"/>
              </a:rPr>
              <a:t> ED, or designee, reviews PMP licensee’s information</a:t>
            </a:r>
          </a:p>
          <a:p>
            <a:pPr eaLnBrk="1" hangingPunct="1">
              <a:buFont typeface="Wingdings" panose="05000000000000000000" pitchFamily="2" charset="2"/>
              <a:buChar char="Ø"/>
            </a:pPr>
            <a:r>
              <a:rPr lang="en-US" altLang="en-US" sz="2800" dirty="0">
                <a:latin typeface="Calibri Light" panose="020F0302020204030204" pitchFamily="34" charset="0"/>
                <a:cs typeface="Calibri Light" panose="020F0302020204030204" pitchFamily="34" charset="0"/>
              </a:rPr>
              <a:t> </a:t>
            </a:r>
            <a:r>
              <a:rPr lang="en-US" altLang="en-US" sz="2800" u="sng" dirty="0">
                <a:latin typeface="Calibri Light" panose="020F0302020204030204" pitchFamily="34" charset="0"/>
                <a:cs typeface="Calibri Light" panose="020F0302020204030204" pitchFamily="34" charset="0"/>
              </a:rPr>
              <a:t>the licensee is required to </a:t>
            </a:r>
            <a:r>
              <a:rPr lang="en-US" altLang="en-US" sz="2800" b="1" u="sng" dirty="0">
                <a:latin typeface="Calibri Light" panose="020F0302020204030204" pitchFamily="34" charset="0"/>
                <a:cs typeface="Calibri Light" panose="020F0302020204030204" pitchFamily="34" charset="0"/>
              </a:rPr>
              <a:t>attest</a:t>
            </a:r>
            <a:r>
              <a:rPr lang="en-US" altLang="en-US" sz="2800" dirty="0">
                <a:latin typeface="Calibri Light" panose="020F0302020204030204" pitchFamily="34" charset="0"/>
                <a:cs typeface="Calibri Light" panose="020F0302020204030204" pitchFamily="34" charset="0"/>
              </a:rPr>
              <a:t> that licensee has complied with NRS 639.23507 (reviewed patient’s PMP and CS is medically indicated; confirm if ongoing treating CS not written by another prescriber) AND has complied with AB 474 sec.</a:t>
            </a:r>
            <a:r>
              <a:rPr lang="en-US" altLang="en-US" dirty="0" smtClean="0">
                <a:latin typeface="Calibri Light" panose="020F0302020204030204" pitchFamily="34" charset="0"/>
                <a:cs typeface="Calibri Light" panose="020F0302020204030204" pitchFamily="34" charset="0"/>
              </a:rPr>
              <a:t> 52, 54, and 57</a:t>
            </a:r>
            <a:r>
              <a:rPr lang="en-US" altLang="en-US" sz="2400" dirty="0">
                <a:latin typeface="Calibri Light" panose="020F0302020204030204" pitchFamily="34" charset="0"/>
                <a:cs typeface="Calibri Light" panose="020F0302020204030204" pitchFamily="34" charset="0"/>
              </a:rPr>
              <a:t>.</a:t>
            </a:r>
          </a:p>
        </p:txBody>
      </p:sp>
    </p:spTree>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788" y="609600"/>
            <a:ext cx="8734425" cy="1143000"/>
          </a:xfrm>
        </p:spPr>
        <p:txBody>
          <a:bodyPr rtlCol="0">
            <a:normAutofit fontScale="90000"/>
          </a:bodyPr>
          <a:lstStyle/>
          <a:p>
            <a:pPr eaLnBrk="1" fontAlgn="auto" hangingPunct="1">
              <a:spcAft>
                <a:spcPts val="0"/>
              </a:spcAft>
              <a:defRPr/>
            </a:pPr>
            <a:r>
              <a:rPr lang="en-US" dirty="0"/>
              <a:t>AB 474 of </a:t>
            </a:r>
            <a:r>
              <a:rPr lang="en-US" dirty="0" smtClean="0"/>
              <a:t>2017 </a:t>
            </a:r>
            <a:r>
              <a:rPr lang="en-US" sz="2000" dirty="0"/>
              <a:t>– all 6 Boards, </a:t>
            </a:r>
            <a:r>
              <a:rPr lang="en-US" sz="2200" dirty="0"/>
              <a:t>effective Jan 1, 2018</a:t>
            </a:r>
            <a:br>
              <a:rPr lang="en-US" sz="2200" dirty="0"/>
            </a:br>
            <a:r>
              <a:rPr lang="en-US" sz="2000" dirty="0"/>
              <a:t>Sec. 15, NRS 630.323; Sec. 22, NRS 631.364; Sec. 28, NRS 632.352; </a:t>
            </a:r>
            <a:br>
              <a:rPr lang="en-US" sz="2000" dirty="0"/>
            </a:br>
            <a:r>
              <a:rPr lang="en-US" sz="2000" dirty="0"/>
              <a:t>Sec. 33, NRS 633.574; Sec. 40, NRS 635.152; Sec. 45; NRS 636.338</a:t>
            </a:r>
          </a:p>
        </p:txBody>
      </p:sp>
      <p:sp>
        <p:nvSpPr>
          <p:cNvPr id="60419" name="Content Placeholder 2"/>
          <p:cNvSpPr>
            <a:spLocks noGrp="1"/>
          </p:cNvSpPr>
          <p:nvPr>
            <p:ph idx="1"/>
          </p:nvPr>
        </p:nvSpPr>
        <p:spPr>
          <a:xfrm>
            <a:off x="533400" y="1981200"/>
            <a:ext cx="11353800" cy="4038600"/>
          </a:xfrm>
        </p:spPr>
        <p:txBody>
          <a:bodyPr/>
          <a:lstStyle/>
          <a:p>
            <a:pPr marL="0" indent="0" eaLnBrk="1" hangingPunct="1">
              <a:buNone/>
            </a:pPr>
            <a:r>
              <a:rPr lang="en-US" altLang="en-US" sz="2800" b="1" dirty="0">
                <a:latin typeface="Calibri Light" panose="020F0302020204030204" pitchFamily="34" charset="0"/>
                <a:cs typeface="Calibri Light" panose="020F0302020204030204" pitchFamily="34" charset="0"/>
              </a:rPr>
              <a:t>After “review and evaluation</a:t>
            </a:r>
            <a:r>
              <a:rPr lang="en-US" altLang="en-US" sz="2800" dirty="0">
                <a:latin typeface="Calibri Light" panose="020F0302020204030204" pitchFamily="34" charset="0"/>
                <a:cs typeface="Calibri Light" panose="020F0302020204030204" pitchFamily="34" charset="0"/>
              </a:rPr>
              <a:t>,” </a:t>
            </a:r>
            <a:r>
              <a:rPr lang="en-US" altLang="en-US" sz="2800" b="1" u="sng" dirty="0">
                <a:latin typeface="Calibri Light" panose="020F0302020204030204" pitchFamily="34" charset="0"/>
                <a:cs typeface="Calibri Light" panose="020F0302020204030204" pitchFamily="34" charset="0"/>
              </a:rPr>
              <a:t>if ED, or designee,  determines </a:t>
            </a:r>
            <a:r>
              <a:rPr lang="en-US" altLang="en-US" sz="2800" dirty="0">
                <a:latin typeface="Calibri Light" panose="020F0302020204030204" pitchFamily="34" charset="0"/>
                <a:cs typeface="Calibri Light" panose="020F0302020204030204" pitchFamily="34" charset="0"/>
              </a:rPr>
              <a:t>that the licensee </a:t>
            </a:r>
            <a:r>
              <a:rPr lang="en-US" altLang="en-US" sz="2800" b="1" u="sng" dirty="0">
                <a:latin typeface="Calibri Light" panose="020F0302020204030204" pitchFamily="34" charset="0"/>
                <a:cs typeface="Calibri Light" panose="020F0302020204030204" pitchFamily="34" charset="0"/>
              </a:rPr>
              <a:t>may</a:t>
            </a:r>
            <a:r>
              <a:rPr lang="en-US" altLang="en-US" sz="2800" dirty="0">
                <a:latin typeface="Calibri Light" panose="020F0302020204030204" pitchFamily="34" charset="0"/>
                <a:cs typeface="Calibri Light" panose="020F0302020204030204" pitchFamily="34" charset="0"/>
              </a:rPr>
              <a:t> have issued a fraudulent, illegal, unauthorized or inappropriate prescription, the ED, or designee, may refer for criminal prosecution &amp; the Board must </a:t>
            </a:r>
            <a:r>
              <a:rPr lang="en-US" altLang="en-US" sz="2800" b="1" dirty="0">
                <a:latin typeface="Calibri Light" panose="020F0302020204030204" pitchFamily="34" charset="0"/>
                <a:cs typeface="Calibri Light" panose="020F0302020204030204" pitchFamily="34" charset="0"/>
              </a:rPr>
              <a:t>proceed as if a written complaint had been filed </a:t>
            </a:r>
            <a:r>
              <a:rPr lang="en-US" altLang="en-US" sz="2800" dirty="0">
                <a:latin typeface="Calibri Light" panose="020F0302020204030204" pitchFamily="34" charset="0"/>
                <a:cs typeface="Calibri Light" panose="020F0302020204030204" pitchFamily="34" charset="0"/>
              </a:rPr>
              <a:t>against the licensee.</a:t>
            </a:r>
          </a:p>
          <a:p>
            <a:pPr marL="0" indent="0" eaLnBrk="1" hangingPunct="1">
              <a:buNone/>
            </a:pPr>
            <a:endParaRPr lang="en-US" altLang="en-US" sz="2800" dirty="0">
              <a:latin typeface="Calibri Light" panose="020F0302020204030204" pitchFamily="34" charset="0"/>
              <a:cs typeface="Calibri Light" panose="020F0302020204030204" pitchFamily="34" charset="0"/>
            </a:endParaRPr>
          </a:p>
          <a:p>
            <a:pPr marL="0" indent="0" eaLnBrk="1" hangingPunct="1">
              <a:buNone/>
            </a:pPr>
            <a:r>
              <a:rPr lang="en-US" altLang="en-US" sz="2800" dirty="0">
                <a:latin typeface="Calibri Light" panose="020F0302020204030204" pitchFamily="34" charset="0"/>
                <a:cs typeface="Calibri Light" panose="020F0302020204030204" pitchFamily="34" charset="0"/>
              </a:rPr>
              <a:t>After conducting an investigation and a hearing, if licensee is found guilty, the licensing Board must impose appropriate disciplinary </a:t>
            </a:r>
            <a:r>
              <a:rPr lang="en-US" altLang="en-US" sz="2800" dirty="0" smtClean="0">
                <a:latin typeface="Calibri Light" panose="020F0302020204030204" pitchFamily="34" charset="0"/>
                <a:cs typeface="Calibri Light" panose="020F0302020204030204" pitchFamily="34" charset="0"/>
              </a:rPr>
              <a:t>action, to include additional CMEs.</a:t>
            </a:r>
            <a:endParaRPr lang="en-US" altLang="en-US" sz="28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BOH </a:t>
            </a:r>
            <a:r>
              <a:rPr lang="en-US" altLang="en-US" dirty="0" err="1" smtClean="0"/>
              <a:t>Reg</a:t>
            </a:r>
            <a:r>
              <a:rPr lang="en-US" altLang="en-US" dirty="0" smtClean="0"/>
              <a:t> R053-18AP</a:t>
            </a:r>
          </a:p>
        </p:txBody>
      </p:sp>
      <p:sp>
        <p:nvSpPr>
          <p:cNvPr id="3" name="Content Placeholder 2"/>
          <p:cNvSpPr>
            <a:spLocks noGrp="1"/>
          </p:cNvSpPr>
          <p:nvPr>
            <p:ph idx="1"/>
          </p:nvPr>
        </p:nvSpPr>
        <p:spPr>
          <a:xfrm>
            <a:off x="304800" y="1600201"/>
            <a:ext cx="11201400" cy="4525963"/>
          </a:xfrm>
        </p:spPr>
        <p:txBody>
          <a:bodyPr/>
          <a:lstStyle/>
          <a:p>
            <a:pPr marL="0" indent="0">
              <a:buNone/>
              <a:defRPr/>
            </a:pPr>
            <a:r>
              <a:rPr lang="en-US" sz="2400" b="1" i="1" dirty="0">
                <a:latin typeface="+mn-lt"/>
              </a:rPr>
              <a:t>A provider of health care who provides services to a patient who has suffered or is suspected of having suffered a drug overdose shall, regardless of whether the patient is alive and not later than 7 days after discharging the patient, report the drug overdose or suspected drug overdose to the Chief Medical Officer or his or her designee.</a:t>
            </a:r>
          </a:p>
          <a:p>
            <a:pPr marL="0" indent="0">
              <a:buNone/>
              <a:defRPr/>
            </a:pPr>
            <a:endParaRPr lang="en-US" sz="2400" b="1" i="1" dirty="0" smtClean="0">
              <a:latin typeface="+mn-lt"/>
            </a:endParaRPr>
          </a:p>
          <a:p>
            <a:pPr marL="0" indent="0">
              <a:buNone/>
              <a:defRPr/>
            </a:pPr>
            <a:r>
              <a:rPr lang="en-US" sz="2400" b="1" i="1" dirty="0" smtClean="0">
                <a:latin typeface="+mn-lt"/>
              </a:rPr>
              <a:t>A </a:t>
            </a:r>
            <a:r>
              <a:rPr lang="en-US" sz="2400" b="1" i="1" dirty="0">
                <a:latin typeface="+mn-lt"/>
              </a:rPr>
              <a:t>provider of health care who provides outpatient services to a patient whom the provider of health care reasonably believes previously suffered or is suspected of having suffered a drug overdose is not required to make a report of the drug overdose unless the provider of health care believes that such a report was not made by any other provider of health care; </a:t>
            </a:r>
            <a:r>
              <a:rPr lang="en-US" sz="2400" dirty="0">
                <a:latin typeface="+mn-lt"/>
              </a:rPr>
              <a:t>if so, 7 days to report.</a:t>
            </a:r>
          </a:p>
        </p:txBody>
      </p:sp>
    </p:spTree>
  </p:cSld>
  <p:clrMapOvr>
    <a:masterClrMapping/>
  </p:clrMapOvr>
  <p:transition spd="med">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990600"/>
          </a:xfrm>
        </p:spPr>
        <p:txBody>
          <a:bodyPr rtlCol="0">
            <a:normAutofit fontScale="90000"/>
          </a:bodyPr>
          <a:lstStyle/>
          <a:p>
            <a:pPr eaLnBrk="1" fontAlgn="auto" hangingPunct="1">
              <a:spcAft>
                <a:spcPts val="0"/>
              </a:spcAft>
              <a:defRPr/>
            </a:pPr>
            <a:r>
              <a:rPr lang="en-US" dirty="0"/>
              <a:t>AB 474 of </a:t>
            </a:r>
            <a:r>
              <a:rPr lang="en-US" dirty="0" smtClean="0"/>
              <a:t>2017</a:t>
            </a:r>
            <a:r>
              <a:rPr lang="en-US" sz="2000" dirty="0"/>
              <a:t> – all 6 Boards, </a:t>
            </a:r>
            <a:r>
              <a:rPr lang="en-US" sz="1800" dirty="0"/>
              <a:t>effective Jan 1, 2018</a:t>
            </a:r>
            <a:br>
              <a:rPr lang="en-US" sz="1800" dirty="0"/>
            </a:br>
            <a:r>
              <a:rPr lang="en-US" sz="1800" dirty="0"/>
              <a:t>Sec. 15, NRS 630.323; Sec. 22, NRS 631.364; Sec. 28, NRS 632.352; </a:t>
            </a:r>
            <a:br>
              <a:rPr lang="en-US" sz="1800" dirty="0"/>
            </a:br>
            <a:r>
              <a:rPr lang="en-US" sz="1800" dirty="0"/>
              <a:t>Sec. 33, NRS 633.574; Sec. 40, NRS 635.152; Sec. 45; NRS 636.338</a:t>
            </a:r>
          </a:p>
        </p:txBody>
      </p:sp>
      <p:sp>
        <p:nvSpPr>
          <p:cNvPr id="61443" name="Content Placeholder 2"/>
          <p:cNvSpPr>
            <a:spLocks noGrp="1"/>
          </p:cNvSpPr>
          <p:nvPr>
            <p:ph idx="1"/>
          </p:nvPr>
        </p:nvSpPr>
        <p:spPr>
          <a:xfrm>
            <a:off x="342900" y="2057400"/>
            <a:ext cx="11506200" cy="3505200"/>
          </a:xfrm>
        </p:spPr>
        <p:txBody>
          <a:bodyPr/>
          <a:lstStyle/>
          <a:p>
            <a:pPr marL="0" indent="0" eaLnBrk="1" hangingPunct="1">
              <a:buNone/>
            </a:pPr>
            <a:r>
              <a:rPr lang="en-US" altLang="en-US" sz="2800" dirty="0">
                <a:latin typeface="Century" panose="02040604050505020304" pitchFamily="18" charset="0"/>
              </a:rPr>
              <a:t>If the Board determines from investigation that the public health, safety, or welfare, of </a:t>
            </a:r>
            <a:r>
              <a:rPr lang="en-US" altLang="en-US" sz="2800" u="sng" dirty="0">
                <a:latin typeface="Century" panose="02040604050505020304" pitchFamily="18" charset="0"/>
              </a:rPr>
              <a:t>any</a:t>
            </a:r>
            <a:r>
              <a:rPr lang="en-US" altLang="en-US" sz="2800" dirty="0">
                <a:latin typeface="Century" panose="02040604050505020304" pitchFamily="18" charset="0"/>
              </a:rPr>
              <a:t> patient is at risk of imminent or continued harm,</a:t>
            </a:r>
            <a:r>
              <a:rPr lang="en-US" altLang="en-US" dirty="0" smtClean="0">
                <a:latin typeface="Century" panose="02040604050505020304" pitchFamily="18" charset="0"/>
              </a:rPr>
              <a:t> the Board </a:t>
            </a:r>
            <a:r>
              <a:rPr lang="en-US" altLang="en-US" b="1" u="sng" dirty="0" smtClean="0">
                <a:latin typeface="Century" panose="02040604050505020304" pitchFamily="18" charset="0"/>
              </a:rPr>
              <a:t>may</a:t>
            </a:r>
            <a:r>
              <a:rPr lang="en-US" altLang="en-US" dirty="0" smtClean="0">
                <a:latin typeface="Century" panose="02040604050505020304" pitchFamily="18" charset="0"/>
              </a:rPr>
              <a:t> </a:t>
            </a:r>
            <a:r>
              <a:rPr lang="en-US" altLang="en-US" u="sng" dirty="0" smtClean="0">
                <a:latin typeface="Century" panose="02040604050505020304" pitchFamily="18" charset="0"/>
              </a:rPr>
              <a:t>summarily suspend licensee’s authority to prescribe CS</a:t>
            </a:r>
            <a:r>
              <a:rPr lang="en-US" altLang="en-US" dirty="0" smtClean="0">
                <a:latin typeface="Century" panose="02040604050505020304" pitchFamily="18" charset="0"/>
              </a:rPr>
              <a:t> </a:t>
            </a:r>
            <a:r>
              <a:rPr lang="en-US" altLang="en-US" sz="2800" dirty="0">
                <a:latin typeface="Century" panose="02040604050505020304" pitchFamily="18" charset="0"/>
              </a:rPr>
              <a:t>(II, III, IV)</a:t>
            </a:r>
            <a:r>
              <a:rPr lang="en-US" altLang="en-US" dirty="0" smtClean="0">
                <a:latin typeface="Century" panose="02040604050505020304" pitchFamily="18" charset="0"/>
              </a:rPr>
              <a:t> </a:t>
            </a:r>
            <a:r>
              <a:rPr lang="en-US" altLang="en-US" u="sng" dirty="0" smtClean="0">
                <a:latin typeface="Century" panose="02040604050505020304" pitchFamily="18" charset="0"/>
              </a:rPr>
              <a:t>pending</a:t>
            </a:r>
            <a:r>
              <a:rPr lang="en-US" altLang="en-US" dirty="0" smtClean="0">
                <a:latin typeface="Century" panose="02040604050505020304" pitchFamily="18" charset="0"/>
              </a:rPr>
              <a:t> a determination upon the conclusion of </a:t>
            </a:r>
            <a:r>
              <a:rPr lang="en-US" altLang="en-US" u="sng" dirty="0" smtClean="0">
                <a:latin typeface="Century" panose="02040604050505020304" pitchFamily="18" charset="0"/>
              </a:rPr>
              <a:t>a hearing to consider a formal complaint against the licensee</a:t>
            </a:r>
            <a:r>
              <a:rPr lang="en-US" altLang="en-US" dirty="0" smtClean="0">
                <a:latin typeface="Century" panose="02040604050505020304" pitchFamily="18" charset="0"/>
              </a:rPr>
              <a:t>.</a:t>
            </a:r>
          </a:p>
        </p:txBody>
      </p:sp>
    </p:spTree>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066800"/>
          </a:xfrm>
        </p:spPr>
        <p:txBody>
          <a:bodyPr rtlCol="0">
            <a:normAutofit fontScale="90000"/>
          </a:bodyPr>
          <a:lstStyle/>
          <a:p>
            <a:pPr eaLnBrk="1" fontAlgn="auto" hangingPunct="1">
              <a:spcAft>
                <a:spcPts val="0"/>
              </a:spcAft>
              <a:defRPr/>
            </a:pPr>
            <a:r>
              <a:rPr lang="en-US" dirty="0"/>
              <a:t>AB 474 of </a:t>
            </a:r>
            <a:r>
              <a:rPr lang="en-US" dirty="0" smtClean="0"/>
              <a:t>2017</a:t>
            </a:r>
            <a:r>
              <a:rPr lang="en-US" sz="2000" dirty="0"/>
              <a:t> – all 6 Boards, </a:t>
            </a:r>
            <a:r>
              <a:rPr lang="en-US" sz="1800" dirty="0"/>
              <a:t>effective Jan 1, 2018</a:t>
            </a:r>
            <a:br>
              <a:rPr lang="en-US" sz="1800" dirty="0"/>
            </a:br>
            <a:r>
              <a:rPr lang="en-US" sz="1800" dirty="0"/>
              <a:t>Sec. 15, NRS 630.323; Sec. 22, NRS 631.364; Sec. 28, NRS 632.352; </a:t>
            </a:r>
            <a:br>
              <a:rPr lang="en-US" sz="1800" dirty="0"/>
            </a:br>
            <a:r>
              <a:rPr lang="en-US" sz="1800" dirty="0"/>
              <a:t>Sec. 33, NRS 633.574; Sec. 40, NRS 635.152; Sec. 45; NRS 636.338</a:t>
            </a:r>
          </a:p>
        </p:txBody>
      </p:sp>
      <p:sp>
        <p:nvSpPr>
          <p:cNvPr id="3" name="Content Placeholder 2"/>
          <p:cNvSpPr>
            <a:spLocks noGrp="1"/>
          </p:cNvSpPr>
          <p:nvPr>
            <p:ph idx="1"/>
          </p:nvPr>
        </p:nvSpPr>
        <p:spPr>
          <a:xfrm>
            <a:off x="457200" y="1828800"/>
            <a:ext cx="11506200" cy="4343400"/>
          </a:xfrm>
        </p:spPr>
        <p:txBody>
          <a:bodyPr rtlCol="0">
            <a:normAutofit fontScale="85000" lnSpcReduction="20000"/>
          </a:bodyPr>
          <a:lstStyle/>
          <a:p>
            <a:pPr marL="0" indent="0" eaLnBrk="1" fontAlgn="auto" hangingPunct="1">
              <a:spcAft>
                <a:spcPts val="0"/>
              </a:spcAft>
              <a:buNone/>
              <a:defRPr/>
            </a:pPr>
            <a:r>
              <a:rPr lang="en-US" sz="2800" dirty="0">
                <a:latin typeface="Century" panose="02040604050505020304" pitchFamily="18" charset="0"/>
              </a:rPr>
              <a:t>Such summary suspension may be issued by the Board, </a:t>
            </a:r>
            <a:r>
              <a:rPr lang="en-US" sz="2800" b="1" dirty="0">
                <a:latin typeface="Century" panose="02040604050505020304" pitchFamily="18" charset="0"/>
              </a:rPr>
              <a:t>President of the Board</a:t>
            </a:r>
            <a:r>
              <a:rPr lang="en-US" sz="2800" dirty="0">
                <a:latin typeface="Century" panose="02040604050505020304" pitchFamily="18" charset="0"/>
              </a:rPr>
              <a:t>, presiding officer of an investigative committee (IC) conducting the investigation or member of the Board who conducted the investigation. If </a:t>
            </a:r>
            <a:r>
              <a:rPr lang="en-US" sz="2800" u="sng" dirty="0">
                <a:latin typeface="Century" panose="02040604050505020304" pitchFamily="18" charset="0"/>
              </a:rPr>
              <a:t>IC chair</a:t>
            </a:r>
            <a:r>
              <a:rPr lang="en-US" sz="2800" dirty="0">
                <a:latin typeface="Century" panose="02040604050505020304" pitchFamily="18" charset="0"/>
              </a:rPr>
              <a:t> </a:t>
            </a:r>
            <a:r>
              <a:rPr lang="en-US" sz="2800" u="sng" dirty="0">
                <a:latin typeface="Century" panose="02040604050505020304" pitchFamily="18" charset="0"/>
              </a:rPr>
              <a:t>or investigating member</a:t>
            </a:r>
            <a:r>
              <a:rPr lang="en-US" sz="2800" dirty="0">
                <a:latin typeface="Century" panose="02040604050505020304" pitchFamily="18" charset="0"/>
              </a:rPr>
              <a:t> issues the summary suspension order, that person may not participate in any further proceedings related to the order.</a:t>
            </a:r>
          </a:p>
          <a:p>
            <a:pPr marL="0" indent="0" eaLnBrk="1" fontAlgn="auto" hangingPunct="1">
              <a:spcAft>
                <a:spcPts val="0"/>
              </a:spcAft>
              <a:buNone/>
              <a:defRPr/>
            </a:pPr>
            <a:endParaRPr lang="en-US" sz="2800" dirty="0">
              <a:latin typeface="Century" panose="02040604050505020304" pitchFamily="18" charset="0"/>
            </a:endParaRPr>
          </a:p>
          <a:p>
            <a:pPr marL="0" indent="0" eaLnBrk="1" fontAlgn="auto" hangingPunct="1">
              <a:spcAft>
                <a:spcPts val="0"/>
              </a:spcAft>
              <a:buNone/>
              <a:defRPr/>
            </a:pPr>
            <a:r>
              <a:rPr lang="en-US" sz="3600" dirty="0">
                <a:latin typeface="Century" panose="02040604050505020304" pitchFamily="18" charset="0"/>
              </a:rPr>
              <a:t>The licensing Board must hold a hearing and render a decision </a:t>
            </a:r>
            <a:r>
              <a:rPr lang="en-US" sz="3600" b="1" dirty="0">
                <a:latin typeface="Century" panose="02040604050505020304" pitchFamily="18" charset="0"/>
              </a:rPr>
              <a:t>concerning [whether to file] the </a:t>
            </a:r>
            <a:r>
              <a:rPr lang="en-US" sz="3600" b="1" u="sng" dirty="0">
                <a:latin typeface="Century" panose="02040604050505020304" pitchFamily="18" charset="0"/>
              </a:rPr>
              <a:t>formal complaint </a:t>
            </a:r>
            <a:r>
              <a:rPr lang="en-US" sz="3600" dirty="0">
                <a:latin typeface="Century" panose="02040604050505020304" pitchFamily="18" charset="0"/>
              </a:rPr>
              <a:t>within </a:t>
            </a:r>
            <a:r>
              <a:rPr lang="en-US" sz="3600" b="1" u="sng" dirty="0">
                <a:latin typeface="Century" panose="02040604050505020304" pitchFamily="18" charset="0"/>
              </a:rPr>
              <a:t>60 days</a:t>
            </a:r>
            <a:r>
              <a:rPr lang="en-US" sz="3600" b="1" dirty="0">
                <a:latin typeface="Century" panose="02040604050505020304" pitchFamily="18" charset="0"/>
              </a:rPr>
              <a:t> </a:t>
            </a:r>
            <a:r>
              <a:rPr lang="en-US" sz="3600" dirty="0">
                <a:latin typeface="Century" panose="02040604050505020304" pitchFamily="18" charset="0"/>
              </a:rPr>
              <a:t>of the summary suspension order for the Medical Board, Nursing Board, Podiatric Board, and Optometric Board, or within </a:t>
            </a:r>
            <a:r>
              <a:rPr lang="en-US" sz="3600" b="1" u="sng" dirty="0">
                <a:latin typeface="Century" panose="02040604050505020304" pitchFamily="18" charset="0"/>
              </a:rPr>
              <a:t>180 days</a:t>
            </a:r>
            <a:r>
              <a:rPr lang="en-US" sz="3600" b="1" dirty="0">
                <a:latin typeface="Century" panose="02040604050505020304" pitchFamily="18" charset="0"/>
              </a:rPr>
              <a:t> </a:t>
            </a:r>
            <a:r>
              <a:rPr lang="en-US" sz="3600" dirty="0">
                <a:latin typeface="Century" panose="02040604050505020304" pitchFamily="18" charset="0"/>
              </a:rPr>
              <a:t>for Osteopathic Medical Board and Dental Board.</a:t>
            </a:r>
          </a:p>
        </p:txBody>
      </p:sp>
    </p:spTree>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81200" y="609600"/>
            <a:ext cx="8229600" cy="1295400"/>
          </a:xfrm>
        </p:spPr>
        <p:txBody>
          <a:bodyPr/>
          <a:lstStyle/>
          <a:p>
            <a:pPr eaLnBrk="1" hangingPunct="1"/>
            <a:r>
              <a:rPr lang="en-US" altLang="en-US" dirty="0" smtClean="0"/>
              <a:t>AB 474 of 2017</a:t>
            </a:r>
            <a:r>
              <a:rPr lang="en-US" altLang="en-US" sz="2000" dirty="0"/>
              <a:t> – all 6 Boards, </a:t>
            </a:r>
            <a:r>
              <a:rPr lang="en-US" altLang="en-US" sz="1600" dirty="0"/>
              <a:t>effective Jan 1, 2018</a:t>
            </a:r>
            <a:br>
              <a:rPr lang="en-US" altLang="en-US" sz="1600" dirty="0"/>
            </a:br>
            <a:r>
              <a:rPr lang="en-US" sz="1600" dirty="0"/>
              <a:t>Sec. 15, NRS 630.323; Sec. 22, NRS 631.364; Sec. 28, NRS 632.352; </a:t>
            </a:r>
            <a:br>
              <a:rPr lang="en-US" sz="1600" dirty="0"/>
            </a:br>
            <a:r>
              <a:rPr lang="en-US" sz="1600" dirty="0"/>
              <a:t>Sec. 33, NRS 633.574; Sec. 40, NRS 635.152; Sec. 45; NRS 636.338</a:t>
            </a:r>
            <a:endParaRPr lang="en-US" altLang="en-US" sz="1600" dirty="0"/>
          </a:p>
        </p:txBody>
      </p:sp>
      <p:sp>
        <p:nvSpPr>
          <p:cNvPr id="63491" name="Content Placeholder 2"/>
          <p:cNvSpPr>
            <a:spLocks noGrp="1"/>
          </p:cNvSpPr>
          <p:nvPr>
            <p:ph idx="1"/>
          </p:nvPr>
        </p:nvSpPr>
        <p:spPr>
          <a:xfrm>
            <a:off x="457200" y="2286000"/>
            <a:ext cx="11277600" cy="3429000"/>
          </a:xfrm>
        </p:spPr>
        <p:txBody>
          <a:bodyPr/>
          <a:lstStyle/>
          <a:p>
            <a:pPr marL="0" indent="0" eaLnBrk="1" hangingPunct="1">
              <a:buNone/>
            </a:pPr>
            <a:r>
              <a:rPr lang="en-US" altLang="en-US" dirty="0" smtClean="0">
                <a:latin typeface="Century" panose="02040604050505020304" pitchFamily="18" charset="0"/>
              </a:rPr>
              <a:t>The </a:t>
            </a:r>
            <a:r>
              <a:rPr lang="en-US" altLang="en-US" sz="3600" b="1" dirty="0" smtClean="0">
                <a:latin typeface="Century" panose="02040604050505020304" pitchFamily="18" charset="0"/>
              </a:rPr>
              <a:t>licensing Board</a:t>
            </a:r>
            <a:r>
              <a:rPr lang="en-US" altLang="en-US" b="1" dirty="0" smtClean="0">
                <a:latin typeface="Century" panose="02040604050505020304" pitchFamily="18" charset="0"/>
              </a:rPr>
              <a:t> </a:t>
            </a:r>
            <a:r>
              <a:rPr lang="en-US" altLang="en-US" u="sng" dirty="0" smtClean="0">
                <a:latin typeface="Century" panose="02040604050505020304" pitchFamily="18" charset="0"/>
              </a:rPr>
              <a:t>shall adopt </a:t>
            </a:r>
            <a:r>
              <a:rPr lang="en-US" altLang="en-US" sz="3600" b="1" u="sng" dirty="0" smtClean="0">
                <a:latin typeface="Century" panose="02040604050505020304" pitchFamily="18" charset="0"/>
              </a:rPr>
              <a:t>regulations</a:t>
            </a:r>
            <a:r>
              <a:rPr lang="en-US" altLang="en-US" dirty="0" smtClean="0">
                <a:latin typeface="Century" panose="02040604050505020304" pitchFamily="18" charset="0"/>
              </a:rPr>
              <a:t> providing for disciplinary action against a licensee for inappropriately prescribing a CS </a:t>
            </a:r>
            <a:r>
              <a:rPr lang="en-US" altLang="en-US" sz="2800" dirty="0">
                <a:latin typeface="Century" panose="02040604050505020304" pitchFamily="18" charset="0"/>
              </a:rPr>
              <a:t>(II, III, IV)</a:t>
            </a:r>
            <a:r>
              <a:rPr lang="en-US" altLang="en-US" dirty="0" smtClean="0">
                <a:latin typeface="Century" panose="02040604050505020304" pitchFamily="18" charset="0"/>
              </a:rPr>
              <a:t> </a:t>
            </a:r>
            <a:r>
              <a:rPr lang="en-US" altLang="en-US" sz="3600" b="1" u="sng" dirty="0">
                <a:latin typeface="Century" panose="02040604050505020304" pitchFamily="18" charset="0"/>
              </a:rPr>
              <a:t>or</a:t>
            </a:r>
            <a:r>
              <a:rPr lang="en-US" altLang="en-US" dirty="0" smtClean="0">
                <a:latin typeface="Century" panose="02040604050505020304" pitchFamily="18" charset="0"/>
              </a:rPr>
              <a:t> violation of Section 52 to 58 of AB 474, and any regulations of the BOP, to include additional continuing education concerning prescribing CS II, III, IV.</a:t>
            </a:r>
          </a:p>
        </p:txBody>
      </p:sp>
    </p:spTree>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808038"/>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58; NRS 630.23916</a:t>
            </a:r>
          </a:p>
        </p:txBody>
      </p:sp>
      <p:sp>
        <p:nvSpPr>
          <p:cNvPr id="3" name="Content Placeholder 2"/>
          <p:cNvSpPr>
            <a:spLocks noGrp="1"/>
          </p:cNvSpPr>
          <p:nvPr>
            <p:ph idx="1"/>
          </p:nvPr>
        </p:nvSpPr>
        <p:spPr>
          <a:xfrm>
            <a:off x="304800" y="1905000"/>
            <a:ext cx="11658600" cy="3810000"/>
          </a:xfrm>
        </p:spPr>
        <p:txBody>
          <a:bodyPr rtlCol="0">
            <a:normAutofit/>
          </a:bodyPr>
          <a:lstStyle/>
          <a:p>
            <a:pPr marL="0" indent="0" eaLnBrk="1" fontAlgn="auto" hangingPunct="1">
              <a:spcAft>
                <a:spcPts val="0"/>
              </a:spcAft>
              <a:buNone/>
              <a:defRPr/>
            </a:pPr>
            <a:r>
              <a:rPr lang="en-US" sz="2800" dirty="0"/>
              <a:t>The </a:t>
            </a:r>
            <a:r>
              <a:rPr lang="en-US" sz="2800" u="sng" dirty="0"/>
              <a:t>BOP</a:t>
            </a:r>
            <a:r>
              <a:rPr lang="en-US" sz="2800" dirty="0"/>
              <a:t> may adopt any regulations necessary or convenient to enforce the provisions of </a:t>
            </a:r>
            <a:r>
              <a:rPr lang="en-US" sz="2800" u="sng" dirty="0"/>
              <a:t>NRS 639.23507, and Sections 52 to 58 of AB 474</a:t>
            </a:r>
            <a:r>
              <a:rPr lang="en-US" sz="2800" dirty="0"/>
              <a:t>.  Such regulations may impose additional requirements concerning the prescription of CS II, III, IV </a:t>
            </a:r>
            <a:r>
              <a:rPr lang="en-US" sz="2800" b="1" u="sng" dirty="0"/>
              <a:t>for the treatment of pain.</a:t>
            </a:r>
          </a:p>
          <a:p>
            <a:pPr marL="0" indent="0" eaLnBrk="1" fontAlgn="auto" hangingPunct="1">
              <a:spcAft>
                <a:spcPts val="0"/>
              </a:spcAft>
              <a:buNone/>
              <a:defRPr/>
            </a:pPr>
            <a:r>
              <a:rPr lang="en-US" sz="2800" dirty="0">
                <a:latin typeface="Century" panose="02040604050505020304" pitchFamily="18" charset="0"/>
              </a:rPr>
              <a:t>A practitioner who violates any provision of this act or any furthering regulations is:</a:t>
            </a:r>
          </a:p>
          <a:p>
            <a:pPr marL="514350" indent="-514350" eaLnBrk="1" fontAlgn="auto" hangingPunct="1">
              <a:spcAft>
                <a:spcPts val="0"/>
              </a:spcAft>
              <a:buFont typeface="Arial" panose="020B0604020202020204" pitchFamily="34" charset="0"/>
              <a:buAutoNum type="alphaLcPeriod"/>
              <a:defRPr/>
            </a:pPr>
            <a:r>
              <a:rPr lang="en-US" sz="2400" dirty="0">
                <a:latin typeface="Calibri Light" panose="020F0302020204030204" pitchFamily="34" charset="0"/>
                <a:cs typeface="Calibri Light" panose="020F0302020204030204" pitchFamily="34" charset="0"/>
              </a:rPr>
              <a:t>Not guilty of a misdemeanor; and [is]</a:t>
            </a:r>
          </a:p>
          <a:p>
            <a:pPr marL="514350" indent="-514350" eaLnBrk="1" fontAlgn="auto" hangingPunct="1">
              <a:spcAft>
                <a:spcPts val="0"/>
              </a:spcAft>
              <a:buFont typeface="Arial" panose="020B0604020202020204" pitchFamily="34" charset="0"/>
              <a:buAutoNum type="alphaLcPeriod"/>
              <a:defRPr/>
            </a:pPr>
            <a:r>
              <a:rPr lang="en-US" sz="2400" dirty="0">
                <a:latin typeface="Calibri Light" panose="020F0302020204030204" pitchFamily="34" charset="0"/>
                <a:cs typeface="Calibri Light" panose="020F0302020204030204" pitchFamily="34" charset="0"/>
              </a:rPr>
              <a:t> Subject to professional discipline.</a:t>
            </a:r>
          </a:p>
        </p:txBody>
      </p:sp>
    </p:spTree>
  </p:cSld>
  <p:clrMapOvr>
    <a:masterClrMapping/>
  </p:clrMapOvr>
  <p:transition spd="med">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dirty="0" smtClean="0">
                <a:latin typeface="Century" panose="02040604050505020304" pitchFamily="18" charset="0"/>
              </a:rPr>
              <a:t>Controlled Substance (CS) </a:t>
            </a:r>
            <a:r>
              <a:rPr lang="en-US" u="sng" dirty="0" smtClean="0">
                <a:latin typeface="Century" panose="02040604050505020304" pitchFamily="18" charset="0"/>
              </a:rPr>
              <a:t>NOT</a:t>
            </a:r>
            <a:r>
              <a:rPr lang="en-US" dirty="0" smtClean="0">
                <a:latin typeface="Century" panose="02040604050505020304" pitchFamily="18" charset="0"/>
              </a:rPr>
              <a:t> for Pain</a:t>
            </a:r>
            <a:endParaRPr lang="en-US" dirty="0">
              <a:latin typeface="Century" panose="02040604050505020304" pitchFamily="18" charset="0"/>
            </a:endParaRPr>
          </a:p>
        </p:txBody>
      </p:sp>
      <p:sp>
        <p:nvSpPr>
          <p:cNvPr id="65539" name="Content Placeholder 2"/>
          <p:cNvSpPr>
            <a:spLocks noGrp="1"/>
          </p:cNvSpPr>
          <p:nvPr>
            <p:ph idx="1"/>
          </p:nvPr>
        </p:nvSpPr>
        <p:spPr>
          <a:xfrm>
            <a:off x="533400" y="1422400"/>
            <a:ext cx="11125200" cy="4749800"/>
          </a:xfrm>
        </p:spPr>
        <p:txBody>
          <a:bodyPr/>
          <a:lstStyle/>
          <a:p>
            <a:pPr>
              <a:buFont typeface="Wingdings" panose="05000000000000000000" pitchFamily="2" charset="2"/>
              <a:buChar char="ü"/>
            </a:pPr>
            <a:r>
              <a:rPr lang="en-US" altLang="en-US" dirty="0" smtClean="0"/>
              <a:t> </a:t>
            </a:r>
            <a:r>
              <a:rPr lang="en-US" altLang="en-US" sz="2800" dirty="0">
                <a:latin typeface="Calibri Light" panose="020F0302020204030204" pitchFamily="34" charset="0"/>
                <a:cs typeface="Calibri Light" panose="020F0302020204030204" pitchFamily="34" charset="0"/>
              </a:rPr>
              <a:t>16 considerations before prescribing</a:t>
            </a:r>
          </a:p>
          <a:p>
            <a:pPr>
              <a:buFont typeface="Wingdings" panose="05000000000000000000" pitchFamily="2" charset="2"/>
              <a:buChar char="ü"/>
            </a:pPr>
            <a:r>
              <a:rPr lang="en-US" altLang="en-US" sz="2800" dirty="0"/>
              <a:t> </a:t>
            </a:r>
            <a:r>
              <a:rPr lang="en-US" altLang="en-US" sz="2800" dirty="0">
                <a:latin typeface="Calibri Light" panose="020F0302020204030204" pitchFamily="34" charset="0"/>
                <a:cs typeface="Calibri Light" panose="020F0302020204030204" pitchFamily="34" charset="0"/>
              </a:rPr>
              <a:t>Check the PMP (and every 90 days thereafter)</a:t>
            </a:r>
          </a:p>
          <a:p>
            <a:pPr>
              <a:buFont typeface="Wingdings" panose="05000000000000000000" pitchFamily="2" charset="2"/>
              <a:buChar char="ü"/>
            </a:pPr>
            <a:r>
              <a:rPr lang="en-US" altLang="en-US" sz="2800" dirty="0"/>
              <a:t> </a:t>
            </a:r>
            <a:r>
              <a:rPr lang="en-US" altLang="en-US" sz="2800" dirty="0">
                <a:latin typeface="Calibri Light" panose="020F0302020204030204" pitchFamily="34" charset="0"/>
                <a:cs typeface="Calibri Light" panose="020F0302020204030204" pitchFamily="34" charset="0"/>
              </a:rPr>
              <a:t>Review the PMP report to access whether the </a:t>
            </a:r>
            <a:r>
              <a:rPr lang="en-US" altLang="en-US" sz="2800" dirty="0" smtClean="0">
                <a:latin typeface="Calibri Light" panose="020F0302020204030204" pitchFamily="34" charset="0"/>
                <a:cs typeface="Calibri Light" panose="020F0302020204030204" pitchFamily="34" charset="0"/>
              </a:rPr>
              <a:t>prescription </a:t>
            </a:r>
            <a:r>
              <a:rPr lang="en-US" altLang="en-US" sz="2800" dirty="0">
                <a:latin typeface="Calibri Light" panose="020F0302020204030204" pitchFamily="34" charset="0"/>
                <a:cs typeface="Calibri Light" panose="020F0302020204030204" pitchFamily="34" charset="0"/>
              </a:rPr>
              <a:t>for the CS is </a:t>
            </a:r>
            <a:r>
              <a:rPr lang="en-US" altLang="en-US" sz="2800" dirty="0" smtClean="0">
                <a:latin typeface="Calibri Light" panose="020F0302020204030204" pitchFamily="34" charset="0"/>
                <a:cs typeface="Calibri Light" panose="020F0302020204030204" pitchFamily="34" charset="0"/>
              </a:rPr>
              <a:t>	medically </a:t>
            </a:r>
            <a:r>
              <a:rPr lang="en-US" altLang="en-US" sz="2800" dirty="0">
                <a:latin typeface="Calibri Light" panose="020F0302020204030204" pitchFamily="34" charset="0"/>
                <a:cs typeface="Calibri Light" panose="020F0302020204030204" pitchFamily="34" charset="0"/>
              </a:rPr>
              <a:t>necessary</a:t>
            </a:r>
          </a:p>
          <a:p>
            <a:pPr>
              <a:buFont typeface="Wingdings" panose="05000000000000000000" pitchFamily="2" charset="2"/>
              <a:buChar char="ü"/>
            </a:pPr>
            <a:r>
              <a:rPr lang="en-US" altLang="en-US" sz="2800" b="1" dirty="0">
                <a:latin typeface="Calibri Light" panose="020F0302020204030204" pitchFamily="34" charset="0"/>
                <a:cs typeface="Calibri Light" panose="020F0302020204030204" pitchFamily="34" charset="0"/>
              </a:rPr>
              <a:t>  </a:t>
            </a:r>
            <a:r>
              <a:rPr lang="en-US" altLang="en-US" sz="2800" dirty="0">
                <a:latin typeface="Calibri Light" panose="020F0302020204030204" pitchFamily="34" charset="0"/>
                <a:cs typeface="Calibri Light" panose="020F0302020204030204" pitchFamily="34" charset="0"/>
              </a:rPr>
              <a:t>Determine whether the patient has been issued </a:t>
            </a:r>
            <a:r>
              <a:rPr lang="en-US" altLang="en-US" sz="2800" dirty="0" smtClean="0">
                <a:latin typeface="Calibri Light" panose="020F0302020204030204" pitchFamily="34" charset="0"/>
                <a:cs typeface="Calibri Light" panose="020F0302020204030204" pitchFamily="34" charset="0"/>
              </a:rPr>
              <a:t>another </a:t>
            </a:r>
            <a:r>
              <a:rPr lang="en-US" altLang="en-US" sz="2800" dirty="0">
                <a:latin typeface="Calibri Light" panose="020F0302020204030204" pitchFamily="34" charset="0"/>
                <a:cs typeface="Calibri Light" panose="020F0302020204030204" pitchFamily="34" charset="0"/>
              </a:rPr>
              <a:t>prescription for </a:t>
            </a:r>
            <a:r>
              <a:rPr lang="en-US" altLang="en-US" sz="2800" dirty="0" smtClean="0">
                <a:latin typeface="Calibri Light" panose="020F0302020204030204" pitchFamily="34" charset="0"/>
                <a:cs typeface="Calibri Light" panose="020F0302020204030204" pitchFamily="34" charset="0"/>
              </a:rPr>
              <a:t>	the </a:t>
            </a:r>
            <a:r>
              <a:rPr lang="en-US" altLang="en-US" sz="2800" dirty="0">
                <a:latin typeface="Calibri Light" panose="020F0302020204030204" pitchFamily="34" charset="0"/>
                <a:cs typeface="Calibri Light" panose="020F0302020204030204" pitchFamily="34" charset="0"/>
              </a:rPr>
              <a:t>same CS for </a:t>
            </a:r>
            <a:r>
              <a:rPr lang="en-US" altLang="en-US" sz="2800" b="1" dirty="0">
                <a:latin typeface="Calibri Light" panose="020F0302020204030204" pitchFamily="34" charset="0"/>
                <a:cs typeface="Calibri Light" panose="020F0302020204030204" pitchFamily="34" charset="0"/>
              </a:rPr>
              <a:t>ongoing </a:t>
            </a:r>
            <a:r>
              <a:rPr lang="en-US" altLang="en-US" sz="2800" b="1" dirty="0" smtClean="0">
                <a:latin typeface="Calibri Light" panose="020F0302020204030204" pitchFamily="34" charset="0"/>
                <a:cs typeface="Calibri Light" panose="020F0302020204030204" pitchFamily="34" charset="0"/>
              </a:rPr>
              <a:t>treatment</a:t>
            </a:r>
            <a:r>
              <a:rPr lang="en-US" altLang="en-US" sz="2800" dirty="0">
                <a:latin typeface="Calibri Light" panose="020F0302020204030204" pitchFamily="34" charset="0"/>
                <a:cs typeface="Calibri Light" panose="020F0302020204030204" pitchFamily="34" charset="0"/>
              </a:rPr>
              <a:t>; if so, the practitioner </a:t>
            </a:r>
            <a:r>
              <a:rPr lang="en-US" altLang="en-US" sz="2800" dirty="0">
                <a:cs typeface="Calibri Light" panose="020F0302020204030204" pitchFamily="34" charset="0"/>
              </a:rPr>
              <a:t>shall not 	prescribe the CS</a:t>
            </a:r>
          </a:p>
          <a:p>
            <a:pPr>
              <a:buFont typeface="Wingdings" panose="05000000000000000000" pitchFamily="2" charset="2"/>
              <a:buChar char="ü"/>
            </a:pPr>
            <a:r>
              <a:rPr lang="en-US" altLang="en-US" sz="2800" b="1" dirty="0">
                <a:latin typeface="Calibri Light" panose="020F0302020204030204" pitchFamily="34" charset="0"/>
                <a:cs typeface="Calibri Light" panose="020F0302020204030204" pitchFamily="34" charset="0"/>
              </a:rPr>
              <a:t>  </a:t>
            </a:r>
            <a:r>
              <a:rPr lang="en-US" altLang="en-US" sz="2800" dirty="0">
                <a:latin typeface="Calibri Light" panose="020F0302020204030204" pitchFamily="34" charset="0"/>
                <a:cs typeface="Calibri Light" panose="020F0302020204030204" pitchFamily="34" charset="0"/>
              </a:rPr>
              <a:t>Prescription: ICD 10 Diagnosis code; DEA # is clear; </a:t>
            </a:r>
            <a:r>
              <a:rPr lang="en-US" altLang="en-US" sz="2800" dirty="0" smtClean="0">
                <a:latin typeface="Calibri Light" panose="020F0302020204030204" pitchFamily="34" charset="0"/>
                <a:cs typeface="Calibri Light" panose="020F0302020204030204" pitchFamily="34" charset="0"/>
              </a:rPr>
              <a:t>Minimum </a:t>
            </a:r>
            <a:r>
              <a:rPr lang="en-US" altLang="en-US" sz="2800" b="1" u="sng" dirty="0">
                <a:latin typeface="Calibri Light" panose="020F0302020204030204" pitchFamily="34" charset="0"/>
                <a:cs typeface="Calibri Light" panose="020F0302020204030204" pitchFamily="34" charset="0"/>
              </a:rPr>
              <a:t>days</a:t>
            </a:r>
            <a:r>
              <a:rPr lang="en-US" altLang="en-US" sz="2800" dirty="0">
                <a:latin typeface="Calibri Light" panose="020F0302020204030204" pitchFamily="34" charset="0"/>
                <a:cs typeface="Calibri Light" panose="020F0302020204030204" pitchFamily="34" charset="0"/>
              </a:rPr>
              <a:t> to </a:t>
            </a:r>
            <a:r>
              <a:rPr lang="en-US" altLang="en-US" sz="2800" dirty="0" smtClean="0">
                <a:latin typeface="Calibri Light" panose="020F0302020204030204" pitchFamily="34" charset="0"/>
                <a:cs typeface="Calibri Light" panose="020F0302020204030204" pitchFamily="34" charset="0"/>
              </a:rPr>
              <a:t>	consume </a:t>
            </a:r>
            <a:r>
              <a:rPr lang="en-US" altLang="en-US" sz="2800" dirty="0">
                <a:latin typeface="Calibri Light" panose="020F0302020204030204" pitchFamily="34" charset="0"/>
                <a:cs typeface="Calibri Light" panose="020F0302020204030204" pitchFamily="34" charset="0"/>
              </a:rPr>
              <a:t>at maximum dosage</a:t>
            </a:r>
          </a:p>
          <a:p>
            <a:pPr>
              <a:buFont typeface="Wingdings" panose="05000000000000000000" pitchFamily="2" charset="2"/>
              <a:buChar char="Ø"/>
            </a:pPr>
            <a:endParaRPr lang="en-US" altLang="en-US" dirty="0" smtClean="0"/>
          </a:p>
        </p:txBody>
      </p:sp>
    </p:spTree>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u="sng" dirty="0" smtClean="0">
                <a:latin typeface="Century" panose="02040604050505020304" pitchFamily="18" charset="0"/>
              </a:rPr>
              <a:t>Initial Prescription</a:t>
            </a:r>
            <a:r>
              <a:rPr lang="en-US" dirty="0" smtClean="0">
                <a:latin typeface="Century" panose="02040604050505020304" pitchFamily="18" charset="0"/>
              </a:rPr>
              <a:t> for CS </a:t>
            </a:r>
            <a:r>
              <a:rPr lang="en-US" sz="2700" dirty="0">
                <a:latin typeface="Century" panose="02040604050505020304" pitchFamily="18" charset="0"/>
              </a:rPr>
              <a:t>(II, III, IV) </a:t>
            </a:r>
            <a:r>
              <a:rPr lang="en-US" u="sng" dirty="0" smtClean="0">
                <a:latin typeface="Century" panose="02040604050505020304" pitchFamily="18" charset="0"/>
              </a:rPr>
              <a:t>for Pain</a:t>
            </a:r>
            <a:endParaRPr lang="en-US" u="sng" dirty="0">
              <a:latin typeface="Century" panose="02040604050505020304" pitchFamily="18" charset="0"/>
            </a:endParaRPr>
          </a:p>
        </p:txBody>
      </p:sp>
      <p:sp>
        <p:nvSpPr>
          <p:cNvPr id="3" name="Content Placeholder 2"/>
          <p:cNvSpPr>
            <a:spLocks noGrp="1"/>
          </p:cNvSpPr>
          <p:nvPr>
            <p:ph idx="1"/>
          </p:nvPr>
        </p:nvSpPr>
        <p:spPr>
          <a:xfrm>
            <a:off x="457200" y="1600200"/>
            <a:ext cx="11506200" cy="4419600"/>
          </a:xfrm>
        </p:spPr>
        <p:txBody>
          <a:bodyPr/>
          <a:lstStyle/>
          <a:p>
            <a:pPr marL="0" indent="0">
              <a:buNone/>
              <a:defRPr/>
            </a:pPr>
            <a:r>
              <a:rPr lang="en-US" dirty="0" smtClean="0"/>
              <a:t>Same as not for pain, plus:</a:t>
            </a:r>
          </a:p>
          <a:p>
            <a:pPr>
              <a:buFont typeface="Wingdings" panose="05000000000000000000" pitchFamily="2" charset="2"/>
              <a:buChar char="ü"/>
              <a:defRPr/>
            </a:pPr>
            <a:r>
              <a:rPr lang="en-US" sz="2800" dirty="0"/>
              <a:t> If </a:t>
            </a:r>
            <a:r>
              <a:rPr lang="en-US" sz="2800" b="1" dirty="0"/>
              <a:t>acute pain:</a:t>
            </a:r>
            <a:r>
              <a:rPr lang="en-US" sz="2800" dirty="0"/>
              <a:t> </a:t>
            </a:r>
            <a:r>
              <a:rPr lang="en-US" sz="2400" dirty="0"/>
              <a:t>CS for no more than 14 days; if prescribing an opioid, no more </a:t>
            </a:r>
            <a:r>
              <a:rPr lang="en-US" sz="2400" dirty="0" smtClean="0"/>
              <a:t>	than </a:t>
            </a:r>
            <a:r>
              <a:rPr lang="en-US" sz="2400" dirty="0"/>
              <a:t>90 MMEs if opioid naïve</a:t>
            </a:r>
          </a:p>
          <a:p>
            <a:pPr>
              <a:buFont typeface="Wingdings" panose="05000000000000000000" pitchFamily="2" charset="2"/>
              <a:buChar char="ü"/>
              <a:defRPr/>
            </a:pPr>
            <a:r>
              <a:rPr lang="en-US" sz="2800" dirty="0"/>
              <a:t> Bone fide relationship</a:t>
            </a:r>
          </a:p>
          <a:p>
            <a:pPr>
              <a:buFont typeface="Wingdings" panose="05000000000000000000" pitchFamily="2" charset="2"/>
              <a:buChar char="ü"/>
              <a:defRPr/>
            </a:pPr>
            <a:r>
              <a:rPr lang="en-US" sz="2800" dirty="0"/>
              <a:t> Evaluation and risk assessment</a:t>
            </a:r>
          </a:p>
          <a:p>
            <a:pPr marL="971550" lvl="1" indent="-571500">
              <a:buFont typeface="+mj-lt"/>
              <a:buAutoNum type="romanLcPeriod"/>
              <a:defRPr/>
            </a:pPr>
            <a:r>
              <a:rPr lang="en-US" sz="2400" dirty="0"/>
              <a:t>Medical </a:t>
            </a:r>
            <a:r>
              <a:rPr lang="en-US" sz="2400" b="1" dirty="0"/>
              <a:t>history</a:t>
            </a:r>
          </a:p>
          <a:p>
            <a:pPr marL="971550" lvl="1" indent="-571500">
              <a:buFont typeface="+mj-lt"/>
              <a:buAutoNum type="romanLcPeriod"/>
              <a:defRPr/>
            </a:pPr>
            <a:r>
              <a:rPr lang="en-US" sz="2400" b="1" dirty="0"/>
              <a:t>Physical</a:t>
            </a:r>
            <a:r>
              <a:rPr lang="en-US" sz="2400" dirty="0"/>
              <a:t> exam</a:t>
            </a:r>
          </a:p>
          <a:p>
            <a:pPr marL="971550" lvl="1" indent="-571500">
              <a:buFont typeface="+mj-lt"/>
              <a:buAutoNum type="romanLcPeriod"/>
              <a:defRPr/>
            </a:pPr>
            <a:r>
              <a:rPr lang="en-US" sz="2400" dirty="0"/>
              <a:t>Document </a:t>
            </a:r>
            <a:r>
              <a:rPr lang="en-US" sz="2400" b="1" dirty="0"/>
              <a:t>good faith</a:t>
            </a:r>
            <a:r>
              <a:rPr lang="en-US" sz="2400" dirty="0"/>
              <a:t> effort to obtain and review prior medical records, and document conclusions of review in patient’s MRs </a:t>
            </a:r>
          </a:p>
        </p:txBody>
      </p:sp>
    </p:spTree>
  </p:cSld>
  <p:clrMapOvr>
    <a:masterClrMapping/>
  </p:clrMapOvr>
  <p:transition spd="med">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67587" name="Content Placeholder 2"/>
          <p:cNvSpPr>
            <a:spLocks noGrp="1"/>
          </p:cNvSpPr>
          <p:nvPr>
            <p:ph idx="1"/>
          </p:nvPr>
        </p:nvSpPr>
        <p:spPr>
          <a:xfrm>
            <a:off x="457200" y="1905000"/>
            <a:ext cx="11506200" cy="3840162"/>
          </a:xfrm>
        </p:spPr>
        <p:txBody>
          <a:bodyPr/>
          <a:lstStyle/>
          <a:p>
            <a:pPr marL="1028700" lvl="1" indent="-571500">
              <a:buFont typeface="Arial" panose="020B0604020202020204" pitchFamily="34" charset="0"/>
              <a:buAutoNum type="romanLcPeriod" startAt="4"/>
            </a:pPr>
            <a:r>
              <a:rPr lang="en-US" altLang="en-US" dirty="0" smtClean="0"/>
              <a:t>Access </a:t>
            </a:r>
            <a:r>
              <a:rPr lang="en-US" altLang="en-US" b="1" u="sng" dirty="0" smtClean="0"/>
              <a:t>mental health</a:t>
            </a:r>
            <a:r>
              <a:rPr lang="en-US" altLang="en-US" dirty="0" smtClean="0"/>
              <a:t> and </a:t>
            </a:r>
            <a:r>
              <a:rPr lang="en-US" altLang="en-US" b="1" u="sng" dirty="0" smtClean="0"/>
              <a:t>risk of abuse</a:t>
            </a:r>
            <a:r>
              <a:rPr lang="en-US" altLang="en-US" dirty="0" smtClean="0"/>
              <a:t>, dependency, and addiction with qualifying tests</a:t>
            </a:r>
          </a:p>
          <a:p>
            <a:pPr marL="514350" indent="-457200">
              <a:buFont typeface="Wingdings" panose="05000000000000000000" pitchFamily="2" charset="2"/>
              <a:buChar char="ü"/>
            </a:pPr>
            <a:r>
              <a:rPr lang="en-US" altLang="en-US" b="1" dirty="0" smtClean="0"/>
              <a:t>Preliminary diagnosis</a:t>
            </a:r>
            <a:r>
              <a:rPr lang="en-US" altLang="en-US" dirty="0" smtClean="0"/>
              <a:t> and </a:t>
            </a:r>
            <a:r>
              <a:rPr lang="en-US" altLang="en-US" b="1" dirty="0" smtClean="0"/>
              <a:t>treatment plan</a:t>
            </a:r>
            <a:r>
              <a:rPr lang="en-US" altLang="en-US" dirty="0" smtClean="0"/>
              <a:t> to treat the patient’s pain and the cause of the patient’s pain</a:t>
            </a:r>
          </a:p>
          <a:p>
            <a:pPr marL="514350" indent="-457200">
              <a:buFont typeface="Wingdings" panose="05000000000000000000" pitchFamily="2" charset="2"/>
              <a:buChar char="ü"/>
            </a:pPr>
            <a:r>
              <a:rPr lang="en-US" altLang="en-US" dirty="0" smtClean="0"/>
              <a:t> Document in the MR the </a:t>
            </a:r>
            <a:r>
              <a:rPr lang="en-US" altLang="en-US" b="1" dirty="0" smtClean="0"/>
              <a:t>reasons for prescribing the CS instead of an alternative treatment</a:t>
            </a:r>
            <a:r>
              <a:rPr lang="en-US" altLang="en-US" dirty="0" smtClean="0"/>
              <a:t> that does not require the use of a CS</a:t>
            </a:r>
          </a:p>
        </p:txBody>
      </p:sp>
    </p:spTree>
  </p:cSld>
  <p:clrMapOvr>
    <a:masterClrMapping/>
  </p:clrMapOvr>
  <p:transition spd="med">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60419" name="Content Placeholder 2"/>
          <p:cNvSpPr>
            <a:spLocks noGrp="1"/>
          </p:cNvSpPr>
          <p:nvPr>
            <p:ph idx="1"/>
          </p:nvPr>
        </p:nvSpPr>
        <p:spPr>
          <a:xfrm>
            <a:off x="533400" y="1600201"/>
            <a:ext cx="11430000" cy="4525963"/>
          </a:xfrm>
        </p:spPr>
        <p:txBody>
          <a:bodyPr/>
          <a:lstStyle/>
          <a:p>
            <a:pPr>
              <a:buFont typeface="Wingdings" panose="05000000000000000000" pitchFamily="2" charset="2"/>
              <a:buChar char="ü"/>
              <a:defRPr/>
            </a:pPr>
            <a:r>
              <a:rPr lang="en-US" altLang="en-US" dirty="0" smtClean="0"/>
              <a:t> Obtain an </a:t>
            </a:r>
            <a:r>
              <a:rPr lang="en-US" altLang="en-US" b="1" u="sng" dirty="0" smtClean="0"/>
              <a:t>informed consent</a:t>
            </a:r>
            <a:r>
              <a:rPr lang="en-US" altLang="en-US" dirty="0" smtClean="0"/>
              <a:t> to use a CS for the treatment of pain from the appropriate authority (person, parent, legal representative)</a:t>
            </a:r>
          </a:p>
          <a:p>
            <a:pPr lvl="2">
              <a:buFont typeface="Wingdings" panose="05000000000000000000" pitchFamily="2" charset="2"/>
              <a:buChar char="ü"/>
              <a:defRPr/>
            </a:pPr>
            <a:r>
              <a:rPr lang="en-US" altLang="en-US" dirty="0"/>
              <a:t> </a:t>
            </a:r>
            <a:r>
              <a:rPr lang="en-US" altLang="en-US" dirty="0" smtClean="0"/>
              <a:t>The informed consent must include the eight (8) required elements, plus, 	if an opiate, four (4) additional elements.</a:t>
            </a:r>
          </a:p>
          <a:p>
            <a:pPr marL="0" indent="0">
              <a:buNone/>
              <a:defRPr/>
            </a:pPr>
            <a:endParaRPr lang="en-US" altLang="en-US" sz="2800" dirty="0">
              <a:latin typeface="Arial Narrow" panose="020B0606020202030204" pitchFamily="34" charset="0"/>
            </a:endParaRPr>
          </a:p>
          <a:p>
            <a:pPr marL="0" indent="0">
              <a:buNone/>
              <a:defRPr/>
            </a:pPr>
            <a:r>
              <a:rPr lang="en-US" altLang="en-US" sz="2800" dirty="0">
                <a:latin typeface="Arial Narrow" panose="020B0606020202030204" pitchFamily="34" charset="0"/>
              </a:rPr>
              <a:t>No more than one increase in the CS unless re-evaluation of treatment plan in-person or telehealth</a:t>
            </a:r>
          </a:p>
          <a:p>
            <a:pPr marL="0" indent="0">
              <a:buNone/>
              <a:defRPr/>
            </a:pPr>
            <a:r>
              <a:rPr lang="en-US" altLang="en-US" dirty="0" smtClean="0">
                <a:latin typeface="Century" panose="02040604050505020304" pitchFamily="18" charset="0"/>
              </a:rPr>
              <a:t>	 </a:t>
            </a:r>
          </a:p>
        </p:txBody>
      </p:sp>
    </p:spTree>
  </p:cSld>
  <p:clrMapOvr>
    <a:masterClrMapping/>
  </p:clrMapOvr>
  <p:transition spd="med">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9144000" cy="990600"/>
          </a:xfrm>
        </p:spPr>
        <p:txBody>
          <a:bodyPr>
            <a:normAutofit fontScale="90000"/>
          </a:bodyPr>
          <a:lstStyle/>
          <a:p>
            <a:pPr>
              <a:defRPr/>
            </a:pPr>
            <a:r>
              <a:rPr lang="en-US" dirty="0" smtClean="0">
                <a:latin typeface="Century" panose="02040604050505020304" pitchFamily="18" charset="0"/>
              </a:rPr>
              <a:t>Using a CS for the treatment of pain for </a:t>
            </a:r>
            <a:r>
              <a:rPr lang="en-US" u="sng" dirty="0" smtClean="0">
                <a:latin typeface="Century" panose="02040604050505020304" pitchFamily="18" charset="0"/>
              </a:rPr>
              <a:t>30 days</a:t>
            </a:r>
            <a:endParaRPr lang="en-US" u="sng" dirty="0">
              <a:latin typeface="Century" panose="02040604050505020304" pitchFamily="18" charset="0"/>
            </a:endParaRPr>
          </a:p>
        </p:txBody>
      </p:sp>
      <p:sp>
        <p:nvSpPr>
          <p:cNvPr id="69635" name="Content Placeholder 2"/>
          <p:cNvSpPr>
            <a:spLocks noGrp="1"/>
          </p:cNvSpPr>
          <p:nvPr>
            <p:ph idx="1"/>
          </p:nvPr>
        </p:nvSpPr>
        <p:spPr>
          <a:xfrm>
            <a:off x="495300" y="2590800"/>
            <a:ext cx="11201400" cy="2971800"/>
          </a:xfrm>
        </p:spPr>
        <p:txBody>
          <a:bodyPr/>
          <a:lstStyle/>
          <a:p>
            <a:pPr marL="0" indent="0">
              <a:buNone/>
            </a:pPr>
            <a:r>
              <a:rPr lang="en-US" altLang="en-US" dirty="0" smtClean="0"/>
              <a:t>Prescription Medication Agreement</a:t>
            </a:r>
          </a:p>
          <a:p>
            <a:pPr lvl="1">
              <a:buFont typeface="Wingdings" panose="05000000000000000000" pitchFamily="2" charset="2"/>
              <a:buChar char="ü"/>
            </a:pPr>
            <a:r>
              <a:rPr lang="en-US" altLang="en-US" dirty="0" smtClean="0"/>
              <a:t> must contain all 10 elements (plus any additional desired by the practitioner)</a:t>
            </a:r>
          </a:p>
          <a:p>
            <a:pPr lvl="1">
              <a:buFont typeface="Wingdings" panose="05000000000000000000" pitchFamily="2" charset="2"/>
              <a:buChar char="ü"/>
            </a:pPr>
            <a:r>
              <a:rPr lang="en-US" altLang="en-US" dirty="0" smtClean="0"/>
              <a:t> must be renewed every 365 days, and updated after any change in the treatment plan</a:t>
            </a:r>
          </a:p>
        </p:txBody>
      </p:sp>
    </p:spTree>
  </p:cSld>
  <p:clrMapOvr>
    <a:masterClrMapping/>
  </p:clrMapOvr>
  <p:transition spd="med">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0" y="685800"/>
            <a:ext cx="9144000" cy="1066800"/>
          </a:xfrm>
        </p:spPr>
        <p:txBody>
          <a:bodyPr/>
          <a:lstStyle/>
          <a:p>
            <a:r>
              <a:rPr lang="en-US" altLang="en-US" sz="3200" dirty="0">
                <a:latin typeface="Century" panose="02040604050505020304" pitchFamily="18" charset="0"/>
              </a:rPr>
              <a:t>Using a CS </a:t>
            </a:r>
            <a:r>
              <a:rPr lang="en-US" altLang="en-US" sz="2700" dirty="0">
                <a:latin typeface="Century" panose="02040604050505020304" pitchFamily="18" charset="0"/>
              </a:rPr>
              <a:t>(II, III, IV) </a:t>
            </a:r>
            <a:r>
              <a:rPr lang="en-US" altLang="en-US" sz="3200" dirty="0">
                <a:latin typeface="Century" panose="02040604050505020304" pitchFamily="18" charset="0"/>
              </a:rPr>
              <a:t>for the treatment of Pain</a:t>
            </a:r>
            <a:br>
              <a:rPr lang="en-US" altLang="en-US" sz="3200" dirty="0">
                <a:latin typeface="Century" panose="02040604050505020304" pitchFamily="18" charset="0"/>
              </a:rPr>
            </a:br>
            <a:r>
              <a:rPr lang="en-US" altLang="en-US" sz="3200" dirty="0">
                <a:latin typeface="Century" panose="02040604050505020304" pitchFamily="18" charset="0"/>
              </a:rPr>
              <a:t> </a:t>
            </a:r>
            <a:r>
              <a:rPr lang="en-US" altLang="en-US" sz="3200" u="sng" dirty="0">
                <a:latin typeface="Century" panose="02040604050505020304" pitchFamily="18" charset="0"/>
              </a:rPr>
              <a:t>90 days</a:t>
            </a:r>
          </a:p>
        </p:txBody>
      </p:sp>
      <p:sp>
        <p:nvSpPr>
          <p:cNvPr id="3" name="Content Placeholder 2"/>
          <p:cNvSpPr>
            <a:spLocks noGrp="1"/>
          </p:cNvSpPr>
          <p:nvPr>
            <p:ph idx="1"/>
          </p:nvPr>
        </p:nvSpPr>
        <p:spPr>
          <a:xfrm>
            <a:off x="381000" y="1981200"/>
            <a:ext cx="11430000" cy="4038600"/>
          </a:xfrm>
        </p:spPr>
        <p:txBody>
          <a:bodyPr/>
          <a:lstStyle/>
          <a:p>
            <a:pPr>
              <a:buFont typeface="Wingdings" panose="05000000000000000000" pitchFamily="2" charset="2"/>
              <a:buChar char="ü"/>
              <a:defRPr/>
            </a:pPr>
            <a:r>
              <a:rPr lang="en-US" dirty="0" smtClean="0"/>
              <a:t> </a:t>
            </a:r>
            <a:r>
              <a:rPr lang="en-US" sz="2400" dirty="0"/>
              <a:t>complete another assessment for the patient’s risk of abuse, dependency, or addiction (COMM test)</a:t>
            </a:r>
          </a:p>
          <a:p>
            <a:pPr>
              <a:buFont typeface="Wingdings" panose="05000000000000000000" pitchFamily="2" charset="2"/>
              <a:buChar char="ü"/>
              <a:defRPr/>
            </a:pPr>
            <a:r>
              <a:rPr lang="en-US" sz="2400" dirty="0"/>
              <a:t> conduct an investigation to determine an evidenced-based diagnosis for the cause of the pain</a:t>
            </a:r>
          </a:p>
          <a:p>
            <a:pPr>
              <a:buFont typeface="Wingdings" panose="05000000000000000000" pitchFamily="2" charset="2"/>
              <a:buChar char="ü"/>
              <a:defRPr/>
            </a:pPr>
            <a:r>
              <a:rPr lang="en-US" sz="2400" dirty="0"/>
              <a:t> meet with patient, in-person or telehealth, to determine whether continuation with a CS for the treatment of pain is medically appropriate</a:t>
            </a:r>
          </a:p>
          <a:p>
            <a:pPr>
              <a:buFont typeface="Wingdings" panose="05000000000000000000" pitchFamily="2" charset="2"/>
              <a:buChar char="ü"/>
              <a:defRPr/>
            </a:pPr>
            <a:r>
              <a:rPr lang="en-US" sz="2400" dirty="0"/>
              <a:t> if patient is on a dose of 90 MMEs or greater, consider referring to </a:t>
            </a:r>
            <a:r>
              <a:rPr lang="en-US" sz="2400" b="1" dirty="0"/>
              <a:t>a specialist</a:t>
            </a:r>
          </a:p>
          <a:p>
            <a:pPr>
              <a:buFont typeface="Wingdings" panose="05000000000000000000" pitchFamily="2" charset="2"/>
              <a:buChar char="ü"/>
              <a:defRPr/>
            </a:pPr>
            <a:r>
              <a:rPr lang="en-US" sz="2400" b="1" dirty="0"/>
              <a:t> </a:t>
            </a:r>
            <a:r>
              <a:rPr lang="en-US" sz="2400" dirty="0"/>
              <a:t>if continuing 90 MMEs or &gt;, document in MR the revised treatment plan, including risk for adverse outcomes</a:t>
            </a:r>
            <a:endParaRPr lang="en-US" sz="2400" b="1" dirty="0"/>
          </a:p>
          <a:p>
            <a:pPr marL="0" indent="0">
              <a:buNone/>
              <a:defRPr/>
            </a:pPr>
            <a:endParaRPr lang="en-US" dirty="0"/>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9138" y="1295400"/>
            <a:ext cx="8229600" cy="808038"/>
          </a:xfrm>
        </p:spPr>
        <p:txBody>
          <a:bodyPr/>
          <a:lstStyle/>
          <a:p>
            <a:r>
              <a:rPr lang="en-US" altLang="en-US" dirty="0" smtClean="0"/>
              <a:t>BOH </a:t>
            </a:r>
            <a:r>
              <a:rPr lang="en-US" altLang="en-US" dirty="0" err="1" smtClean="0"/>
              <a:t>Reg</a:t>
            </a:r>
            <a:r>
              <a:rPr lang="en-US" altLang="en-US" dirty="0" smtClean="0"/>
              <a:t> R053-18AP</a:t>
            </a:r>
          </a:p>
        </p:txBody>
      </p:sp>
      <p:sp>
        <p:nvSpPr>
          <p:cNvPr id="12291" name="Content Placeholder 2"/>
          <p:cNvSpPr>
            <a:spLocks noGrp="1"/>
          </p:cNvSpPr>
          <p:nvPr>
            <p:ph idx="1"/>
          </p:nvPr>
        </p:nvSpPr>
        <p:spPr>
          <a:xfrm>
            <a:off x="381000" y="2438400"/>
            <a:ext cx="11430000" cy="2514600"/>
          </a:xfrm>
        </p:spPr>
        <p:txBody>
          <a:bodyPr/>
          <a:lstStyle/>
          <a:p>
            <a:pPr marL="0" indent="0">
              <a:buNone/>
            </a:pPr>
            <a:r>
              <a:rPr lang="en-US" altLang="en-US" sz="2800" b="1" i="1" u="sng" dirty="0"/>
              <a:t>No report required</a:t>
            </a:r>
            <a:r>
              <a:rPr lang="en-US" altLang="en-US" sz="2800" b="1" i="1" dirty="0"/>
              <a:t> by provider of health care if the patient who has suffered or is suspected of having suffered the drug overdose was receiving </a:t>
            </a:r>
            <a:r>
              <a:rPr lang="en-US" altLang="en-US" sz="2800" b="1" i="1" u="sng" dirty="0"/>
              <a:t>hospice care or palliative care</a:t>
            </a:r>
            <a:r>
              <a:rPr lang="en-US" altLang="en-US" sz="2800" b="1" i="1" dirty="0"/>
              <a:t> at the time of the drug overdose or suspected drug overdose.</a:t>
            </a:r>
          </a:p>
          <a:p>
            <a:pPr marL="0" indent="0">
              <a:buNone/>
            </a:pPr>
            <a:endParaRPr lang="en-US" altLang="en-US" sz="2400" b="1" i="1" dirty="0"/>
          </a:p>
          <a:p>
            <a:pPr marL="0" indent="0">
              <a:buNone/>
            </a:pPr>
            <a:endParaRPr lang="en-US" altLang="en-US" sz="2400" dirty="0"/>
          </a:p>
        </p:txBody>
      </p:sp>
    </p:spTree>
  </p:cSld>
  <p:clrMapOvr>
    <a:masterClrMapping/>
  </p:clrMapOvr>
  <p:transition spd="med">
    <p:wipe di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p:cNvSpPr>
            <a:spLocks noGrp="1"/>
          </p:cNvSpPr>
          <p:nvPr>
            <p:ph type="title"/>
          </p:nvPr>
        </p:nvSpPr>
        <p:spPr>
          <a:xfrm>
            <a:off x="685800" y="762000"/>
            <a:ext cx="10591800" cy="762000"/>
          </a:xfrm>
        </p:spPr>
        <p:txBody>
          <a:bodyPr>
            <a:normAutofit/>
          </a:bodyPr>
          <a:lstStyle/>
          <a:p>
            <a:pPr>
              <a:defRPr/>
            </a:pPr>
            <a:r>
              <a:rPr lang="en-US" altLang="en-US" dirty="0" smtClean="0"/>
              <a:t>Thank God He Stopped Talking!!!</a:t>
            </a:r>
          </a:p>
        </p:txBody>
      </p:sp>
      <p:pic>
        <p:nvPicPr>
          <p:cNvPr id="72707" name="Picture 7" descr="NOOO! funny pic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24000"/>
            <a:ext cx="7086600" cy="45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439157"/>
      </p:ext>
    </p:extLst>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2057400" y="304800"/>
            <a:ext cx="8229600" cy="808038"/>
          </a:xfrm>
        </p:spPr>
        <p:txBody>
          <a:bodyPr/>
          <a:lstStyle/>
          <a:p>
            <a:r>
              <a:rPr lang="en-US" altLang="en-US" sz="3200" dirty="0"/>
              <a:t>Shelley.Berkley@tun.touro.edu</a:t>
            </a:r>
          </a:p>
        </p:txBody>
      </p:sp>
      <p:pic>
        <p:nvPicPr>
          <p:cNvPr id="716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058765"/>
            <a:ext cx="4572000" cy="5581306"/>
          </a:xfrm>
        </p:spPr>
      </p:pic>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BOH Reg. R053-18A</a:t>
            </a:r>
          </a:p>
        </p:txBody>
      </p:sp>
      <p:sp>
        <p:nvSpPr>
          <p:cNvPr id="3" name="Content Placeholder 2"/>
          <p:cNvSpPr>
            <a:spLocks noGrp="1"/>
          </p:cNvSpPr>
          <p:nvPr>
            <p:ph idx="1"/>
          </p:nvPr>
        </p:nvSpPr>
        <p:spPr>
          <a:xfrm>
            <a:off x="304800" y="1441450"/>
            <a:ext cx="11734800" cy="4806950"/>
          </a:xfrm>
        </p:spPr>
        <p:txBody>
          <a:bodyPr/>
          <a:lstStyle/>
          <a:p>
            <a:pPr marL="0" indent="0">
              <a:buNone/>
              <a:defRPr/>
            </a:pPr>
            <a:r>
              <a:rPr lang="en-US" u="sng" dirty="0" smtClean="0"/>
              <a:t>Report</a:t>
            </a:r>
            <a:r>
              <a:rPr lang="en-US" dirty="0" smtClean="0"/>
              <a:t> of the overdose </a:t>
            </a:r>
            <a:r>
              <a:rPr lang="en-US" u="sng" dirty="0" smtClean="0"/>
              <a:t>must include</a:t>
            </a:r>
            <a:r>
              <a:rPr lang="en-US" dirty="0" smtClean="0"/>
              <a:t>, </a:t>
            </a:r>
            <a:r>
              <a:rPr lang="en-US" u="sng" dirty="0" smtClean="0"/>
              <a:t>if known</a:t>
            </a:r>
            <a:r>
              <a:rPr lang="en-US" dirty="0" smtClean="0"/>
              <a:t>:</a:t>
            </a:r>
            <a:endParaRPr lang="en-US" dirty="0"/>
          </a:p>
          <a:p>
            <a:pPr marL="0" indent="0">
              <a:buNone/>
              <a:defRPr/>
            </a:pPr>
            <a:r>
              <a:rPr lang="en-US" sz="2400" b="1" i="1" dirty="0">
                <a:latin typeface="+mn-lt"/>
              </a:rPr>
              <a:t>(a) The </a:t>
            </a:r>
            <a:r>
              <a:rPr lang="en-US" sz="2400" b="1" i="1" u="sng" dirty="0">
                <a:latin typeface="+mn-lt"/>
              </a:rPr>
              <a:t>name, address and telephone number of the provider</a:t>
            </a:r>
            <a:r>
              <a:rPr lang="en-US" sz="2400" b="1" i="1" dirty="0">
                <a:latin typeface="+mn-lt"/>
              </a:rPr>
              <a:t> of health care making the report;</a:t>
            </a:r>
          </a:p>
          <a:p>
            <a:pPr marL="0" indent="0">
              <a:buNone/>
              <a:defRPr/>
            </a:pPr>
            <a:r>
              <a:rPr lang="en-US" sz="2400" b="1" i="1" dirty="0">
                <a:latin typeface="+mn-lt"/>
              </a:rPr>
              <a:t>(b) The </a:t>
            </a:r>
            <a:r>
              <a:rPr lang="en-US" sz="2400" b="1" i="1" u="sng" dirty="0">
                <a:latin typeface="+mn-lt"/>
              </a:rPr>
              <a:t>name, address, telephone number, sex, race, ethnicity and date of birth of the patient</a:t>
            </a:r>
            <a:r>
              <a:rPr lang="en-US" sz="2400" b="1" i="1" dirty="0">
                <a:latin typeface="+mn-lt"/>
              </a:rPr>
              <a:t> who suffered the drug overdose or suspected drug overdose;</a:t>
            </a:r>
          </a:p>
          <a:p>
            <a:pPr marL="0" indent="0">
              <a:buNone/>
              <a:defRPr/>
            </a:pPr>
            <a:r>
              <a:rPr lang="en-US" sz="2400" b="1" i="1" dirty="0">
                <a:latin typeface="+mn-lt"/>
              </a:rPr>
              <a:t>(c) The </a:t>
            </a:r>
            <a:r>
              <a:rPr lang="en-US" sz="2400" b="1" i="1" u="sng" dirty="0">
                <a:latin typeface="+mn-lt"/>
              </a:rPr>
              <a:t>number</a:t>
            </a:r>
            <a:r>
              <a:rPr lang="en-US" sz="2400" b="1" i="1" dirty="0">
                <a:latin typeface="+mn-lt"/>
              </a:rPr>
              <a:t> assigned to the </a:t>
            </a:r>
            <a:r>
              <a:rPr lang="en-US" sz="2400" b="1" i="1" u="sng" dirty="0">
                <a:latin typeface="+mn-lt"/>
              </a:rPr>
              <a:t>medical record</a:t>
            </a:r>
            <a:r>
              <a:rPr lang="en-US" sz="2400" b="1" i="1" dirty="0">
                <a:latin typeface="+mn-lt"/>
              </a:rPr>
              <a:t> of the patient;</a:t>
            </a:r>
          </a:p>
          <a:p>
            <a:pPr marL="0" indent="0">
              <a:buNone/>
              <a:defRPr/>
            </a:pPr>
            <a:r>
              <a:rPr lang="en-US" sz="2400" b="1" i="1" dirty="0">
                <a:latin typeface="+mn-lt"/>
              </a:rPr>
              <a:t>(d) The </a:t>
            </a:r>
            <a:r>
              <a:rPr lang="en-US" sz="2400" b="1" i="1" u="sng" dirty="0">
                <a:latin typeface="+mn-lt"/>
              </a:rPr>
              <a:t>date</a:t>
            </a:r>
            <a:r>
              <a:rPr lang="en-US" sz="2400" b="1" i="1" dirty="0">
                <a:latin typeface="+mn-lt"/>
              </a:rPr>
              <a:t> on which the </a:t>
            </a:r>
            <a:r>
              <a:rPr lang="en-US" sz="2400" b="1" i="1" u="sng" dirty="0">
                <a:latin typeface="+mn-lt"/>
              </a:rPr>
              <a:t>drug overdose or suspected drug overdose</a:t>
            </a:r>
            <a:r>
              <a:rPr lang="en-US" sz="2400" b="1" i="1" dirty="0">
                <a:latin typeface="+mn-lt"/>
              </a:rPr>
              <a:t> occurred;</a:t>
            </a:r>
          </a:p>
          <a:p>
            <a:pPr marL="0" indent="0">
              <a:buNone/>
              <a:defRPr/>
            </a:pPr>
            <a:r>
              <a:rPr lang="en-US" sz="2400" b="1" i="1" dirty="0">
                <a:latin typeface="+mn-lt"/>
              </a:rPr>
              <a:t>(e) A statement of the </a:t>
            </a:r>
            <a:r>
              <a:rPr lang="en-US" sz="2400" b="1" i="1" u="sng" dirty="0">
                <a:latin typeface="+mn-lt"/>
              </a:rPr>
              <a:t>disposition of the patient</a:t>
            </a:r>
            <a:r>
              <a:rPr lang="en-US" sz="2400" b="1" i="1" dirty="0">
                <a:latin typeface="+mn-lt"/>
              </a:rPr>
              <a:t>;</a:t>
            </a:r>
          </a:p>
          <a:p>
            <a:pPr marL="0" indent="0">
              <a:buNone/>
              <a:defRPr/>
            </a:pPr>
            <a:r>
              <a:rPr lang="en-US" sz="2400" b="1" i="1" dirty="0">
                <a:latin typeface="+mn-lt"/>
              </a:rPr>
              <a:t>(f)  </a:t>
            </a:r>
            <a:r>
              <a:rPr lang="en-US" sz="2400" b="1" i="1" u="sng" dirty="0">
                <a:latin typeface="+mn-lt"/>
              </a:rPr>
              <a:t>ICD 10 code</a:t>
            </a:r>
            <a:r>
              <a:rPr lang="en-US" sz="2400" b="1" i="1" dirty="0">
                <a:latin typeface="+mn-lt"/>
              </a:rPr>
              <a:t> relating to the overdose or suspected overdose</a:t>
            </a:r>
            <a:endParaRPr lang="en-US" sz="2400" dirty="0">
              <a:latin typeface="+mn-lt"/>
            </a:endParaRPr>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BOH Reg. R053-18A</a:t>
            </a:r>
          </a:p>
        </p:txBody>
      </p:sp>
      <p:sp>
        <p:nvSpPr>
          <p:cNvPr id="14339" name="Content Placeholder 2"/>
          <p:cNvSpPr>
            <a:spLocks noGrp="1"/>
          </p:cNvSpPr>
          <p:nvPr>
            <p:ph idx="1"/>
          </p:nvPr>
        </p:nvSpPr>
        <p:spPr>
          <a:xfrm>
            <a:off x="457200" y="2057400"/>
            <a:ext cx="11353800" cy="3810000"/>
          </a:xfrm>
        </p:spPr>
        <p:txBody>
          <a:bodyPr/>
          <a:lstStyle/>
          <a:p>
            <a:pPr marL="0" indent="0">
              <a:buNone/>
            </a:pPr>
            <a:r>
              <a:rPr lang="en-US" altLang="en-US" dirty="0" smtClean="0"/>
              <a:t>If the </a:t>
            </a:r>
            <a:r>
              <a:rPr lang="en-US" altLang="en-US" u="sng" dirty="0" smtClean="0"/>
              <a:t>facility</a:t>
            </a:r>
            <a:r>
              <a:rPr lang="en-US" altLang="en-US" dirty="0" smtClean="0"/>
              <a:t> has </a:t>
            </a:r>
            <a:r>
              <a:rPr lang="en-US" altLang="en-US" u="sng" dirty="0" smtClean="0"/>
              <a:t>more than one provider</a:t>
            </a:r>
            <a:r>
              <a:rPr lang="en-US" altLang="en-US" dirty="0" smtClean="0"/>
              <a:t> who provides care to the patient, the </a:t>
            </a:r>
            <a:r>
              <a:rPr lang="en-US" altLang="en-US" u="sng" dirty="0" smtClean="0"/>
              <a:t>facility shall develop administrative procedures</a:t>
            </a:r>
            <a:r>
              <a:rPr lang="en-US" altLang="en-US" dirty="0" smtClean="0"/>
              <a:t> to ensure that only one provider reports.</a:t>
            </a:r>
          </a:p>
          <a:p>
            <a:pPr marL="0" indent="0">
              <a:buNone/>
            </a:pPr>
            <a:endParaRPr lang="en-US" altLang="en-US" dirty="0" smtClean="0"/>
          </a:p>
          <a:p>
            <a:pPr marL="0" indent="0">
              <a:buNone/>
            </a:pPr>
            <a:r>
              <a:rPr lang="en-US" altLang="en-US" dirty="0" smtClean="0"/>
              <a:t>The Chief Administrative Officer shall develop a system to record such reports.</a:t>
            </a:r>
          </a:p>
        </p:txBody>
      </p:sp>
    </p:spTree>
  </p:cSld>
  <p:clrMapOvr>
    <a:masterClrMapping/>
  </p:clrMapOvr>
  <p:transition spd="med">
    <p:wipe dir="d"/>
  </p:transition>
</p:sld>
</file>

<file path=ppt/theme/theme1.xml><?xml version="1.0" encoding="utf-8"?>
<a:theme xmlns:a="http://schemas.openxmlformats.org/drawingml/2006/main" name="TUN Overview 8-25-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4735</TotalTime>
  <Words>5180</Words>
  <Application>Microsoft Office PowerPoint</Application>
  <PresentationFormat>Widescreen</PresentationFormat>
  <Paragraphs>353</Paragraphs>
  <Slides>71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MS PGothic</vt:lpstr>
      <vt:lpstr>Arial</vt:lpstr>
      <vt:lpstr>Arial Narrow</vt:lpstr>
      <vt:lpstr>Calibri</vt:lpstr>
      <vt:lpstr>Calibri Light</vt:lpstr>
      <vt:lpstr>Centaur</vt:lpstr>
      <vt:lpstr>Century</vt:lpstr>
      <vt:lpstr>Goudy Old Style</vt:lpstr>
      <vt:lpstr>Wingdings</vt:lpstr>
      <vt:lpstr>TUN Overview 8-25-10</vt:lpstr>
      <vt:lpstr>Controlled Substances (CS) New Mandates, including use of CS in Treating Pain AB 474 – effective Jan. 1, 2018</vt:lpstr>
      <vt:lpstr>DISCLOSURES</vt:lpstr>
      <vt:lpstr>Review Journal Article, Saturday, Jan 13, 2018</vt:lpstr>
      <vt:lpstr>AB 474 of 2017 – Sec. 3; NRS 441A.150 effective Jan 1, 2018</vt:lpstr>
      <vt:lpstr>Board of Health regulation R053-18AP</vt:lpstr>
      <vt:lpstr>BOH Reg R053-18AP</vt:lpstr>
      <vt:lpstr>BOH Reg R053-18AP</vt:lpstr>
      <vt:lpstr>BOH Reg. R053-18A</vt:lpstr>
      <vt:lpstr>BOH Reg. R053-18A</vt:lpstr>
      <vt:lpstr>Nevada Chief Medical Officer address – not in AB474</vt:lpstr>
      <vt:lpstr>AB 474 of 2017 – Sec. 13, NRS 629.061 effective Jan 1, 2018 – Medical Record (MR) production</vt:lpstr>
      <vt:lpstr>AB 474 of 2017 – all 6 Boards effective Jan 1, 2018 – NRS 630.2535; NRS 631.344; NRS 632.2375; NRS 633.473; NRS 635.116; NRS 636.2881</vt:lpstr>
      <vt:lpstr>NBOM Regulation R116-17A</vt:lpstr>
      <vt:lpstr>Are Prescribing Licensees of all 6 Professional Boards required to complete the 2 hours of continuing education in misuse and abuse of controlled substances, the prescription of opioids, or addiction, each licensing cycle?</vt:lpstr>
      <vt:lpstr>AB474 provides that practitioners who dispense must complete the 2 hours every licensing cycle.  The Board of Pharmacy says YES under NRS 639.0065 which provides that prescribers are included in the definition of “dispense”.</vt:lpstr>
      <vt:lpstr>NRS 639.0065</vt:lpstr>
      <vt:lpstr>PowerPoint Presentation</vt:lpstr>
      <vt:lpstr>NBOM Existing Mandate to Report Violations</vt:lpstr>
      <vt:lpstr>Controlled Substances</vt:lpstr>
      <vt:lpstr>Schedule II - Controlled Substances</vt:lpstr>
      <vt:lpstr>Schedule III - Controlled Substances</vt:lpstr>
      <vt:lpstr>Schedule IV - Controlled Substances</vt:lpstr>
      <vt:lpstr>AB 474 of 2017 effective Jan 1, 2018 – Sec 57; NRS 639.23915</vt:lpstr>
      <vt:lpstr>AB 474 of 2017 effective Jan 1, 2018 – Sec 57; NRS 639.23915</vt:lpstr>
      <vt:lpstr>AB 474 of 2017 effective Jan 1, 2018 – Sec 57; NRS 639.23915</vt:lpstr>
      <vt:lpstr>AB 474 of 2017 effective Jan 1, 2018 – Sec 57; NRS 639.23915</vt:lpstr>
      <vt:lpstr>AB 474 – Sec 60, NRS 639.23507 PMP Mandate – Before prescribing</vt:lpstr>
      <vt:lpstr>NRS 639.23507</vt:lpstr>
      <vt:lpstr>Board of Pharmacy R047-18AP Regulation June 2018</vt:lpstr>
      <vt:lpstr>Felton v Douglas County, 134 Advance Opinion 6 (Feb. 15, 2018) Nevada Supreme Court</vt:lpstr>
      <vt:lpstr>AB 474 of 2017 effective Jan 1, 2018  Sec. 7; NRS 453.162; NRS 639.2353</vt:lpstr>
      <vt:lpstr>Controlled Substance (CS) NOT for Pain</vt:lpstr>
      <vt:lpstr>AB 474 of 2017 effective Jan 1, 2018 – Sec 53; NRS 639.235(4)</vt:lpstr>
      <vt:lpstr>AB 474 of 2017 effective Jan 1, 2018 – Sec 53, 54; NRS 639.23911, NRS 639.23912</vt:lpstr>
      <vt:lpstr>AB 474 of 2017 effective Jan 1, 2018 – Sec 53; NRS 639.23911</vt:lpstr>
      <vt:lpstr>AB 474 of 2017 effective Jan 1, 2018  Sec 53, 54; NRS 639.239112, NRS 639.23912</vt:lpstr>
      <vt:lpstr>AB 474 of 2017 effective Jan 1, 2018 – Sec 53, 54; NRS 639.23911, NRS 639.23912</vt:lpstr>
      <vt:lpstr>AB 474 of 2017 effective Jan 1, 2018 – Sec 53, 54; NRS 639.23011, NRS 639.23912</vt:lpstr>
      <vt:lpstr>AB 474 of 2017 effective Jan 1, 2018  Sec 53, 54; NRS 639.23911, NRS 639.23912</vt:lpstr>
      <vt:lpstr>AB 474 of 2017 effective Jan 1, 2018 – Sec 52(2); NRS 639.2391 Pain Treatment with a CS – including an opioid</vt:lpstr>
      <vt:lpstr>AB 474 of 2017 effective Jan 1, 2018 – Sec 53; NRS 639.23911</vt:lpstr>
      <vt:lpstr>Initial Prescription for CS (II, III, IV) for Pain</vt:lpstr>
      <vt:lpstr>Initial Prescription for CS (II, III, IV) for Pain</vt:lpstr>
      <vt:lpstr>Initial Prescription for CS (II, III, IV) for Pain</vt:lpstr>
      <vt:lpstr>AB 474 of 2017 effective Jan 1, 2018 – Sec 56; NRS 639.23914 Pain Treatment using a CS  for &gt; 30 days</vt:lpstr>
      <vt:lpstr>AB 474 of 2017 effective Jan 1, 2018 – Sec 56; NRS 639.23914 Pain Treatment using a CS for &gt; 30 days</vt:lpstr>
      <vt:lpstr>AB 474 of 2017 effective Jan 1, 2018 – Sec 56; NRS 639.23914 Pain Treatment using a CS &gt; 30 days</vt:lpstr>
      <vt:lpstr>AB 474 of 2017 effective Jan 1, 2018 – Sec 56; NRS 639.23914 Pain Treatment using a CS &gt; 30 days</vt:lpstr>
      <vt:lpstr>Using a CS for the treatment of pain for &gt;30 days</vt:lpstr>
      <vt:lpstr>AB 474 of 2017 effective Jan 1, 2018 – Sec 55; NRS 639.23913 Pain Treatment using a CS &gt; 90 days</vt:lpstr>
      <vt:lpstr>AB 474 of 2017 effective Jan 1, 2018 – Sec 55;p NRS 639.23913 Pain Treatment using a CS &gt; 90 days</vt:lpstr>
      <vt:lpstr>AB 474 of 2017 effective Jan 1, 2018 – Sec 52, NRS 639.2391 Pain Treatment using a CS</vt:lpstr>
      <vt:lpstr>AB 474 of 2017 effective Jan 1, 2018 – Sec 55; NRS 639.23913 Pain Treatment using an opioid</vt:lpstr>
      <vt:lpstr>Using a CS (II, III, IV) for the treatment of Pain  90 days</vt:lpstr>
      <vt:lpstr>AB 474 of 2017 effective Jan 1, 2018 – Sec 9; NRS 453.164</vt:lpstr>
      <vt:lpstr>AB 474 of 2017 effective Jan 1, 2018 Sec. 15, NRS 630.323; Sec. 22, NRS 631.364; Sec. 28, NRS 632.352;  Sec. 33, NRS 633.574; Sec. 40, NRS 635.152; Sec. 45; NRS 636.338 </vt:lpstr>
      <vt:lpstr>AB 474 of 2017 effective Jan 1, 2018 Sec. 15, NRS 630.323; Sec. 22, NRS 631.364; Sec. 28, NRS 632.352;  Sec. 33, NRS 633.574; Sec. 40, NRS 635.152; Sec. 45; NRS 636.338</vt:lpstr>
      <vt:lpstr>AB 474 of 2017 – all 6 Boards effective Jan 1, 2018 – “review and evaluation”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effective Jan 1, 2018 – Sec 58; NRS 630.23916</vt:lpstr>
      <vt:lpstr>Controlled Substance (CS) NOT for Pain</vt:lpstr>
      <vt:lpstr>Initial Prescription for CS (II, III, IV) for Pain</vt:lpstr>
      <vt:lpstr>Initial Prescription for CS (II, III, IV) for Pain</vt:lpstr>
      <vt:lpstr>Initial Prescription for CS (II, III, IV) for Pain</vt:lpstr>
      <vt:lpstr>Using a CS for the treatment of pain for 30 days</vt:lpstr>
      <vt:lpstr>Using a CS (II, III, IV) for the treatment of Pain  90 days</vt:lpstr>
      <vt:lpstr>Thank God He Stopped Talking!!!</vt:lpstr>
      <vt:lpstr>Shelley.Berkley@tun.touro.edu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LEGISLATIVE SESSION NOMA Presentation</dc:title>
  <dc:creator>Weldon Havins</dc:creator>
  <cp:lastModifiedBy>Windows User</cp:lastModifiedBy>
  <cp:revision>544</cp:revision>
  <cp:lastPrinted>2018-03-08T20:07:40Z</cp:lastPrinted>
  <dcterms:created xsi:type="dcterms:W3CDTF">2017-05-05T15:38:12Z</dcterms:created>
  <dcterms:modified xsi:type="dcterms:W3CDTF">2018-07-12T23:58:02Z</dcterms:modified>
</cp:coreProperties>
</file>