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6" r:id="rId3"/>
  </p:sldMasterIdLst>
  <p:notesMasterIdLst>
    <p:notesMasterId r:id="rId60"/>
  </p:notesMasterIdLst>
  <p:handoutMasterIdLst>
    <p:handoutMasterId r:id="rId61"/>
  </p:handoutMasterIdLst>
  <p:sldIdLst>
    <p:sldId id="256" r:id="rId4"/>
    <p:sldId id="297" r:id="rId5"/>
    <p:sldId id="358" r:id="rId6"/>
    <p:sldId id="266" r:id="rId7"/>
    <p:sldId id="323" r:id="rId8"/>
    <p:sldId id="295" r:id="rId9"/>
    <p:sldId id="294" r:id="rId10"/>
    <p:sldId id="359" r:id="rId11"/>
    <p:sldId id="325" r:id="rId12"/>
    <p:sldId id="322" r:id="rId13"/>
    <p:sldId id="274" r:id="rId14"/>
    <p:sldId id="363" r:id="rId15"/>
    <p:sldId id="286" r:id="rId16"/>
    <p:sldId id="265" r:id="rId17"/>
    <p:sldId id="264" r:id="rId18"/>
    <p:sldId id="356" r:id="rId19"/>
    <p:sldId id="366" r:id="rId20"/>
    <p:sldId id="357" r:id="rId21"/>
    <p:sldId id="339" r:id="rId22"/>
    <p:sldId id="326" r:id="rId23"/>
    <p:sldId id="351" r:id="rId24"/>
    <p:sldId id="353" r:id="rId25"/>
    <p:sldId id="352" r:id="rId26"/>
    <p:sldId id="335" r:id="rId27"/>
    <p:sldId id="355" r:id="rId28"/>
    <p:sldId id="338" r:id="rId29"/>
    <p:sldId id="287" r:id="rId30"/>
    <p:sldId id="360" r:id="rId31"/>
    <p:sldId id="361" r:id="rId32"/>
    <p:sldId id="362" r:id="rId33"/>
    <p:sldId id="327" r:id="rId34"/>
    <p:sldId id="299" r:id="rId35"/>
    <p:sldId id="304" r:id="rId36"/>
    <p:sldId id="305" r:id="rId37"/>
    <p:sldId id="301" r:id="rId38"/>
    <p:sldId id="312" r:id="rId39"/>
    <p:sldId id="302" r:id="rId40"/>
    <p:sldId id="300" r:id="rId41"/>
    <p:sldId id="303" r:id="rId42"/>
    <p:sldId id="309" r:id="rId43"/>
    <p:sldId id="308" r:id="rId44"/>
    <p:sldId id="307" r:id="rId45"/>
    <p:sldId id="313" r:id="rId46"/>
    <p:sldId id="364" r:id="rId47"/>
    <p:sldId id="317" r:id="rId48"/>
    <p:sldId id="365" r:id="rId49"/>
    <p:sldId id="314" r:id="rId50"/>
    <p:sldId id="293" r:id="rId51"/>
    <p:sldId id="316" r:id="rId52"/>
    <p:sldId id="319" r:id="rId53"/>
    <p:sldId id="320" r:id="rId54"/>
    <p:sldId id="268" r:id="rId55"/>
    <p:sldId id="318" r:id="rId56"/>
    <p:sldId id="321" r:id="rId57"/>
    <p:sldId id="306" r:id="rId58"/>
    <p:sldId id="354"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660"/>
  </p:normalViewPr>
  <p:slideViewPr>
    <p:cSldViewPr snapToGrid="0">
      <p:cViewPr varScale="1">
        <p:scale>
          <a:sx n="161" d="100"/>
          <a:sy n="161" d="100"/>
        </p:scale>
        <p:origin x="2466" y="1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7CDB72F-E746-4371-B624-32DB17CF79E1}" type="datetimeFigureOut">
              <a:rPr lang="en-US" smtClean="0"/>
              <a:t>8/22/2018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C6FFFD-470E-4254-B2E2-EBF25DA8E31B}" type="slidenum">
              <a:rPr lang="en-US" smtClean="0"/>
              <a:t>‹#›</a:t>
            </a:fld>
            <a:endParaRPr lang="en-US"/>
          </a:p>
        </p:txBody>
      </p:sp>
    </p:spTree>
    <p:extLst>
      <p:ext uri="{BB962C8B-B14F-4D97-AF65-F5344CB8AC3E}">
        <p14:creationId xmlns:p14="http://schemas.microsoft.com/office/powerpoint/2010/main" val="298208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8E0BA22-C924-4D7B-9F20-B8430019174A}" type="datetimeFigureOut">
              <a:rPr lang="en-US" smtClean="0"/>
              <a:t>8/22/2018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81DC51B-1A4F-4F93-A7C7-9100BD01BDF0}" type="slidenum">
              <a:rPr lang="en-US" smtClean="0"/>
              <a:t>‹#›</a:t>
            </a:fld>
            <a:endParaRPr lang="en-US"/>
          </a:p>
        </p:txBody>
      </p:sp>
    </p:spTree>
    <p:extLst>
      <p:ext uri="{BB962C8B-B14F-4D97-AF65-F5344CB8AC3E}">
        <p14:creationId xmlns:p14="http://schemas.microsoft.com/office/powerpoint/2010/main" val="121529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average rate of prescriptions</a:t>
            </a:r>
            <a:r>
              <a:rPr lang="en-US" baseline="0" dirty="0"/>
              <a:t> is 87.5/100 residents. The Highest counties for prescribing are Nye, Mineral, and Storey. </a:t>
            </a:r>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pPr/>
              <a:t>13</a:t>
            </a:fld>
            <a:endParaRPr lang="en-US" dirty="0"/>
          </a:p>
        </p:txBody>
      </p:sp>
    </p:spTree>
    <p:extLst>
      <p:ext uri="{BB962C8B-B14F-4D97-AF65-F5344CB8AC3E}">
        <p14:creationId xmlns:p14="http://schemas.microsoft.com/office/powerpoint/2010/main" val="44598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3225" y="693738"/>
            <a:ext cx="6175375" cy="3475037"/>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7" tIns="45563" rIns="91127" bIns="45563"/>
          <a:lstStyle/>
          <a:p>
            <a:pPr eaLnBrk="1" hangingPunct="1"/>
            <a:endParaRPr lang="en-US" altLang="en-US" sz="2000" smtClean="0">
              <a:latin typeface="Arial" panose="020B0604020202020204" pitchFamily="34" charset="0"/>
            </a:endParaRPr>
          </a:p>
        </p:txBody>
      </p:sp>
    </p:spTree>
    <p:extLst>
      <p:ext uri="{BB962C8B-B14F-4D97-AF65-F5344CB8AC3E}">
        <p14:creationId xmlns:p14="http://schemas.microsoft.com/office/powerpoint/2010/main" val="214977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110E6C-0B5C-4E64-86D1-B1DA4DABF1BF}" type="slidenum">
              <a:rPr lang="en-US" altLang="en-US"/>
              <a:pPr eaLnBrk="1" hangingPunct="1"/>
              <a:t>22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89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Reports from the CDC tell us that diversion of controlled substance prescriptions continues to be a problem, </a:t>
            </a:r>
          </a:p>
          <a:p>
            <a:endParaRPr lang="en-US" baseline="0" dirty="0"/>
          </a:p>
          <a:p>
            <a:r>
              <a:rPr lang="en-US" baseline="0" dirty="0"/>
              <a:t>Of those most at risk for prescription drug abuse overdose (those using prescription opiates </a:t>
            </a:r>
            <a:r>
              <a:rPr lang="en-US" baseline="0" dirty="0" err="1"/>
              <a:t>nonmedically</a:t>
            </a:r>
            <a:r>
              <a:rPr lang="en-US" baseline="0" dirty="0"/>
              <a:t> for 200 days or more)  </a:t>
            </a:r>
          </a:p>
          <a:p>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pPr/>
              <a:t>27</a:t>
            </a:fld>
            <a:endParaRPr lang="en-US" dirty="0"/>
          </a:p>
        </p:txBody>
      </p:sp>
    </p:spTree>
    <p:extLst>
      <p:ext uri="{BB962C8B-B14F-4D97-AF65-F5344CB8AC3E}">
        <p14:creationId xmlns:p14="http://schemas.microsoft.com/office/powerpoint/2010/main" val="295583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6AFBE1-5941-44A2-BECE-9CDFBB07151A}" type="slidenum">
              <a:rPr lang="en-US" altLang="en-US" smtClean="0">
                <a:latin typeface="Arial" panose="020B0604020202020204" pitchFamily="34" charset="0"/>
              </a:rPr>
              <a:pPr fontAlgn="base">
                <a:spcBef>
                  <a:spcPct val="0"/>
                </a:spcBef>
                <a:spcAft>
                  <a:spcPct val="0"/>
                </a:spcAft>
              </a:pPr>
              <a:t>56</a:t>
            </a:fld>
            <a:endParaRPr lang="en-US" altLang="en-US" smtClean="0">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5800" y="434498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9748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737E3-D306-4A33-8A97-1681034E78F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17344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737E3-D306-4A33-8A97-1681034E78F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221725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737E3-D306-4A33-8A97-1681034E78F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24654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274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855765" y="650937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07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8640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2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48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0221" y="413253"/>
            <a:ext cx="10515600" cy="1325563"/>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280803" y="6553200"/>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6" name="Text Box 56">
            <a:extLst>
              <a:ext uri="{FF2B5EF4-FFF2-40B4-BE49-F238E27FC236}">
                <a16:creationId xmlns:a16="http://schemas.microsoft.com/office/drawing/2014/main" xmlns="" id="{1654919D-B26B-42EB-94F2-AC84D270924D}"/>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7" name="Rectangle 6">
            <a:extLst>
              <a:ext uri="{FF2B5EF4-FFF2-40B4-BE49-F238E27FC236}">
                <a16:creationId xmlns:a16="http://schemas.microsoft.com/office/drawing/2014/main" xmlns="" id="{24763694-9234-48EE-B87B-AE053AB77915}"/>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8" name="Straight Connector 7">
            <a:extLst>
              <a:ext uri="{FF2B5EF4-FFF2-40B4-BE49-F238E27FC236}">
                <a16:creationId xmlns:a16="http://schemas.microsoft.com/office/drawing/2014/main" xmlns="" id="{1C152FFF-FC19-41BB-BB29-4E754E4E439F}"/>
              </a:ext>
            </a:extLst>
          </p:cNvPr>
          <p:cNvCxnSpPr/>
          <p:nvPr userDrawn="1"/>
        </p:nvCxnSpPr>
        <p:spPr>
          <a:xfrm>
            <a:off x="1370221" y="1027907"/>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0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938572" y="6523037"/>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5" name="Text Box 56">
            <a:extLst>
              <a:ext uri="{FF2B5EF4-FFF2-40B4-BE49-F238E27FC236}">
                <a16:creationId xmlns:a16="http://schemas.microsoft.com/office/drawing/2014/main" xmlns="" id="{28B17A64-29E0-46D9-BEA6-8EDC327B93EE}"/>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6" name="Rectangle 5">
            <a:extLst>
              <a:ext uri="{FF2B5EF4-FFF2-40B4-BE49-F238E27FC236}">
                <a16:creationId xmlns:a16="http://schemas.microsoft.com/office/drawing/2014/main" xmlns="" id="{119B4741-205C-41BC-8919-62CE723F5522}"/>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7" name="Straight Connector 6">
            <a:extLst>
              <a:ext uri="{FF2B5EF4-FFF2-40B4-BE49-F238E27FC236}">
                <a16:creationId xmlns:a16="http://schemas.microsoft.com/office/drawing/2014/main" xmlns="" id="{A6809548-8983-4067-AF54-BFDCC6819D46}"/>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51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9102557" y="653891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8" name="Text Box 56">
            <a:extLst>
              <a:ext uri="{FF2B5EF4-FFF2-40B4-BE49-F238E27FC236}">
                <a16:creationId xmlns:a16="http://schemas.microsoft.com/office/drawing/2014/main" xmlns="" id="{6BFCF1E7-D9A3-482E-B367-335A6694D9F8}"/>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9" name="Rectangle 8">
            <a:extLst>
              <a:ext uri="{FF2B5EF4-FFF2-40B4-BE49-F238E27FC236}">
                <a16:creationId xmlns:a16="http://schemas.microsoft.com/office/drawing/2014/main" xmlns="" id="{4F3729D8-2839-442E-89AF-A82E9652569A}"/>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0" name="Straight Connector 9">
            <a:extLst>
              <a:ext uri="{FF2B5EF4-FFF2-40B4-BE49-F238E27FC236}">
                <a16:creationId xmlns:a16="http://schemas.microsoft.com/office/drawing/2014/main" xmlns="" id="{227B2367-C3B7-41E5-BB9D-190814E3C8BE}"/>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6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737E3-D306-4A33-8A97-1681034E78F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973802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938572" y="653891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8" name="Text Box 56">
            <a:extLst>
              <a:ext uri="{FF2B5EF4-FFF2-40B4-BE49-F238E27FC236}">
                <a16:creationId xmlns:a16="http://schemas.microsoft.com/office/drawing/2014/main" xmlns="" id="{E0008D71-B493-4A3F-8F40-7F076F79548F}"/>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9" name="Rectangle 8">
            <a:extLst>
              <a:ext uri="{FF2B5EF4-FFF2-40B4-BE49-F238E27FC236}">
                <a16:creationId xmlns:a16="http://schemas.microsoft.com/office/drawing/2014/main" xmlns="" id="{9690608E-364B-4065-8784-B36ED2239F16}"/>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0" name="Straight Connector 9">
            <a:extLst>
              <a:ext uri="{FF2B5EF4-FFF2-40B4-BE49-F238E27FC236}">
                <a16:creationId xmlns:a16="http://schemas.microsoft.com/office/drawing/2014/main" xmlns="" id="{F0414574-7ED0-4379-9257-DA0D15B94C01}"/>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8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701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855765" y="650937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63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446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398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44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0221" y="413253"/>
            <a:ext cx="10515600" cy="1325563"/>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280803" y="6553200"/>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6" name="Text Box 56">
            <a:extLst>
              <a:ext uri="{FF2B5EF4-FFF2-40B4-BE49-F238E27FC236}">
                <a16:creationId xmlns:a16="http://schemas.microsoft.com/office/drawing/2014/main" xmlns="" id="{1654919D-B26B-42EB-94F2-AC84D270924D}"/>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7" name="Rectangle 6">
            <a:extLst>
              <a:ext uri="{FF2B5EF4-FFF2-40B4-BE49-F238E27FC236}">
                <a16:creationId xmlns:a16="http://schemas.microsoft.com/office/drawing/2014/main" xmlns="" id="{24763694-9234-48EE-B87B-AE053AB77915}"/>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8" name="Straight Connector 7">
            <a:extLst>
              <a:ext uri="{FF2B5EF4-FFF2-40B4-BE49-F238E27FC236}">
                <a16:creationId xmlns:a16="http://schemas.microsoft.com/office/drawing/2014/main" xmlns="" id="{1C152FFF-FC19-41BB-BB29-4E754E4E439F}"/>
              </a:ext>
            </a:extLst>
          </p:cNvPr>
          <p:cNvCxnSpPr/>
          <p:nvPr userDrawn="1"/>
        </p:nvCxnSpPr>
        <p:spPr>
          <a:xfrm>
            <a:off x="1370221" y="1027907"/>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621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938572" y="6523037"/>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5" name="Text Box 56">
            <a:extLst>
              <a:ext uri="{FF2B5EF4-FFF2-40B4-BE49-F238E27FC236}">
                <a16:creationId xmlns:a16="http://schemas.microsoft.com/office/drawing/2014/main" xmlns="" id="{28B17A64-29E0-46D9-BEA6-8EDC327B93EE}"/>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6" name="Rectangle 5">
            <a:extLst>
              <a:ext uri="{FF2B5EF4-FFF2-40B4-BE49-F238E27FC236}">
                <a16:creationId xmlns:a16="http://schemas.microsoft.com/office/drawing/2014/main" xmlns="" id="{119B4741-205C-41BC-8919-62CE723F5522}"/>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7" name="Straight Connector 6">
            <a:extLst>
              <a:ext uri="{FF2B5EF4-FFF2-40B4-BE49-F238E27FC236}">
                <a16:creationId xmlns:a16="http://schemas.microsoft.com/office/drawing/2014/main" xmlns="" id="{A6809548-8983-4067-AF54-BFDCC6819D46}"/>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81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9102557" y="653891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8" name="Text Box 56">
            <a:extLst>
              <a:ext uri="{FF2B5EF4-FFF2-40B4-BE49-F238E27FC236}">
                <a16:creationId xmlns:a16="http://schemas.microsoft.com/office/drawing/2014/main" xmlns="" id="{6BFCF1E7-D9A3-482E-B367-335A6694D9F8}"/>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9" name="Rectangle 8">
            <a:extLst>
              <a:ext uri="{FF2B5EF4-FFF2-40B4-BE49-F238E27FC236}">
                <a16:creationId xmlns:a16="http://schemas.microsoft.com/office/drawing/2014/main" xmlns="" id="{4F3729D8-2839-442E-89AF-A82E9652569A}"/>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0" name="Straight Connector 9">
            <a:extLst>
              <a:ext uri="{FF2B5EF4-FFF2-40B4-BE49-F238E27FC236}">
                <a16:creationId xmlns:a16="http://schemas.microsoft.com/office/drawing/2014/main" xmlns="" id="{227B2367-C3B7-41E5-BB9D-190814E3C8BE}"/>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01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938572" y="6538914"/>
            <a:ext cx="2743200" cy="365125"/>
          </a:xfrm>
        </p:spPr>
        <p:txBody>
          <a:bodyPr/>
          <a:lstStyle/>
          <a:p>
            <a:fld id="{2A912E05-27E8-4814-B9B5-69B786581838}" type="slidenum">
              <a:rPr lang="en-US" smtClean="0">
                <a:solidFill>
                  <a:prstClr val="black">
                    <a:tint val="75000"/>
                  </a:prstClr>
                </a:solidFill>
              </a:rPr>
              <a:pPr/>
              <a:t>‹#›</a:t>
            </a:fld>
            <a:endParaRPr lang="en-US" dirty="0">
              <a:solidFill>
                <a:prstClr val="black">
                  <a:tint val="75000"/>
                </a:prstClr>
              </a:solidFill>
            </a:endParaRPr>
          </a:p>
        </p:txBody>
      </p:sp>
      <p:sp>
        <p:nvSpPr>
          <p:cNvPr id="8" name="Text Box 56">
            <a:extLst>
              <a:ext uri="{FF2B5EF4-FFF2-40B4-BE49-F238E27FC236}">
                <a16:creationId xmlns:a16="http://schemas.microsoft.com/office/drawing/2014/main" xmlns="" id="{E0008D71-B493-4A3F-8F40-7F076F79548F}"/>
              </a:ext>
            </a:extLst>
          </p:cNvPr>
          <p:cNvSpPr txBox="1">
            <a:spLocks noChangeArrowheads="1"/>
          </p:cNvSpPr>
          <p:nvPr userDrawn="1"/>
        </p:nvSpPr>
        <p:spPr bwMode="auto">
          <a:xfrm>
            <a:off x="0" y="6553199"/>
            <a:ext cx="12192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44546A">
                    <a:lumMod val="75000"/>
                  </a:srgbClr>
                </a:solidFill>
                <a:latin typeface="Bell MT" panose="02020503060305020303" pitchFamily="18" charset="0"/>
              </a:rPr>
              <a:t>Helping People.  It’s who we are and what we do.</a:t>
            </a:r>
            <a:endParaRPr lang="en-US" altLang="en-US" sz="1800" dirty="0">
              <a:solidFill>
                <a:srgbClr val="44546A">
                  <a:lumMod val="75000"/>
                </a:srgbClr>
              </a:solidFill>
              <a:latin typeface="Arial" panose="020B0604020202020204" pitchFamily="34" charset="0"/>
            </a:endParaRPr>
          </a:p>
        </p:txBody>
      </p:sp>
      <p:sp>
        <p:nvSpPr>
          <p:cNvPr id="9" name="Rectangle 8">
            <a:extLst>
              <a:ext uri="{FF2B5EF4-FFF2-40B4-BE49-F238E27FC236}">
                <a16:creationId xmlns:a16="http://schemas.microsoft.com/office/drawing/2014/main" xmlns="" id="{9690608E-364B-4065-8784-B36ED2239F16}"/>
              </a:ext>
            </a:extLst>
          </p:cNvPr>
          <p:cNvSpPr/>
          <p:nvPr userDrawn="1"/>
        </p:nvSpPr>
        <p:spPr>
          <a:xfrm>
            <a:off x="0" y="0"/>
            <a:ext cx="12192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cxnSp>
        <p:nvCxnSpPr>
          <p:cNvPr id="10" name="Straight Connector 9">
            <a:extLst>
              <a:ext uri="{FF2B5EF4-FFF2-40B4-BE49-F238E27FC236}">
                <a16:creationId xmlns:a16="http://schemas.microsoft.com/office/drawing/2014/main" xmlns="" id="{F0414574-7ED0-4379-9257-DA0D15B94C01}"/>
              </a:ext>
            </a:extLst>
          </p:cNvPr>
          <p:cNvCxnSpPr/>
          <p:nvPr userDrawn="1"/>
        </p:nvCxnSpPr>
        <p:spPr>
          <a:xfrm>
            <a:off x="1662544" y="843751"/>
            <a:ext cx="913784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737E3-D306-4A33-8A97-1681034E78F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41283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737E3-D306-4A33-8A97-1681034E78F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234984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737E3-D306-4A33-8A97-1681034E78FA}"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0901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737E3-D306-4A33-8A97-1681034E78FA}"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31743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7E3-D306-4A33-8A97-1681034E78FA}"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261490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737E3-D306-4A33-8A97-1681034E78F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43241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737E3-D306-4A33-8A97-1681034E78F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64B8-D236-4AF4-B171-BCCF2B524D43}" type="slidenum">
              <a:rPr lang="en-US" smtClean="0"/>
              <a:t>‹#›</a:t>
            </a:fld>
            <a:endParaRPr lang="en-US"/>
          </a:p>
        </p:txBody>
      </p:sp>
    </p:spTree>
    <p:extLst>
      <p:ext uri="{BB962C8B-B14F-4D97-AF65-F5344CB8AC3E}">
        <p14:creationId xmlns:p14="http://schemas.microsoft.com/office/powerpoint/2010/main" val="14174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737E3-D306-4A33-8A97-1681034E78FA}" type="datetimeFigureOut">
              <a:rPr lang="en-US" smtClean="0"/>
              <a:t>8/22/2018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964B8-D236-4AF4-B171-BCCF2B524D43}" type="slidenum">
              <a:rPr lang="en-US" smtClean="0"/>
              <a:t>‹#›</a:t>
            </a:fld>
            <a:endParaRPr lang="en-US"/>
          </a:p>
        </p:txBody>
      </p:sp>
    </p:spTree>
    <p:extLst>
      <p:ext uri="{BB962C8B-B14F-4D97-AF65-F5344CB8AC3E}">
        <p14:creationId xmlns:p14="http://schemas.microsoft.com/office/powerpoint/2010/main" val="371895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142139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4814070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453" y="132728"/>
            <a:ext cx="11777240" cy="3299166"/>
          </a:xfrm>
        </p:spPr>
        <p:txBody>
          <a:bodyPr>
            <a:normAutofit fontScale="90000"/>
          </a:bodyPr>
          <a:lstStyle/>
          <a:p>
            <a:r>
              <a:rPr lang="en-US" sz="6700" dirty="0" smtClean="0"/>
              <a:t>Controlled Substances (CS)</a:t>
            </a:r>
            <a:br>
              <a:rPr lang="en-US" sz="6700" dirty="0" smtClean="0"/>
            </a:br>
            <a:r>
              <a:rPr lang="en-US" sz="4000" dirty="0" smtClean="0"/>
              <a:t>and</a:t>
            </a:r>
            <a:r>
              <a:rPr lang="en-US" sz="2400" dirty="0" smtClean="0"/>
              <a:t/>
            </a:r>
            <a:br>
              <a:rPr lang="en-US" sz="2400" dirty="0" smtClean="0"/>
            </a:br>
            <a:r>
              <a:rPr lang="en-US" sz="6700" dirty="0" smtClean="0"/>
              <a:t> CS for the Treatment of Pain</a:t>
            </a:r>
            <a:r>
              <a:rPr lang="en-US" dirty="0" smtClean="0"/>
              <a:t/>
            </a:r>
            <a:br>
              <a:rPr lang="en-US" dirty="0" smtClean="0"/>
            </a:br>
            <a:r>
              <a:rPr lang="en-US" sz="4000" dirty="0" smtClean="0"/>
              <a:t>Use,</a:t>
            </a:r>
            <a:r>
              <a:rPr lang="en-US" sz="3600" dirty="0" smtClean="0"/>
              <a:t> </a:t>
            </a:r>
            <a:r>
              <a:rPr lang="en-US" sz="4000" dirty="0" smtClean="0"/>
              <a:t>Misuse, Abuse, Tolerance, Dependence, and Addiction</a:t>
            </a:r>
            <a:r>
              <a:rPr lang="en-US" dirty="0" smtClean="0"/>
              <a:t/>
            </a:r>
            <a:br>
              <a:rPr lang="en-US" dirty="0" smtClean="0"/>
            </a:br>
            <a:r>
              <a:rPr lang="en-US" sz="3100" b="1" dirty="0" smtClean="0">
                <a:latin typeface="Century" panose="02040604050505020304" pitchFamily="18" charset="0"/>
              </a:rPr>
              <a:t>What Do We Do Now?</a:t>
            </a:r>
            <a:endParaRPr lang="en-US" sz="3100" b="1" dirty="0">
              <a:latin typeface="Century" panose="02040604050505020304" pitchFamily="18" charset="0"/>
            </a:endParaRPr>
          </a:p>
        </p:txBody>
      </p:sp>
      <p:sp>
        <p:nvSpPr>
          <p:cNvPr id="3" name="Subtitle 2"/>
          <p:cNvSpPr>
            <a:spLocks noGrp="1"/>
          </p:cNvSpPr>
          <p:nvPr>
            <p:ph type="subTitle" idx="1"/>
          </p:nvPr>
        </p:nvSpPr>
        <p:spPr>
          <a:xfrm>
            <a:off x="1460339" y="4045353"/>
            <a:ext cx="9144000" cy="2465408"/>
          </a:xfrm>
        </p:spPr>
        <p:txBody>
          <a:bodyPr>
            <a:normAutofit fontScale="92500" lnSpcReduction="10000"/>
          </a:bodyPr>
          <a:lstStyle/>
          <a:p>
            <a:r>
              <a:rPr lang="en-US" sz="6000" dirty="0" smtClean="0">
                <a:latin typeface="Centaur" panose="02030504050205020304" pitchFamily="18" charset="0"/>
              </a:rPr>
              <a:t>Joe Hardy, MD</a:t>
            </a:r>
          </a:p>
          <a:p>
            <a:r>
              <a:rPr lang="en-US" sz="3600" dirty="0" smtClean="0"/>
              <a:t>Associate Professor of Primary Care</a:t>
            </a:r>
          </a:p>
          <a:p>
            <a:r>
              <a:rPr lang="en-US" sz="3600" dirty="0" err="1" smtClean="0"/>
              <a:t>Touro</a:t>
            </a:r>
            <a:r>
              <a:rPr lang="en-US" sz="3600" dirty="0" smtClean="0"/>
              <a:t> University Nevada</a:t>
            </a:r>
          </a:p>
          <a:p>
            <a:r>
              <a:rPr lang="en-US" sz="2600" dirty="0" smtClean="0">
                <a:latin typeface="Constantia" panose="02030602050306030303" pitchFamily="18" charset="0"/>
              </a:rPr>
              <a:t>Nevada State Senator, District 12</a:t>
            </a:r>
            <a:endParaRPr lang="en-US" sz="2600" dirty="0">
              <a:latin typeface="Constantia" panose="02030602050306030303" pitchFamily="18" charset="0"/>
            </a:endParaRPr>
          </a:p>
        </p:txBody>
      </p:sp>
    </p:spTree>
    <p:extLst>
      <p:ext uri="{BB962C8B-B14F-4D97-AF65-F5344CB8AC3E}">
        <p14:creationId xmlns:p14="http://schemas.microsoft.com/office/powerpoint/2010/main" val="24498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4458" y="995945"/>
            <a:ext cx="10515600" cy="2111858"/>
          </a:xfrm>
        </p:spPr>
        <p:txBody>
          <a:bodyPr>
            <a:normAutofit/>
          </a:bodyPr>
          <a:lstStyle/>
          <a:p>
            <a:r>
              <a:rPr lang="en-US" dirty="0" smtClean="0">
                <a:latin typeface="Arial Black" panose="020B0A04020102020204" pitchFamily="34" charset="0"/>
              </a:rPr>
              <a:t>Since </a:t>
            </a:r>
            <a:r>
              <a:rPr lang="en-US" u="sng" dirty="0" smtClean="0">
                <a:latin typeface="Arial Black" panose="020B0A04020102020204" pitchFamily="34" charset="0"/>
              </a:rPr>
              <a:t>2011</a:t>
            </a:r>
            <a:r>
              <a:rPr lang="en-US" dirty="0" smtClean="0">
                <a:latin typeface="Arial Black" panose="020B0A04020102020204" pitchFamily="34" charset="0"/>
              </a:rPr>
              <a:t>, how is Nevada doing in addressing the “opioid crisis” compared to the US as a whole?</a:t>
            </a:r>
            <a:endParaRPr lang="en-US" dirty="0">
              <a:latin typeface="Arial Black" panose="020B0A04020102020204" pitchFamily="34" charset="0"/>
            </a:endParaRPr>
          </a:p>
        </p:txBody>
      </p:sp>
      <p:sp>
        <p:nvSpPr>
          <p:cNvPr id="3" name="Content Placeholder 2"/>
          <p:cNvSpPr>
            <a:spLocks noGrp="1"/>
          </p:cNvSpPr>
          <p:nvPr>
            <p:ph idx="1"/>
          </p:nvPr>
        </p:nvSpPr>
        <p:spPr>
          <a:xfrm>
            <a:off x="913435" y="3498167"/>
            <a:ext cx="10515600" cy="3082041"/>
          </a:xfrm>
        </p:spPr>
        <p:txBody>
          <a:bodyPr>
            <a:normAutofit fontScale="92500"/>
          </a:bodyPr>
          <a:lstStyle/>
          <a:p>
            <a:pPr marL="0" indent="0">
              <a:buNone/>
            </a:pPr>
            <a:r>
              <a:rPr lang="en-US" sz="4000" dirty="0" smtClean="0"/>
              <a:t>Nevada is doing better than the U.S. as a whole and substantially better than many areas in the U.S. (Maine, West Virginia, western Pennsylvania)</a:t>
            </a:r>
          </a:p>
          <a:p>
            <a:pPr marL="0" indent="0">
              <a:buNone/>
            </a:pPr>
            <a:endParaRPr lang="en-US" dirty="0" smtClean="0"/>
          </a:p>
          <a:p>
            <a:pPr marL="0" indent="0">
              <a:buNone/>
            </a:pPr>
            <a:r>
              <a:rPr lang="en-US" dirty="0" smtClean="0"/>
              <a:t>Moreover, Nevada prescribers show continued progressive improvement in number and dosage of CS opioid prescriptions since 2011</a:t>
            </a:r>
            <a:endParaRPr lang="en-US" dirty="0"/>
          </a:p>
          <a:p>
            <a:pPr marL="0" indent="0">
              <a:buNone/>
            </a:pPr>
            <a:endParaRPr lang="en-US" dirty="0"/>
          </a:p>
        </p:txBody>
      </p:sp>
    </p:spTree>
    <p:extLst>
      <p:ext uri="{BB962C8B-B14F-4D97-AF65-F5344CB8AC3E}">
        <p14:creationId xmlns:p14="http://schemas.microsoft.com/office/powerpoint/2010/main" val="15037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884" y="0"/>
            <a:ext cx="6094070" cy="6874301"/>
          </a:xfrm>
          <a:prstGeom prst="rect">
            <a:avLst/>
          </a:prstGeom>
        </p:spPr>
      </p:pic>
    </p:spTree>
    <p:extLst>
      <p:ext uri="{BB962C8B-B14F-4D97-AF65-F5344CB8AC3E}">
        <p14:creationId xmlns:p14="http://schemas.microsoft.com/office/powerpoint/2010/main" val="144708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6CA51-8BBA-42EC-9DFC-03316632C380}"/>
              </a:ext>
            </a:extLst>
          </p:cNvPr>
          <p:cNvSpPr>
            <a:spLocks noGrp="1"/>
          </p:cNvSpPr>
          <p:nvPr>
            <p:ph type="title"/>
          </p:nvPr>
        </p:nvSpPr>
        <p:spPr/>
        <p:txBody>
          <a:bodyPr/>
          <a:lstStyle/>
          <a:p>
            <a:r>
              <a:rPr lang="en-US" dirty="0"/>
              <a:t>Anti-Opioid legislation unintended consequences</a:t>
            </a:r>
          </a:p>
        </p:txBody>
      </p:sp>
      <p:sp>
        <p:nvSpPr>
          <p:cNvPr id="3" name="Content Placeholder 2">
            <a:extLst>
              <a:ext uri="{FF2B5EF4-FFF2-40B4-BE49-F238E27FC236}">
                <a16:creationId xmlns:a16="http://schemas.microsoft.com/office/drawing/2014/main" xmlns="" id="{6BA79FDA-4010-4BF4-AFD1-1ECF1F99769C}"/>
              </a:ext>
            </a:extLst>
          </p:cNvPr>
          <p:cNvSpPr>
            <a:spLocks noGrp="1"/>
          </p:cNvSpPr>
          <p:nvPr>
            <p:ph sz="half" idx="1"/>
          </p:nvPr>
        </p:nvSpPr>
        <p:spPr/>
        <p:txBody>
          <a:bodyPr>
            <a:normAutofit fontScale="92500" lnSpcReduction="20000"/>
          </a:bodyPr>
          <a:lstStyle/>
          <a:p>
            <a:r>
              <a:rPr lang="en-US" dirty="0"/>
              <a:t>Anti-Opioid Legislation associated with decreased access to pain management</a:t>
            </a:r>
          </a:p>
          <a:p>
            <a:r>
              <a:rPr lang="en-US" dirty="0"/>
              <a:t>Anti-Opioid Legislation does nothing to address the fentanyl and heroin epidemic that is the major case of opioid deaths</a:t>
            </a:r>
          </a:p>
          <a:p>
            <a:r>
              <a:rPr lang="en-US" dirty="0"/>
              <a:t>Many physicians have stopped or drastically decreased prescribing opioids</a:t>
            </a:r>
          </a:p>
          <a:p>
            <a:r>
              <a:rPr lang="en-US" dirty="0" smtClean="0"/>
              <a:t>Multiple </a:t>
            </a:r>
            <a:r>
              <a:rPr lang="en-US" dirty="0"/>
              <a:t>anecdotal reports of patients being unable to obtain pain medication</a:t>
            </a:r>
          </a:p>
        </p:txBody>
      </p:sp>
      <p:pic>
        <p:nvPicPr>
          <p:cNvPr id="6" name="Content Placeholder 5">
            <a:extLst>
              <a:ext uri="{FF2B5EF4-FFF2-40B4-BE49-F238E27FC236}">
                <a16:creationId xmlns:a16="http://schemas.microsoft.com/office/drawing/2014/main" xmlns="" id="{86F99D7B-ED7B-4FBD-B49A-6DD19662B0B6}"/>
              </a:ext>
            </a:extLst>
          </p:cNvPr>
          <p:cNvPicPr>
            <a:picLocks noGrp="1" noChangeAspect="1"/>
          </p:cNvPicPr>
          <p:nvPr>
            <p:ph sz="half" idx="2"/>
          </p:nvPr>
        </p:nvPicPr>
        <p:blipFill>
          <a:blip r:embed="rId2"/>
          <a:stretch>
            <a:fillRect/>
          </a:stretch>
        </p:blipFill>
        <p:spPr>
          <a:xfrm>
            <a:off x="6172200" y="2050098"/>
            <a:ext cx="5181600" cy="3902392"/>
          </a:xfrm>
        </p:spPr>
      </p:pic>
    </p:spTree>
    <p:extLst>
      <p:ext uri="{BB962C8B-B14F-4D97-AF65-F5344CB8AC3E}">
        <p14:creationId xmlns:p14="http://schemas.microsoft.com/office/powerpoint/2010/main" val="31937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D2F92D2-3A57-4299-B4DE-DAECD14E5384}"/>
              </a:ext>
            </a:extLst>
          </p:cNvPr>
          <p:cNvSpPr>
            <a:spLocks noGrp="1"/>
          </p:cNvSpPr>
          <p:nvPr>
            <p:ph type="sldNum" sz="quarter" idx="12"/>
          </p:nvPr>
        </p:nvSpPr>
        <p:spPr/>
        <p:txBody>
          <a:bodyPr/>
          <a:lstStyle/>
          <a:p>
            <a:fld id="{2A912E05-27E8-4814-B9B5-69B786581838}" type="slidenum">
              <a:rPr lang="en-US" smtClean="0"/>
              <a:pPr/>
              <a:t>13</a:t>
            </a:fld>
            <a:endParaRPr lang="en-US" dirty="0"/>
          </a:p>
        </p:txBody>
      </p:sp>
      <p:pic>
        <p:nvPicPr>
          <p:cNvPr id="5" name="Picture 4">
            <a:extLst>
              <a:ext uri="{FF2B5EF4-FFF2-40B4-BE49-F238E27FC236}">
                <a16:creationId xmlns:a16="http://schemas.microsoft.com/office/drawing/2014/main" xmlns="" id="{4A246809-4EEC-4FE1-BAAB-A7334CF9F93A}"/>
              </a:ext>
            </a:extLst>
          </p:cNvPr>
          <p:cNvPicPr>
            <a:picLocks noChangeAspect="1"/>
          </p:cNvPicPr>
          <p:nvPr/>
        </p:nvPicPr>
        <p:blipFill>
          <a:blip r:embed="rId3" cstate="print"/>
          <a:stretch>
            <a:fillRect/>
          </a:stretch>
        </p:blipFill>
        <p:spPr>
          <a:xfrm>
            <a:off x="3166209" y="71468"/>
            <a:ext cx="5944872" cy="6460302"/>
          </a:xfrm>
          <a:prstGeom prst="rect">
            <a:avLst/>
          </a:prstGeom>
        </p:spPr>
      </p:pic>
    </p:spTree>
    <p:extLst>
      <p:ext uri="{BB962C8B-B14F-4D97-AF65-F5344CB8AC3E}">
        <p14:creationId xmlns:p14="http://schemas.microsoft.com/office/powerpoint/2010/main" val="148774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663" y="69850"/>
            <a:ext cx="9456517" cy="6545082"/>
          </a:xfrm>
        </p:spPr>
      </p:pic>
    </p:spTree>
    <p:extLst>
      <p:ext uri="{BB962C8B-B14F-4D97-AF65-F5344CB8AC3E}">
        <p14:creationId xmlns:p14="http://schemas.microsoft.com/office/powerpoint/2010/main" val="246781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114" y="87333"/>
            <a:ext cx="10515600" cy="1325563"/>
          </a:xfrm>
        </p:spPr>
        <p:txBody>
          <a:bodyPr/>
          <a:lstStyle/>
          <a:p>
            <a:pPr algn="ctr"/>
            <a:r>
              <a:rPr lang="en-US" b="1" dirty="0" smtClean="0"/>
              <a:t>Legislative Enactments</a:t>
            </a:r>
            <a:endParaRPr lang="en-US" b="1" dirty="0"/>
          </a:p>
        </p:txBody>
      </p:sp>
      <p:sp>
        <p:nvSpPr>
          <p:cNvPr id="3" name="Content Placeholder 2"/>
          <p:cNvSpPr>
            <a:spLocks noGrp="1"/>
          </p:cNvSpPr>
          <p:nvPr>
            <p:ph idx="1"/>
          </p:nvPr>
        </p:nvSpPr>
        <p:spPr>
          <a:xfrm>
            <a:off x="1383174" y="1134319"/>
            <a:ext cx="10035251" cy="5521124"/>
          </a:xfrm>
          <a:noFill/>
        </p:spPr>
        <p:txBody>
          <a:bodyPr>
            <a:normAutofit fontScale="92500" lnSpcReduction="10000"/>
          </a:bodyPr>
          <a:lstStyle/>
          <a:p>
            <a:r>
              <a:rPr lang="en-US" dirty="0" smtClean="0">
                <a:solidFill>
                  <a:schemeClr val="bg1"/>
                </a:solidFill>
              </a:rPr>
              <a:t> </a:t>
            </a:r>
            <a:r>
              <a:rPr lang="en-US" sz="3600" dirty="0" smtClean="0"/>
              <a:t>SB 288 (2015)</a:t>
            </a:r>
          </a:p>
          <a:p>
            <a:pPr lvl="1"/>
            <a:r>
              <a:rPr lang="en-US" sz="3600" dirty="0"/>
              <a:t> </a:t>
            </a:r>
            <a:r>
              <a:rPr lang="en-US" sz="3600" dirty="0" smtClean="0"/>
              <a:t>PMP registration and mandatory checking every 6 months for profile</a:t>
            </a:r>
          </a:p>
          <a:p>
            <a:pPr marL="457200" lvl="1" indent="0">
              <a:buNone/>
            </a:pPr>
            <a:endParaRPr lang="en-US" dirty="0" smtClean="0"/>
          </a:p>
          <a:p>
            <a:r>
              <a:rPr lang="en-US" sz="3600" dirty="0" smtClean="0"/>
              <a:t>SB 459 (2015)</a:t>
            </a:r>
          </a:p>
          <a:p>
            <a:pPr lvl="1"/>
            <a:r>
              <a:rPr lang="en-US" sz="3600" dirty="0"/>
              <a:t> </a:t>
            </a:r>
            <a:r>
              <a:rPr lang="en-US" sz="3600" dirty="0" smtClean="0"/>
              <a:t>7 days acute pain</a:t>
            </a:r>
            <a:endParaRPr lang="en-US" sz="3600" dirty="0"/>
          </a:p>
          <a:p>
            <a:pPr lvl="1"/>
            <a:r>
              <a:rPr lang="en-US" sz="3600" dirty="0"/>
              <a:t> </a:t>
            </a:r>
            <a:r>
              <a:rPr lang="en-US" sz="3600" dirty="0" smtClean="0"/>
              <a:t>Chronic pain</a:t>
            </a:r>
          </a:p>
          <a:p>
            <a:pPr lvl="1"/>
            <a:endParaRPr lang="en-US" dirty="0"/>
          </a:p>
          <a:p>
            <a:r>
              <a:rPr lang="en-US" sz="2600" dirty="0" smtClean="0"/>
              <a:t>AB 474 (2017)</a:t>
            </a:r>
          </a:p>
          <a:p>
            <a:pPr lvl="1"/>
            <a:r>
              <a:rPr lang="en-US" sz="2600" dirty="0"/>
              <a:t> </a:t>
            </a:r>
            <a:r>
              <a:rPr lang="en-US" sz="2600" dirty="0" smtClean="0"/>
              <a:t>All specialties required</a:t>
            </a:r>
          </a:p>
          <a:p>
            <a:pPr lvl="1"/>
            <a:r>
              <a:rPr lang="en-US" sz="2600" dirty="0"/>
              <a:t> </a:t>
            </a:r>
            <a:r>
              <a:rPr lang="en-US" sz="2600" dirty="0" smtClean="0"/>
              <a:t>All Controlled Substances, II thru IV (V)</a:t>
            </a:r>
          </a:p>
          <a:p>
            <a:pPr lvl="1"/>
            <a:r>
              <a:rPr lang="en-US" sz="2600" dirty="0"/>
              <a:t> </a:t>
            </a:r>
            <a:r>
              <a:rPr lang="en-US" sz="2600" dirty="0" smtClean="0"/>
              <a:t>Multiple new mandates, unique investigation process, different requirements/discipline depending on profession</a:t>
            </a:r>
          </a:p>
        </p:txBody>
      </p:sp>
    </p:spTree>
    <p:extLst>
      <p:ext uri="{BB962C8B-B14F-4D97-AF65-F5344CB8AC3E}">
        <p14:creationId xmlns:p14="http://schemas.microsoft.com/office/powerpoint/2010/main" val="166125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21" y="0"/>
            <a:ext cx="11501252" cy="1325563"/>
          </a:xfrm>
        </p:spPr>
        <p:txBody>
          <a:bodyPr/>
          <a:lstStyle/>
          <a:p>
            <a:pPr algn="ctr"/>
            <a:r>
              <a:rPr lang="en-US" b="1" dirty="0" smtClean="0"/>
              <a:t>What has been the effect on opioid prescription writing since the passage of AB474?</a:t>
            </a:r>
            <a:endParaRPr lang="en-US" b="1" dirty="0"/>
          </a:p>
        </p:txBody>
      </p:sp>
      <p:sp>
        <p:nvSpPr>
          <p:cNvPr id="3" name="Content Placeholder 2"/>
          <p:cNvSpPr>
            <a:spLocks noGrp="1"/>
          </p:cNvSpPr>
          <p:nvPr>
            <p:ph idx="1"/>
          </p:nvPr>
        </p:nvSpPr>
        <p:spPr>
          <a:xfrm>
            <a:off x="808512" y="1663594"/>
            <a:ext cx="11242638" cy="4915336"/>
          </a:xfrm>
        </p:spPr>
        <p:txBody>
          <a:bodyPr/>
          <a:lstStyle/>
          <a:p>
            <a:pPr marL="0" indent="0" algn="ctr">
              <a:buNone/>
            </a:pPr>
            <a:r>
              <a:rPr lang="en-US" dirty="0" smtClean="0"/>
              <a:t>DHHS data from </a:t>
            </a:r>
            <a:r>
              <a:rPr lang="en-US" dirty="0"/>
              <a:t>J</a:t>
            </a:r>
            <a:r>
              <a:rPr lang="en-US" dirty="0" smtClean="0"/>
              <a:t>an 1, 2017 thru May 2018:</a:t>
            </a:r>
            <a:endParaRPr lang="en-US" dirty="0"/>
          </a:p>
          <a:p>
            <a:r>
              <a:rPr lang="en-US" b="1" dirty="0" smtClean="0"/>
              <a:t>Opioid </a:t>
            </a:r>
            <a:r>
              <a:rPr lang="en-US" b="1" dirty="0"/>
              <a:t>prescriptions with less than a 30 days supply decreased by 48</a:t>
            </a:r>
            <a:r>
              <a:rPr lang="en-US" dirty="0" smtClean="0"/>
              <a:t>%, the great majority of the decrease after passage of AB474.</a:t>
            </a:r>
            <a:r>
              <a:rPr lang="en-US" dirty="0"/>
              <a:t>	</a:t>
            </a:r>
            <a:endParaRPr lang="en-US" dirty="0" smtClean="0"/>
          </a:p>
          <a:p>
            <a:pPr marL="0" indent="0">
              <a:buNone/>
            </a:pPr>
            <a:r>
              <a:rPr lang="en-US" dirty="0"/>
              <a:t>	</a:t>
            </a:r>
          </a:p>
          <a:p>
            <a:r>
              <a:rPr lang="en-US" b="1" dirty="0" smtClean="0"/>
              <a:t>Opioid </a:t>
            </a:r>
            <a:r>
              <a:rPr lang="en-US" b="1" dirty="0"/>
              <a:t>prescriptions with greater than or equal to a 90 days supply decreased by 38</a:t>
            </a:r>
            <a:r>
              <a:rPr lang="en-US" b="1" dirty="0" smtClean="0"/>
              <a:t>%, </a:t>
            </a:r>
            <a:r>
              <a:rPr lang="en-US" dirty="0" smtClean="0"/>
              <a:t>the great majority of the decrease after the passage of AB474</a:t>
            </a:r>
            <a:r>
              <a:rPr lang="en-US" b="1" dirty="0" smtClean="0"/>
              <a:t>.</a:t>
            </a:r>
            <a:r>
              <a:rPr lang="en-US" dirty="0"/>
              <a:t>	</a:t>
            </a:r>
          </a:p>
          <a:p>
            <a:endParaRPr lang="en-US" dirty="0"/>
          </a:p>
          <a:p>
            <a:r>
              <a:rPr lang="en-US" dirty="0"/>
              <a:t> All Nevada counties observed a decrease in both the number of and rate of opioid </a:t>
            </a:r>
            <a:r>
              <a:rPr lang="en-US" dirty="0" smtClean="0"/>
              <a:t>prescriptions.</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74186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10749"/>
            <a:ext cx="11703132" cy="567086"/>
          </a:xfrm>
        </p:spPr>
        <p:txBody>
          <a:bodyPr/>
          <a:lstStyle/>
          <a:p>
            <a:r>
              <a:rPr lang="en-US" sz="4000" dirty="0" smtClean="0"/>
              <a:t>DHHS Data on Opioid Prescriptions Jan 2017 – May 2018</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67" y="916097"/>
            <a:ext cx="11817350" cy="5593277"/>
          </a:xfrm>
        </p:spPr>
      </p:pic>
      <p:sp>
        <p:nvSpPr>
          <p:cNvPr id="4" name="Slide Number Placeholder 3"/>
          <p:cNvSpPr>
            <a:spLocks noGrp="1"/>
          </p:cNvSpPr>
          <p:nvPr>
            <p:ph type="sldNum" sz="quarter" idx="12"/>
          </p:nvPr>
        </p:nvSpPr>
        <p:spPr/>
        <p:txBody>
          <a:bodyPr/>
          <a:lstStyle/>
          <a:p>
            <a:fld id="{2A912E05-27E8-4814-B9B5-69B786581838}" type="slidenum">
              <a:rPr lang="en-US" smtClean="0">
                <a:solidFill>
                  <a:prstClr val="black">
                    <a:tint val="75000"/>
                  </a:prstClr>
                </a:solidFill>
              </a:rPr>
              <a:pPr/>
              <a:t>17</a:t>
            </a:fld>
            <a:endParaRPr lang="en-US" dirty="0">
              <a:solidFill>
                <a:prstClr val="black">
                  <a:tint val="75000"/>
                </a:prstClr>
              </a:solidFill>
            </a:endParaRPr>
          </a:p>
        </p:txBody>
      </p:sp>
      <p:sp>
        <p:nvSpPr>
          <p:cNvPr id="6" name="Up Arrow 5"/>
          <p:cNvSpPr/>
          <p:nvPr/>
        </p:nvSpPr>
        <p:spPr>
          <a:xfrm>
            <a:off x="4767943" y="2464130"/>
            <a:ext cx="201880" cy="445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8348353" y="2832265"/>
            <a:ext cx="385948" cy="7778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4810" y="2992582"/>
            <a:ext cx="1021277" cy="646331"/>
          </a:xfrm>
          <a:prstGeom prst="rect">
            <a:avLst/>
          </a:prstGeom>
          <a:noFill/>
        </p:spPr>
        <p:txBody>
          <a:bodyPr wrap="square" rtlCol="0">
            <a:spAutoFit/>
          </a:bodyPr>
          <a:lstStyle/>
          <a:p>
            <a:r>
              <a:rPr lang="en-US" dirty="0" smtClean="0"/>
              <a:t>AB474 Passed</a:t>
            </a:r>
            <a:endParaRPr lang="en-US" dirty="0"/>
          </a:p>
        </p:txBody>
      </p:sp>
      <p:sp>
        <p:nvSpPr>
          <p:cNvPr id="9" name="TextBox 8"/>
          <p:cNvSpPr txBox="1"/>
          <p:nvPr/>
        </p:nvSpPr>
        <p:spPr>
          <a:xfrm>
            <a:off x="7570518" y="3705101"/>
            <a:ext cx="2066307" cy="646331"/>
          </a:xfrm>
          <a:prstGeom prst="rect">
            <a:avLst/>
          </a:prstGeom>
          <a:noFill/>
        </p:spPr>
        <p:txBody>
          <a:bodyPr wrap="square" rtlCol="0">
            <a:spAutoFit/>
          </a:bodyPr>
          <a:lstStyle/>
          <a:p>
            <a:r>
              <a:rPr lang="en-US" dirty="0" smtClean="0"/>
              <a:t>AB474 effective against prescribers</a:t>
            </a:r>
            <a:endParaRPr lang="en-US" dirty="0"/>
          </a:p>
        </p:txBody>
      </p:sp>
    </p:spTree>
    <p:extLst>
      <p:ext uri="{BB962C8B-B14F-4D97-AF65-F5344CB8AC3E}">
        <p14:creationId xmlns:p14="http://schemas.microsoft.com/office/powerpoint/2010/main" val="221952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5746"/>
            <a:ext cx="10515600" cy="753668"/>
          </a:xfrm>
        </p:spPr>
        <p:txBody>
          <a:bodyPr/>
          <a:lstStyle/>
          <a:p>
            <a:r>
              <a:rPr lang="en-US" b="1" dirty="0"/>
              <a:t>DHHS data from Jan 1, </a:t>
            </a:r>
            <a:r>
              <a:rPr lang="en-US" b="1" dirty="0" smtClean="0"/>
              <a:t>2017 </a:t>
            </a:r>
            <a:r>
              <a:rPr lang="en-US" b="1" dirty="0"/>
              <a:t>thru May 2018</a:t>
            </a:r>
          </a:p>
        </p:txBody>
      </p:sp>
      <p:sp>
        <p:nvSpPr>
          <p:cNvPr id="3" name="Content Placeholder 2"/>
          <p:cNvSpPr>
            <a:spLocks noGrp="1"/>
          </p:cNvSpPr>
          <p:nvPr>
            <p:ph idx="1"/>
          </p:nvPr>
        </p:nvSpPr>
        <p:spPr>
          <a:xfrm>
            <a:off x="838199" y="1118796"/>
            <a:ext cx="10952181" cy="5583218"/>
          </a:xfrm>
        </p:spPr>
        <p:txBody>
          <a:bodyPr/>
          <a:lstStyle/>
          <a:p>
            <a:r>
              <a:rPr lang="en-US" sz="2400" dirty="0" smtClean="0"/>
              <a:t> </a:t>
            </a:r>
            <a:r>
              <a:rPr lang="en-US" sz="2400" dirty="0"/>
              <a:t>The number of prescriptions and unique patients receiving less than 50 MMEs per month decreased 27% from January of 2017 to May of 2018</a:t>
            </a:r>
            <a:r>
              <a:rPr lang="en-US" sz="2400" dirty="0" smtClean="0"/>
              <a:t>.</a:t>
            </a:r>
          </a:p>
          <a:p>
            <a:pPr marL="0" indent="0">
              <a:buNone/>
            </a:pPr>
            <a:r>
              <a:rPr lang="en-US" sz="2400" dirty="0"/>
              <a:t>	</a:t>
            </a:r>
          </a:p>
          <a:p>
            <a:r>
              <a:rPr lang="en-US" sz="2400" dirty="0" smtClean="0"/>
              <a:t>The </a:t>
            </a:r>
            <a:r>
              <a:rPr lang="en-US" sz="2400" dirty="0"/>
              <a:t>number of prescriptions and unique patients receiving 50 MMEs to 90 MMEs per month decreased approximately 44% from January of 2017 to May of 2018.	</a:t>
            </a:r>
            <a:endParaRPr lang="en-US" sz="2400" dirty="0" smtClean="0"/>
          </a:p>
          <a:p>
            <a:endParaRPr lang="en-US" sz="2400" dirty="0"/>
          </a:p>
          <a:p>
            <a:r>
              <a:rPr lang="en-US" sz="2400" dirty="0" smtClean="0"/>
              <a:t>The </a:t>
            </a:r>
            <a:r>
              <a:rPr lang="en-US" sz="2400" dirty="0"/>
              <a:t>number of prescriptions and unique patients receiving greater than 90 MMEs per month decreased 32% from January of 2017 to May of 2018.</a:t>
            </a:r>
            <a:r>
              <a:rPr lang="en-US" dirty="0"/>
              <a:t>	</a:t>
            </a:r>
            <a:endParaRPr lang="en-US" dirty="0" smtClean="0"/>
          </a:p>
          <a:p>
            <a:endParaRPr lang="en-US" dirty="0"/>
          </a:p>
          <a:p>
            <a:r>
              <a:rPr lang="en-US" dirty="0" smtClean="0"/>
              <a:t>The </a:t>
            </a:r>
            <a:r>
              <a:rPr lang="en-US" dirty="0"/>
              <a:t>number of individuals who were co-prescribed Opioid and Benzodiazepines during the same month also decreased significantly, by 41% in Nevada overall. 	</a:t>
            </a:r>
          </a:p>
          <a:p>
            <a:endParaRPr lang="en-US" dirty="0"/>
          </a:p>
          <a:p>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66136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03385"/>
          </a:xfrm>
        </p:spPr>
        <p:txBody>
          <a:bodyPr/>
          <a:lstStyle/>
          <a:p>
            <a:pPr algn="ctr"/>
            <a:r>
              <a:rPr lang="en-US" dirty="0" smtClean="0"/>
              <a:t>LV Review Journal article February 2018</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8369" y="1366463"/>
            <a:ext cx="10798139" cy="2640458"/>
          </a:xfrm>
        </p:spPr>
      </p:pic>
      <p:sp>
        <p:nvSpPr>
          <p:cNvPr id="4" name="Content Placeholder 3"/>
          <p:cNvSpPr>
            <a:spLocks noGrp="1"/>
          </p:cNvSpPr>
          <p:nvPr>
            <p:ph sz="half" idx="2"/>
          </p:nvPr>
        </p:nvSpPr>
        <p:spPr>
          <a:xfrm>
            <a:off x="763284" y="4150761"/>
            <a:ext cx="10665431" cy="2570716"/>
          </a:xfrm>
        </p:spPr>
        <p:txBody>
          <a:bodyPr/>
          <a:lstStyle/>
          <a:p>
            <a:pPr marL="0" indent="0">
              <a:buNone/>
            </a:pPr>
            <a:r>
              <a:rPr lang="en-US" u="sng" dirty="0" smtClean="0"/>
              <a:t>2016 – </a:t>
            </a:r>
            <a:r>
              <a:rPr lang="en-US" b="1" u="sng" dirty="0" smtClean="0"/>
              <a:t>550</a:t>
            </a:r>
            <a:r>
              <a:rPr lang="en-US" dirty="0" smtClean="0"/>
              <a:t> drug deaths involved opioid use</a:t>
            </a:r>
          </a:p>
          <a:p>
            <a:pPr marL="0" indent="0">
              <a:buNone/>
            </a:pPr>
            <a:r>
              <a:rPr lang="en-US" u="sng" dirty="0" smtClean="0"/>
              <a:t>2017 – </a:t>
            </a:r>
            <a:r>
              <a:rPr lang="en-US" b="1" u="sng" dirty="0" smtClean="0"/>
              <a:t>210</a:t>
            </a:r>
            <a:r>
              <a:rPr lang="en-US" dirty="0" smtClean="0"/>
              <a:t> drug deaths had at least one opioid as a cause of death</a:t>
            </a:r>
          </a:p>
          <a:p>
            <a:pPr marL="0" indent="0">
              <a:buNone/>
            </a:pPr>
            <a:endParaRPr lang="en-US" dirty="0" smtClean="0"/>
          </a:p>
          <a:p>
            <a:pPr marL="0" indent="0">
              <a:buNone/>
            </a:pPr>
            <a:r>
              <a:rPr lang="en-US" dirty="0" smtClean="0"/>
              <a:t>This was characterized as a “</a:t>
            </a:r>
            <a:r>
              <a:rPr lang="en-US" u="sng" dirty="0" smtClean="0"/>
              <a:t>slight decrease</a:t>
            </a:r>
            <a:r>
              <a:rPr lang="en-US" dirty="0" smtClean="0"/>
              <a:t>” in the number of opioid-related deaths – “fake news” ??</a:t>
            </a:r>
            <a:endParaRPr lang="en-US" dirty="0"/>
          </a:p>
        </p:txBody>
      </p:sp>
      <p:sp>
        <p:nvSpPr>
          <p:cNvPr id="5" name="Slide Number Placeholder 4"/>
          <p:cNvSpPr>
            <a:spLocks noGrp="1"/>
          </p:cNvSpPr>
          <p:nvPr>
            <p:ph type="sldNum" sz="quarter" idx="12"/>
          </p:nvPr>
        </p:nvSpPr>
        <p:spPr/>
        <p:txBody>
          <a:bodyPr/>
          <a:lstStyle/>
          <a:p>
            <a:fld id="{2A912E05-27E8-4814-B9B5-69B78658183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84243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and Disclaimers</a:t>
            </a:r>
            <a:endParaRPr lang="en-US" dirty="0"/>
          </a:p>
        </p:txBody>
      </p:sp>
      <p:sp>
        <p:nvSpPr>
          <p:cNvPr id="3" name="Content Placeholder 2"/>
          <p:cNvSpPr>
            <a:spLocks noGrp="1"/>
          </p:cNvSpPr>
          <p:nvPr>
            <p:ph idx="1"/>
          </p:nvPr>
        </p:nvSpPr>
        <p:spPr/>
        <p:txBody>
          <a:bodyPr/>
          <a:lstStyle/>
          <a:p>
            <a:r>
              <a:rPr lang="en-US" dirty="0" smtClean="0"/>
              <a:t>Full-time Associate Professor </a:t>
            </a:r>
            <a:r>
              <a:rPr lang="en-US" dirty="0" err="1" smtClean="0"/>
              <a:t>Touro</a:t>
            </a:r>
            <a:r>
              <a:rPr lang="en-US" dirty="0" smtClean="0"/>
              <a:t> University of Nevada, College of Osteopathic Medicine since Nov. 1, 2012</a:t>
            </a:r>
          </a:p>
          <a:p>
            <a:r>
              <a:rPr lang="en-US" dirty="0" smtClean="0"/>
              <a:t>Nevada State Senator District #12 since 2010</a:t>
            </a:r>
          </a:p>
          <a:p>
            <a:r>
              <a:rPr lang="en-US" dirty="0" smtClean="0"/>
              <a:t>Member AAFP, NAFP, CCMS,NSMA</a:t>
            </a:r>
          </a:p>
          <a:p>
            <a:r>
              <a:rPr lang="en-US" dirty="0" smtClean="0"/>
              <a:t>Fellow ABFM</a:t>
            </a:r>
          </a:p>
          <a:p>
            <a:r>
              <a:rPr lang="en-US" dirty="0" smtClean="0"/>
              <a:t>Veteran USAF, Major</a:t>
            </a:r>
          </a:p>
          <a:p>
            <a:r>
              <a:rPr lang="en-US" dirty="0" smtClean="0"/>
              <a:t>No other outside income affiliations</a:t>
            </a:r>
          </a:p>
          <a:p>
            <a:r>
              <a:rPr lang="en-US" dirty="0" smtClean="0"/>
              <a:t>31.5 hours of CME since Nov. 28</a:t>
            </a:r>
            <a:r>
              <a:rPr lang="en-US" baseline="30000" dirty="0" smtClean="0"/>
              <a:t>th</a:t>
            </a:r>
            <a:r>
              <a:rPr lang="en-US" dirty="0" smtClean="0"/>
              <a:t> on Addictions and Treatments</a:t>
            </a:r>
            <a:endParaRPr lang="en-US" dirty="0"/>
          </a:p>
        </p:txBody>
      </p:sp>
    </p:spTree>
    <p:extLst>
      <p:ext uri="{BB962C8B-B14F-4D97-AF65-F5344CB8AC3E}">
        <p14:creationId xmlns:p14="http://schemas.microsoft.com/office/powerpoint/2010/main" val="79783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4100"/>
          </a:xfrm>
        </p:spPr>
        <p:txBody>
          <a:bodyPr>
            <a:normAutofit/>
          </a:bodyPr>
          <a:lstStyle/>
          <a:p>
            <a:pPr algn="ctr"/>
            <a:r>
              <a:rPr lang="en-US" sz="6600" dirty="0" smtClean="0">
                <a:latin typeface="Bodoni MT Black" panose="02070A03080606020203" pitchFamily="18" charset="0"/>
              </a:rPr>
              <a:t>MISUSE</a:t>
            </a:r>
            <a:r>
              <a:rPr lang="en-US" sz="9600" dirty="0" smtClean="0">
                <a:latin typeface="Bodoni MT Black" panose="02070A03080606020203" pitchFamily="18" charset="0"/>
              </a:rPr>
              <a:t/>
            </a:r>
            <a:br>
              <a:rPr lang="en-US" sz="9600" dirty="0" smtClean="0">
                <a:latin typeface="Bodoni MT Black" panose="02070A03080606020203" pitchFamily="18" charset="0"/>
              </a:rPr>
            </a:br>
            <a:r>
              <a:rPr lang="en-US" sz="1400" dirty="0" smtClean="0">
                <a:latin typeface="Bodoni MT Black" panose="02070A03080606020203" pitchFamily="18" charset="0"/>
              </a:rPr>
              <a:t>and</a:t>
            </a:r>
            <a:br>
              <a:rPr lang="en-US" sz="1400" dirty="0" smtClean="0">
                <a:latin typeface="Bodoni MT Black" panose="02070A03080606020203" pitchFamily="18" charset="0"/>
              </a:rPr>
            </a:br>
            <a:r>
              <a:rPr lang="en-US" sz="7200" dirty="0" smtClean="0">
                <a:latin typeface="Bodoni MT Black" panose="02070A03080606020203" pitchFamily="18" charset="0"/>
              </a:rPr>
              <a:t>Abuse</a:t>
            </a:r>
            <a:br>
              <a:rPr lang="en-US" sz="7200" dirty="0" smtClean="0">
                <a:latin typeface="Bodoni MT Black" panose="02070A03080606020203" pitchFamily="18" charset="0"/>
              </a:rPr>
            </a:br>
            <a:r>
              <a:rPr lang="en-US" sz="1400" dirty="0" smtClean="0">
                <a:latin typeface="Bodoni MT Black" panose="02070A03080606020203" pitchFamily="18" charset="0"/>
              </a:rPr>
              <a:t>in</a:t>
            </a:r>
            <a:br>
              <a:rPr lang="en-US" sz="1400" dirty="0" smtClean="0">
                <a:latin typeface="Bodoni MT Black" panose="02070A03080606020203" pitchFamily="18" charset="0"/>
              </a:rPr>
            </a:br>
            <a:r>
              <a:rPr lang="en-US" sz="7200" dirty="0" smtClean="0">
                <a:latin typeface="Bodoni MT Black" panose="02070A03080606020203" pitchFamily="18" charset="0"/>
              </a:rPr>
              <a:t>Nevada</a:t>
            </a:r>
            <a:endParaRPr lang="en-US" sz="7200" dirty="0">
              <a:latin typeface="Bodoni MT Black" panose="02070A03080606020203" pitchFamily="18" charset="0"/>
            </a:endParaRPr>
          </a:p>
        </p:txBody>
      </p:sp>
    </p:spTree>
    <p:extLst>
      <p:ext uri="{BB962C8B-B14F-4D97-AF65-F5344CB8AC3E}">
        <p14:creationId xmlns:p14="http://schemas.microsoft.com/office/powerpoint/2010/main" val="189572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11"/>
          <p:cNvSpPr>
            <a:spLocks noGrp="1" noChangeArrowheads="1"/>
          </p:cNvSpPr>
          <p:nvPr>
            <p:ph type="title"/>
          </p:nvPr>
        </p:nvSpPr>
        <p:spPr>
          <a:xfrm>
            <a:off x="838200" y="365128"/>
            <a:ext cx="10515600" cy="967284"/>
          </a:xfrm>
        </p:spPr>
        <p:txBody>
          <a:bodyPr/>
          <a:lstStyle/>
          <a:p>
            <a:r>
              <a:rPr altLang="en-US" dirty="0" smtClean="0"/>
              <a:t>Methods of Diversion</a:t>
            </a:r>
            <a:r>
              <a:rPr lang="en-US" altLang="en-US" dirty="0" smtClean="0"/>
              <a:t> </a:t>
            </a:r>
            <a:r>
              <a:rPr lang="en-US" altLang="en-US" sz="3200" dirty="0" smtClean="0"/>
              <a:t>(Mike Lewis, DEA, 2012)</a:t>
            </a:r>
            <a:endParaRPr altLang="en-US" sz="3200" dirty="0" smtClean="0"/>
          </a:p>
        </p:txBody>
      </p:sp>
      <p:sp>
        <p:nvSpPr>
          <p:cNvPr id="17411" name="Rectangle 12"/>
          <p:cNvSpPr>
            <a:spLocks noGrp="1" noChangeArrowheads="1"/>
          </p:cNvSpPr>
          <p:nvPr>
            <p:ph idx="1"/>
          </p:nvPr>
        </p:nvSpPr>
        <p:spPr>
          <a:xfrm>
            <a:off x="1693816" y="1353544"/>
            <a:ext cx="8948057" cy="4892677"/>
          </a:xfrm>
        </p:spPr>
        <p:txBody>
          <a:bodyPr/>
          <a:lstStyle/>
          <a:p>
            <a:r>
              <a:rPr lang="en-US" altLang="en-US" sz="2000" dirty="0"/>
              <a:t>Customers/ Drug Seekers</a:t>
            </a:r>
          </a:p>
          <a:p>
            <a:pPr lvl="1"/>
            <a:r>
              <a:rPr lang="en-US" altLang="en-US" sz="2000" dirty="0"/>
              <a:t>Drug rings</a:t>
            </a:r>
          </a:p>
          <a:p>
            <a:pPr lvl="1"/>
            <a:r>
              <a:rPr lang="en-US" altLang="en-US" sz="2000" b="1" dirty="0"/>
              <a:t>Doctor-shopping</a:t>
            </a:r>
          </a:p>
          <a:p>
            <a:pPr lvl="1"/>
            <a:r>
              <a:rPr lang="en-US" altLang="en-US" sz="2000" b="1" dirty="0"/>
              <a:t>Forged / fraudulent /altered</a:t>
            </a:r>
            <a:br>
              <a:rPr lang="en-US" altLang="en-US" sz="2000" b="1" dirty="0"/>
            </a:br>
            <a:r>
              <a:rPr lang="en-US" altLang="en-US" sz="2000" b="1" dirty="0"/>
              <a:t>prescription</a:t>
            </a:r>
            <a:r>
              <a:rPr lang="en-US" altLang="en-US" sz="2000" dirty="0"/>
              <a:t>s</a:t>
            </a:r>
          </a:p>
          <a:p>
            <a:pPr lvl="1"/>
            <a:r>
              <a:rPr lang="en-US" altLang="en-US" sz="2000" b="1" dirty="0"/>
              <a:t>The medicine cabinet</a:t>
            </a:r>
          </a:p>
          <a:p>
            <a:r>
              <a:rPr lang="en-US" altLang="en-US" sz="2000" dirty="0"/>
              <a:t>Employee pilferage</a:t>
            </a:r>
          </a:p>
          <a:p>
            <a:pPr lvl="1"/>
            <a:r>
              <a:rPr lang="en-US" altLang="en-US" sz="2000" dirty="0"/>
              <a:t>Hospitals</a:t>
            </a:r>
          </a:p>
          <a:p>
            <a:pPr lvl="1"/>
            <a:r>
              <a:rPr lang="en-US" altLang="en-US" sz="2000" dirty="0"/>
              <a:t>Practitioners’ offices</a:t>
            </a:r>
          </a:p>
          <a:p>
            <a:pPr lvl="1"/>
            <a:r>
              <a:rPr lang="en-US" altLang="en-US" sz="2000" dirty="0"/>
              <a:t>Nursing homes</a:t>
            </a:r>
          </a:p>
          <a:p>
            <a:r>
              <a:rPr lang="en-US" altLang="en-US" sz="2000" b="1" dirty="0"/>
              <a:t>Pain Clinics</a:t>
            </a:r>
          </a:p>
          <a:p>
            <a:r>
              <a:rPr lang="en-US" altLang="en-US" sz="2000" b="1" dirty="0"/>
              <a:t>The Internet </a:t>
            </a:r>
          </a:p>
          <a:p>
            <a:pPr lvl="1"/>
            <a:endParaRPr lang="en-US" altLang="en-US" sz="2000" dirty="0"/>
          </a:p>
          <a:p>
            <a:pPr lvl="1"/>
            <a:endParaRPr lang="en-US" altLang="en-US" sz="2000" dirty="0"/>
          </a:p>
        </p:txBody>
      </p:sp>
      <p:sp>
        <p:nvSpPr>
          <p:cNvPr id="17412" name="Rectangle 13"/>
          <p:cNvSpPr>
            <a:spLocks noGrp="1" noChangeArrowheads="1"/>
          </p:cNvSpPr>
          <p:nvPr>
            <p:ph sz="half" idx="4294967295"/>
          </p:nvPr>
        </p:nvSpPr>
        <p:spPr>
          <a:xfrm>
            <a:off x="6296297" y="1332411"/>
            <a:ext cx="4929051" cy="5259978"/>
          </a:xfrm>
          <a:prstGeom prst="rect">
            <a:avLst/>
          </a:prstGeom>
        </p:spPr>
        <p:txBody>
          <a:bodyPr/>
          <a:lstStyle/>
          <a:p>
            <a:r>
              <a:rPr lang="en-US" altLang="en-US" sz="2000" dirty="0"/>
              <a:t>Practitioners/Pharmacists</a:t>
            </a:r>
          </a:p>
          <a:p>
            <a:pPr lvl="1"/>
            <a:r>
              <a:rPr lang="en-US" altLang="en-US" sz="2000" dirty="0"/>
              <a:t>Illegal distribution</a:t>
            </a:r>
          </a:p>
          <a:p>
            <a:pPr lvl="1"/>
            <a:r>
              <a:rPr lang="en-US" altLang="en-US" sz="2000" dirty="0"/>
              <a:t>Self abuse</a:t>
            </a:r>
          </a:p>
          <a:p>
            <a:pPr lvl="1"/>
            <a:r>
              <a:rPr lang="en-US" altLang="en-US" sz="2000" dirty="0"/>
              <a:t>Trading drugs for sex</a:t>
            </a:r>
          </a:p>
          <a:p>
            <a:pPr lvl="1"/>
            <a:r>
              <a:rPr lang="en-US" altLang="en-US" sz="2000" dirty="0"/>
              <a:t>Retail pharmacies</a:t>
            </a:r>
          </a:p>
          <a:p>
            <a:pPr lvl="1"/>
            <a:r>
              <a:rPr lang="en-US" altLang="en-US" sz="2000" dirty="0"/>
              <a:t>Manufacturing / distribution </a:t>
            </a:r>
            <a:br>
              <a:rPr lang="en-US" altLang="en-US" sz="2000" dirty="0"/>
            </a:br>
            <a:r>
              <a:rPr lang="en-US" altLang="en-US" sz="2000" dirty="0"/>
              <a:t>facilities</a:t>
            </a:r>
          </a:p>
          <a:p>
            <a:r>
              <a:rPr lang="en-US" altLang="en-US" sz="2000" dirty="0"/>
              <a:t>Pharmacy/Other Theft</a:t>
            </a:r>
          </a:p>
          <a:p>
            <a:pPr lvl="1"/>
            <a:r>
              <a:rPr lang="en-US" altLang="en-US" sz="2000" dirty="0"/>
              <a:t>Armed robbery</a:t>
            </a:r>
          </a:p>
          <a:p>
            <a:pPr lvl="1"/>
            <a:r>
              <a:rPr lang="en-US" altLang="en-US" sz="2000" dirty="0"/>
              <a:t>Burglary (Night Break-ins)</a:t>
            </a:r>
          </a:p>
          <a:p>
            <a:pPr lvl="1"/>
            <a:r>
              <a:rPr lang="en-US" altLang="en-US" sz="2000" dirty="0"/>
              <a:t>In Transit Loss (Hijacking)</a:t>
            </a:r>
          </a:p>
          <a:p>
            <a:pPr lvl="1"/>
            <a:r>
              <a:rPr lang="en-US" altLang="en-US" sz="2000" dirty="0"/>
              <a:t>Smurfing</a:t>
            </a:r>
          </a:p>
          <a:p>
            <a:endParaRPr lang="en-US" altLang="en-US" sz="2000" dirty="0"/>
          </a:p>
        </p:txBody>
      </p:sp>
      <p:sp>
        <p:nvSpPr>
          <p:cNvPr id="1741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bg1"/>
              </a:solidFill>
            </a:endParaRPr>
          </a:p>
          <a:p>
            <a:pPr eaLnBrk="1" hangingPunct="1"/>
            <a:fld id="{7817A263-8AF6-4140-B772-D3FFACFF4D0A}" type="slidenum">
              <a:rPr lang="en-US" altLang="en-US">
                <a:solidFill>
                  <a:schemeClr val="bg1"/>
                </a:solidFill>
              </a:rPr>
              <a:pPr eaLnBrk="1" hangingPunct="1"/>
              <a:t>21</a:t>
            </a:fld>
            <a:endParaRPr lang="en-US" altLang="en-US">
              <a:solidFill>
                <a:schemeClr val="bg1"/>
              </a:solidFill>
            </a:endParaRPr>
          </a:p>
        </p:txBody>
      </p:sp>
    </p:spTree>
    <p:extLst>
      <p:ext uri="{BB962C8B-B14F-4D97-AF65-F5344CB8AC3E}">
        <p14:creationId xmlns:p14="http://schemas.microsoft.com/office/powerpoint/2010/main" val="354547464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7869" y="173536"/>
            <a:ext cx="10515600" cy="1325563"/>
          </a:xfrm>
        </p:spPr>
        <p:txBody>
          <a:bodyPr/>
          <a:lstStyle/>
          <a:p>
            <a:pPr eaLnBrk="1" hangingPunct="1"/>
            <a:r>
              <a:rPr altLang="en-US" dirty="0" smtClean="0"/>
              <a:t>Prescription Fraud</a:t>
            </a:r>
            <a:r>
              <a:rPr lang="en-US" altLang="en-US" dirty="0" smtClean="0"/>
              <a:t> (Mike Lewis, DEA, 2012)</a:t>
            </a:r>
            <a:endParaRPr altLang="en-US" dirty="0" smtClean="0"/>
          </a:p>
        </p:txBody>
      </p:sp>
      <p:sp>
        <p:nvSpPr>
          <p:cNvPr id="21507" name="Rectangle 3"/>
          <p:cNvSpPr>
            <a:spLocks noGrp="1" noChangeArrowheads="1"/>
          </p:cNvSpPr>
          <p:nvPr>
            <p:ph type="body" idx="1"/>
          </p:nvPr>
        </p:nvSpPr>
        <p:spPr>
          <a:xfrm>
            <a:off x="838200" y="1436914"/>
            <a:ext cx="10515600" cy="5129349"/>
          </a:xfrm>
        </p:spPr>
        <p:txBody>
          <a:bodyPr/>
          <a:lstStyle/>
          <a:p>
            <a:pPr eaLnBrk="1" hangingPunct="1">
              <a:lnSpc>
                <a:spcPct val="90000"/>
              </a:lnSpc>
            </a:pPr>
            <a:r>
              <a:rPr lang="en-US" altLang="en-US" sz="2200" b="1" dirty="0"/>
              <a:t>Fake prescriptions</a:t>
            </a:r>
          </a:p>
          <a:p>
            <a:pPr lvl="1" eaLnBrk="1" hangingPunct="1">
              <a:lnSpc>
                <a:spcPct val="90000"/>
              </a:lnSpc>
            </a:pPr>
            <a:r>
              <a:rPr lang="en-US" altLang="en-US" sz="2000" dirty="0"/>
              <a:t>Highly organized</a:t>
            </a:r>
          </a:p>
          <a:p>
            <a:pPr lvl="1" eaLnBrk="1" hangingPunct="1">
              <a:lnSpc>
                <a:spcPct val="90000"/>
              </a:lnSpc>
            </a:pPr>
            <a:r>
              <a:rPr lang="en-US" altLang="en-US" sz="2000" b="1" dirty="0"/>
              <a:t>Use real physician name and DEA Registrant Number </a:t>
            </a:r>
          </a:p>
          <a:p>
            <a:pPr lvl="2" eaLnBrk="1" hangingPunct="1">
              <a:lnSpc>
                <a:spcPct val="90000"/>
              </a:lnSpc>
            </a:pPr>
            <a:r>
              <a:rPr lang="en-US" altLang="en-US" sz="1800" dirty="0"/>
              <a:t>Contact Information false or “fake office” </a:t>
            </a:r>
          </a:p>
          <a:p>
            <a:pPr lvl="2" eaLnBrk="1" hangingPunct="1">
              <a:lnSpc>
                <a:spcPct val="90000"/>
              </a:lnSpc>
            </a:pPr>
            <a:r>
              <a:rPr lang="en-US" altLang="en-US" sz="1800" dirty="0"/>
              <a:t>Organizations set-up actual offices with contact information and staff (change locations often to avoid detection)</a:t>
            </a:r>
          </a:p>
          <a:p>
            <a:pPr lvl="1" eaLnBrk="1" hangingPunct="1">
              <a:lnSpc>
                <a:spcPct val="90000"/>
              </a:lnSpc>
            </a:pPr>
            <a:r>
              <a:rPr lang="en-US" altLang="en-US" sz="2000" dirty="0"/>
              <a:t>Prescription printing services utilized  </a:t>
            </a:r>
          </a:p>
          <a:p>
            <a:pPr lvl="2" eaLnBrk="1" hangingPunct="1">
              <a:lnSpc>
                <a:spcPct val="90000"/>
              </a:lnSpc>
            </a:pPr>
            <a:r>
              <a:rPr lang="en-US" altLang="en-US" sz="1800" dirty="0"/>
              <a:t>Not required to ask questions or verify information printed</a:t>
            </a:r>
          </a:p>
          <a:p>
            <a:pPr lvl="2" eaLnBrk="1" hangingPunct="1">
              <a:lnSpc>
                <a:spcPct val="90000"/>
              </a:lnSpc>
            </a:pPr>
            <a:r>
              <a:rPr lang="en-US" altLang="en-US" sz="1800" dirty="0"/>
              <a:t>Use of out of state internet based printing services</a:t>
            </a:r>
          </a:p>
          <a:p>
            <a:pPr lvl="2" eaLnBrk="1" hangingPunct="1">
              <a:lnSpc>
                <a:spcPct val="90000"/>
              </a:lnSpc>
            </a:pPr>
            <a:r>
              <a:rPr lang="en-US" altLang="en-US" sz="1800" dirty="0"/>
              <a:t>Licensing of printing services in some states to reduce fraud</a:t>
            </a:r>
          </a:p>
          <a:p>
            <a:pPr eaLnBrk="1" hangingPunct="1">
              <a:lnSpc>
                <a:spcPct val="90000"/>
              </a:lnSpc>
            </a:pPr>
            <a:r>
              <a:rPr lang="en-US" altLang="en-US" sz="2200" b="1" dirty="0"/>
              <a:t>Stolen prescriptions</a:t>
            </a:r>
          </a:p>
          <a:p>
            <a:pPr lvl="1" eaLnBrk="1" hangingPunct="1">
              <a:lnSpc>
                <a:spcPct val="90000"/>
              </a:lnSpc>
            </a:pPr>
            <a:r>
              <a:rPr lang="en-US" altLang="en-US" sz="2000" b="1" dirty="0"/>
              <a:t>Forged </a:t>
            </a:r>
          </a:p>
          <a:p>
            <a:pPr lvl="1" eaLnBrk="1" hangingPunct="1">
              <a:lnSpc>
                <a:spcPct val="90000"/>
              </a:lnSpc>
            </a:pPr>
            <a:r>
              <a:rPr lang="en-US" altLang="en-US" sz="2000" dirty="0"/>
              <a:t>“</a:t>
            </a:r>
            <a:r>
              <a:rPr lang="en-US" altLang="en-US" sz="2000" dirty="0" err="1"/>
              <a:t>Smurfed</a:t>
            </a:r>
            <a:r>
              <a:rPr lang="en-US" altLang="en-US" sz="2000" dirty="0"/>
              <a:t>” to large number of different pharmacies</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D4D2FB-13BC-4E0F-819F-94C70E0160E1}" type="slidenum">
              <a:rPr lang="en-US" altLang="en-US">
                <a:solidFill>
                  <a:schemeClr val="bg1"/>
                </a:solidFill>
              </a:rPr>
              <a:pPr eaLnBrk="1" hangingPunct="1"/>
              <a:t>22</a:t>
            </a:fld>
            <a:endParaRPr lang="en-US" altLang="en-US">
              <a:solidFill>
                <a:schemeClr val="bg1"/>
              </a:solidFill>
            </a:endParaRPr>
          </a:p>
        </p:txBody>
      </p:sp>
    </p:spTree>
    <p:extLst>
      <p:ext uri="{BB962C8B-B14F-4D97-AF65-F5344CB8AC3E}">
        <p14:creationId xmlns:p14="http://schemas.microsoft.com/office/powerpoint/2010/main" val="33600864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altLang="en-US" u="sng" dirty="0" smtClean="0"/>
              <a:t>Emerging Trends</a:t>
            </a:r>
            <a:r>
              <a:rPr lang="en-US" altLang="en-US" dirty="0" smtClean="0"/>
              <a:t> in Nevada </a:t>
            </a:r>
            <a:r>
              <a:rPr lang="en-US" altLang="en-US" sz="3200" dirty="0" smtClean="0"/>
              <a:t>(Mike Lewis 2012)</a:t>
            </a:r>
            <a:endParaRPr altLang="en-US" dirty="0" smtClean="0"/>
          </a:p>
        </p:txBody>
      </p:sp>
      <p:sp>
        <p:nvSpPr>
          <p:cNvPr id="26627" name="Rectangle 3"/>
          <p:cNvSpPr>
            <a:spLocks noGrp="1" noChangeArrowheads="1"/>
          </p:cNvSpPr>
          <p:nvPr>
            <p:ph type="body" idx="1"/>
          </p:nvPr>
        </p:nvSpPr>
        <p:spPr/>
        <p:txBody>
          <a:bodyPr/>
          <a:lstStyle/>
          <a:p>
            <a:pPr eaLnBrk="1" hangingPunct="1"/>
            <a:r>
              <a:rPr lang="en-US" altLang="en-US" b="1" dirty="0" smtClean="0"/>
              <a:t>Counterfeit pharmaceuticals</a:t>
            </a:r>
          </a:p>
          <a:p>
            <a:pPr lvl="1" eaLnBrk="1" hangingPunct="1"/>
            <a:r>
              <a:rPr lang="en-US" altLang="en-US" dirty="0" smtClean="0"/>
              <a:t>Often obtained through </a:t>
            </a:r>
            <a:r>
              <a:rPr lang="en-US" altLang="en-US" b="1" dirty="0" smtClean="0"/>
              <a:t>internet sources</a:t>
            </a:r>
            <a:r>
              <a:rPr lang="en-US" altLang="en-US" dirty="0" smtClean="0"/>
              <a:t>, both domestic and foreign</a:t>
            </a:r>
          </a:p>
          <a:p>
            <a:pPr lvl="1" eaLnBrk="1" hangingPunct="1"/>
            <a:r>
              <a:rPr lang="en-US" altLang="en-US" dirty="0" smtClean="0"/>
              <a:t>Internet sources advertise on Business-to-Business (B2B) sites, such a Alibaba.com, Tradeboss.com, etc.</a:t>
            </a:r>
          </a:p>
          <a:p>
            <a:pPr lvl="1" eaLnBrk="1" hangingPunct="1"/>
            <a:r>
              <a:rPr lang="en-US" altLang="en-US" dirty="0" smtClean="0"/>
              <a:t>Substances usually obtained through foreign wholesalers</a:t>
            </a:r>
          </a:p>
          <a:p>
            <a:pPr lvl="1" eaLnBrk="1" hangingPunct="1"/>
            <a:r>
              <a:rPr lang="en-US" altLang="en-US" dirty="0" smtClean="0"/>
              <a:t>Substances contain wide variety of ingredients, some toxic, or active ingredients in insufficient levels</a:t>
            </a:r>
          </a:p>
        </p:txBody>
      </p:sp>
      <p:sp>
        <p:nvSpPr>
          <p:cNvPr id="26628" name="Text Box 4"/>
          <p:cNvSpPr txBox="1">
            <a:spLocks noChangeArrowheads="1"/>
          </p:cNvSpPr>
          <p:nvPr/>
        </p:nvSpPr>
        <p:spPr bwMode="auto">
          <a:xfrm>
            <a:off x="1906326" y="5400698"/>
            <a:ext cx="822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a:t>“</a:t>
            </a:r>
            <a:r>
              <a:rPr lang="en-US" altLang="en-US" sz="1100" b="1" dirty="0"/>
              <a:t>DEA has no legal authority over counterfeit pharmaceuticals</a:t>
            </a:r>
            <a:r>
              <a:rPr lang="en-US" altLang="en-US" sz="1100" dirty="0"/>
              <a:t>; however, assists agencies, upon requests.</a:t>
            </a:r>
          </a:p>
        </p:txBody>
      </p:sp>
      <p:sp>
        <p:nvSpPr>
          <p:cNvPr id="26629" name="Slide Number Placeholder 4"/>
          <p:cNvSpPr>
            <a:spLocks noGrp="1"/>
          </p:cNvSpPr>
          <p:nvPr>
            <p:ph type="sldNum" sz="quarter" idx="11"/>
          </p:nvPr>
        </p:nvSpPr>
        <p:spPr>
          <a:xfrm>
            <a:off x="1952625" y="5665808"/>
            <a:ext cx="7052479" cy="10556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CFA96A-D15E-42AF-9CE6-959D04B4150C}" type="slidenum">
              <a:rPr lang="en-US" altLang="en-US">
                <a:solidFill>
                  <a:schemeClr val="bg1"/>
                </a:solidFill>
              </a:rPr>
              <a:pPr eaLnBrk="1" hangingPunct="1"/>
              <a:t>23</a:t>
            </a:fld>
            <a:endParaRPr lang="en-US" altLang="en-US" dirty="0">
              <a:solidFill>
                <a:schemeClr val="bg1"/>
              </a:solidFill>
            </a:endParaRPr>
          </a:p>
        </p:txBody>
      </p:sp>
    </p:spTree>
    <p:extLst>
      <p:ext uri="{BB962C8B-B14F-4D97-AF65-F5344CB8AC3E}">
        <p14:creationId xmlns:p14="http://schemas.microsoft.com/office/powerpoint/2010/main" val="244879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5544"/>
          </a:xfrm>
        </p:spPr>
        <p:txBody>
          <a:bodyPr/>
          <a:lstStyle/>
          <a:p>
            <a:pPr algn="ctr"/>
            <a:r>
              <a:rPr lang="en-US" dirty="0" smtClean="0"/>
              <a:t>Internet sources of Controlled Substances</a:t>
            </a:r>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solidFill>
                  <a:prstClr val="black">
                    <a:tint val="75000"/>
                  </a:prstClr>
                </a:solidFill>
              </a:rPr>
              <a:pPr/>
              <a:t>24</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0197" y="746124"/>
            <a:ext cx="4791919" cy="6111875"/>
          </a:xfrm>
          <a:prstGeom prst="rect">
            <a:avLst/>
          </a:prstGeom>
        </p:spPr>
      </p:pic>
    </p:spTree>
    <p:extLst>
      <p:ext uri="{BB962C8B-B14F-4D97-AF65-F5344CB8AC3E}">
        <p14:creationId xmlns:p14="http://schemas.microsoft.com/office/powerpoint/2010/main" val="164032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3" y="365127"/>
            <a:ext cx="11878323" cy="1325563"/>
          </a:xfrm>
        </p:spPr>
        <p:txBody>
          <a:bodyPr/>
          <a:lstStyle/>
          <a:p>
            <a:r>
              <a:rPr lang="en-US" dirty="0" smtClean="0"/>
              <a:t>Article from NPR, May 2018, quoting former Dept. of Homeland Security official Juliette </a:t>
            </a:r>
            <a:r>
              <a:rPr lang="en-US" dirty="0" err="1" smtClean="0"/>
              <a:t>Kayyem</a:t>
            </a:r>
            <a:r>
              <a:rPr lang="en-US" dirty="0" smtClean="0"/>
              <a:t>:</a:t>
            </a:r>
            <a:endParaRPr lang="en-US" dirty="0"/>
          </a:p>
        </p:txBody>
      </p:sp>
      <p:sp>
        <p:nvSpPr>
          <p:cNvPr id="3" name="Content Placeholder 2"/>
          <p:cNvSpPr>
            <a:spLocks noGrp="1"/>
          </p:cNvSpPr>
          <p:nvPr>
            <p:ph idx="1"/>
          </p:nvPr>
        </p:nvSpPr>
        <p:spPr>
          <a:xfrm>
            <a:off x="847078" y="1979721"/>
            <a:ext cx="10515600" cy="3781888"/>
          </a:xfrm>
        </p:spPr>
        <p:txBody>
          <a:bodyPr/>
          <a:lstStyle/>
          <a:p>
            <a:pPr marL="0" indent="0">
              <a:buNone/>
            </a:pPr>
            <a:r>
              <a:rPr lang="en-US" dirty="0" smtClean="0"/>
              <a:t>“</a:t>
            </a:r>
            <a:r>
              <a:rPr lang="en-US" b="1" dirty="0" smtClean="0"/>
              <a:t>It is all too easy to get drugs delivered right to your mailbox</a:t>
            </a:r>
            <a:r>
              <a:rPr lang="en-US" dirty="0" smtClean="0"/>
              <a:t>.  The chances of getting caught are minimal.”</a:t>
            </a:r>
          </a:p>
          <a:p>
            <a:pPr marL="0" indent="0">
              <a:buNone/>
            </a:pPr>
            <a:endParaRPr lang="en-US" dirty="0"/>
          </a:p>
          <a:p>
            <a:pPr marL="0" indent="0">
              <a:buNone/>
            </a:pPr>
            <a:r>
              <a:rPr lang="en-US" dirty="0" smtClean="0"/>
              <a:t>US Postal Service received </a:t>
            </a:r>
            <a:r>
              <a:rPr lang="en-US" b="1" dirty="0" smtClean="0"/>
              <a:t>1.3 million inbound packages from overseas a day</a:t>
            </a:r>
            <a:r>
              <a:rPr lang="en-US" dirty="0" smtClean="0"/>
              <a:t>, and manages to </a:t>
            </a:r>
            <a:r>
              <a:rPr lang="en-US" b="1" dirty="0" smtClean="0"/>
              <a:t>inspect about 100 of them</a:t>
            </a:r>
            <a:r>
              <a:rPr lang="en-US" dirty="0" smtClean="0"/>
              <a:t>.</a:t>
            </a:r>
          </a:p>
          <a:p>
            <a:pPr marL="0" indent="0">
              <a:buNone/>
            </a:pPr>
            <a:endParaRPr lang="en-US" dirty="0"/>
          </a:p>
          <a:p>
            <a:pPr marL="0" indent="0">
              <a:buNone/>
            </a:pPr>
            <a:r>
              <a:rPr lang="en-US" dirty="0" smtClean="0"/>
              <a:t>US Customs Chicago O’Hare International Port Director, Matthew Davies, states that it is “like looking for a needle in a haystack.”</a:t>
            </a:r>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16672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493"/>
            <a:ext cx="10515600" cy="1180617"/>
          </a:xfrm>
        </p:spPr>
        <p:txBody>
          <a:bodyPr>
            <a:normAutofit/>
          </a:bodyPr>
          <a:lstStyle/>
          <a:p>
            <a:pPr algn="ctr"/>
            <a:r>
              <a:rPr lang="en-US" dirty="0" smtClean="0"/>
              <a:t>A Legal source of Controlled Substances</a:t>
            </a:r>
            <a:br>
              <a:rPr lang="en-US" dirty="0" smtClean="0"/>
            </a:br>
            <a:r>
              <a:rPr lang="en-US" sz="2400" dirty="0" smtClean="0"/>
              <a:t>(source: Nevada Patients)</a:t>
            </a:r>
            <a:endParaRPr lang="en-US" dirty="0"/>
          </a:p>
        </p:txBody>
      </p:sp>
      <p:sp>
        <p:nvSpPr>
          <p:cNvPr id="3" name="Content Placeholder 2"/>
          <p:cNvSpPr>
            <a:spLocks noGrp="1"/>
          </p:cNvSpPr>
          <p:nvPr>
            <p:ph idx="1"/>
          </p:nvPr>
        </p:nvSpPr>
        <p:spPr/>
        <p:txBody>
          <a:bodyPr/>
          <a:lstStyle/>
          <a:p>
            <a:pPr marL="0" indent="0">
              <a:buNone/>
            </a:pPr>
            <a:r>
              <a:rPr lang="en-US" b="1" u="sng" dirty="0" smtClean="0"/>
              <a:t>Mexico – border towns</a:t>
            </a:r>
          </a:p>
          <a:p>
            <a:pPr lvl="1"/>
            <a:r>
              <a:rPr lang="en-US" dirty="0" smtClean="0"/>
              <a:t> Some Pharmacies sell without a prescription</a:t>
            </a:r>
          </a:p>
          <a:p>
            <a:pPr lvl="1"/>
            <a:r>
              <a:rPr lang="en-US" dirty="0"/>
              <a:t> </a:t>
            </a:r>
            <a:r>
              <a:rPr lang="en-US" dirty="0" smtClean="0"/>
              <a:t>Some Pharmacies will require a prescription from a Mexican physician</a:t>
            </a:r>
          </a:p>
          <a:p>
            <a:pPr lvl="2"/>
            <a:r>
              <a:rPr lang="en-US" dirty="0"/>
              <a:t> </a:t>
            </a:r>
            <a:r>
              <a:rPr lang="en-US" dirty="0" smtClean="0"/>
              <a:t>Pharmacist will recommend a nearby physician</a:t>
            </a:r>
          </a:p>
          <a:p>
            <a:pPr lvl="2"/>
            <a:r>
              <a:rPr lang="en-US" dirty="0"/>
              <a:t> </a:t>
            </a:r>
            <a:r>
              <a:rPr lang="en-US" dirty="0" smtClean="0"/>
              <a:t>The physician charges a fee for the prescription</a:t>
            </a:r>
          </a:p>
          <a:p>
            <a:pPr lvl="2"/>
            <a:r>
              <a:rPr lang="en-US" dirty="0"/>
              <a:t> </a:t>
            </a:r>
            <a:r>
              <a:rPr lang="en-US" dirty="0" smtClean="0"/>
              <a:t>The pharmacist fills the prescription</a:t>
            </a:r>
          </a:p>
          <a:p>
            <a:pPr lvl="3"/>
            <a:r>
              <a:rPr lang="en-US" dirty="0"/>
              <a:t> </a:t>
            </a:r>
            <a:r>
              <a:rPr lang="en-US" dirty="0" smtClean="0"/>
              <a:t>The price charged the American “gringo” is greater than for a Mexican national, but less than street prices in the U.S.</a:t>
            </a:r>
          </a:p>
          <a:p>
            <a:r>
              <a:rPr lang="en-US" dirty="0"/>
              <a:t> </a:t>
            </a:r>
            <a:r>
              <a:rPr lang="en-US" dirty="0" smtClean="0"/>
              <a:t>The U.S. citizen crosses the border with a legal medication obtained from “medical care” rendered in Mexico</a:t>
            </a:r>
            <a:endParaRPr lang="en-US" dirty="0"/>
          </a:p>
        </p:txBody>
      </p:sp>
    </p:spTree>
    <p:extLst>
      <p:ext uri="{BB962C8B-B14F-4D97-AF65-F5344CB8AC3E}">
        <p14:creationId xmlns:p14="http://schemas.microsoft.com/office/powerpoint/2010/main" val="2704397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Times New Roman" pitchFamily="18" charset="0"/>
                <a:cs typeface="Times New Roman" pitchFamily="18" charset="0"/>
              </a:rPr>
              <a:t>Diversion of Legal Prescription </a:t>
            </a:r>
          </a:p>
        </p:txBody>
      </p:sp>
      <p:sp>
        <p:nvSpPr>
          <p:cNvPr id="3" name="Content Placeholder 2"/>
          <p:cNvSpPr>
            <a:spLocks noGrp="1"/>
          </p:cNvSpPr>
          <p:nvPr>
            <p:ph idx="1"/>
          </p:nvPr>
        </p:nvSpPr>
        <p:spPr>
          <a:xfrm>
            <a:off x="1524000" y="1228061"/>
            <a:ext cx="9084197" cy="5646438"/>
          </a:xfrm>
        </p:spPr>
        <p:txBody>
          <a:bodyPr>
            <a:normAutofit/>
          </a:bodyPr>
          <a:lstStyle/>
          <a:p>
            <a:r>
              <a:rPr lang="en-US" sz="3600" dirty="0"/>
              <a:t>Of those at highest risk for overdose, using prescription; </a:t>
            </a:r>
          </a:p>
          <a:p>
            <a:pPr lvl="1"/>
            <a:r>
              <a:rPr lang="en-US" sz="3200" b="1" dirty="0"/>
              <a:t>27% get their </a:t>
            </a:r>
            <a:r>
              <a:rPr lang="en-US" sz="3200" b="1" dirty="0" err="1"/>
              <a:t>opioids</a:t>
            </a:r>
            <a:r>
              <a:rPr lang="en-US" sz="3200" b="1" dirty="0"/>
              <a:t> using their own prescriptions </a:t>
            </a:r>
          </a:p>
          <a:p>
            <a:pPr lvl="1"/>
            <a:r>
              <a:rPr lang="en-US" sz="3200" dirty="0"/>
              <a:t>26% get them from friends or relatives for free</a:t>
            </a:r>
          </a:p>
          <a:p>
            <a:pPr lvl="1"/>
            <a:r>
              <a:rPr lang="en-US" sz="3200" dirty="0"/>
              <a:t>23% buy them from friends of relatives </a:t>
            </a:r>
          </a:p>
          <a:p>
            <a:pPr lvl="1"/>
            <a:r>
              <a:rPr lang="en-US" sz="3200" dirty="0"/>
              <a:t>15% buy them from a drug dealer</a:t>
            </a:r>
          </a:p>
          <a:p>
            <a:r>
              <a:rPr lang="en-US" sz="3600" dirty="0">
                <a:solidFill>
                  <a:srgbClr val="FF0000"/>
                </a:solidFill>
              </a:rPr>
              <a:t>Abuse of legal prescriptions, and diversion of legal prescriptions is a </a:t>
            </a:r>
            <a:r>
              <a:rPr lang="en-US" sz="3600" dirty="0" smtClean="0">
                <a:solidFill>
                  <a:srgbClr val="FF0000"/>
                </a:solidFill>
              </a:rPr>
              <a:t>problem</a:t>
            </a:r>
          </a:p>
          <a:p>
            <a:pPr marL="0" indent="0">
              <a:buNone/>
            </a:pPr>
            <a:endParaRPr lang="en-US" sz="1600" dirty="0" smtClean="0"/>
          </a:p>
          <a:p>
            <a:pPr marL="0" indent="0">
              <a:buNone/>
            </a:pPr>
            <a:r>
              <a:rPr lang="en-US" sz="1600" dirty="0" smtClean="0"/>
              <a:t>Source: </a:t>
            </a:r>
            <a:r>
              <a:rPr lang="en-US" sz="1600" b="1" dirty="0" smtClean="0"/>
              <a:t>Nevada DHHS</a:t>
            </a:r>
            <a:r>
              <a:rPr lang="en-US" sz="1600" dirty="0" smtClean="0"/>
              <a:t>, 2016</a:t>
            </a:r>
            <a:endParaRPr lang="en-US" sz="1600" dirty="0"/>
          </a:p>
          <a:p>
            <a:endParaRPr lang="en-US" sz="3600" dirty="0"/>
          </a:p>
        </p:txBody>
      </p:sp>
      <p:sp>
        <p:nvSpPr>
          <p:cNvPr id="5" name="Slide Number Placeholder 4"/>
          <p:cNvSpPr>
            <a:spLocks noGrp="1"/>
          </p:cNvSpPr>
          <p:nvPr>
            <p:ph type="sldNum" sz="quarter" idx="12"/>
          </p:nvPr>
        </p:nvSpPr>
        <p:spPr/>
        <p:txBody>
          <a:bodyPr/>
          <a:lstStyle/>
          <a:p>
            <a:fld id="{AE7734D1-8BCF-4F6B-8C2C-67A07E74FCC1}" type="slidenum">
              <a:rPr lang="en-US" smtClean="0">
                <a:solidFill>
                  <a:prstClr val="black">
                    <a:tint val="75000"/>
                  </a:prstClr>
                </a:solidFill>
              </a:rPr>
              <a:pPr/>
              <a:t>27</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xmlns="" id="{A8A01BFB-8C8F-434F-AA3E-A623C4FBE351}"/>
              </a:ext>
            </a:extLst>
          </p:cNvPr>
          <p:cNvSpPr/>
          <p:nvPr/>
        </p:nvSpPr>
        <p:spPr>
          <a:xfrm>
            <a:off x="152400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2C8B2D88-0A2C-4818-9441-B16F9AB04130}"/>
              </a:ext>
            </a:extLst>
          </p:cNvPr>
          <p:cNvCxnSpPr>
            <a:stCxn id="2" idx="1"/>
          </p:cNvCxnSpPr>
          <p:nvPr/>
        </p:nvCxnSpPr>
        <p:spPr>
          <a:xfrm flipV="1">
            <a:off x="2152650" y="1016002"/>
            <a:ext cx="8108950" cy="11907"/>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80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22AB73-3FC3-4D6A-918B-B0C242354FEC}"/>
              </a:ext>
            </a:extLst>
          </p:cNvPr>
          <p:cNvSpPr>
            <a:spLocks noGrp="1"/>
          </p:cNvSpPr>
          <p:nvPr>
            <p:ph type="title"/>
          </p:nvPr>
        </p:nvSpPr>
        <p:spPr/>
        <p:txBody>
          <a:bodyPr/>
          <a:lstStyle/>
          <a:p>
            <a:r>
              <a:rPr lang="en-US" b="1" dirty="0"/>
              <a:t>Litigation on behalf of patients</a:t>
            </a:r>
          </a:p>
        </p:txBody>
      </p:sp>
      <p:sp>
        <p:nvSpPr>
          <p:cNvPr id="3" name="Content Placeholder 2">
            <a:extLst>
              <a:ext uri="{FF2B5EF4-FFF2-40B4-BE49-F238E27FC236}">
                <a16:creationId xmlns:a16="http://schemas.microsoft.com/office/drawing/2014/main" xmlns="" id="{99E55541-F375-41B9-BC47-6AF6F88B96A1}"/>
              </a:ext>
            </a:extLst>
          </p:cNvPr>
          <p:cNvSpPr>
            <a:spLocks noGrp="1"/>
          </p:cNvSpPr>
          <p:nvPr>
            <p:ph sz="half" idx="1"/>
          </p:nvPr>
        </p:nvSpPr>
        <p:spPr>
          <a:xfrm>
            <a:off x="572947" y="1825625"/>
            <a:ext cx="7349923" cy="4351338"/>
          </a:xfrm>
        </p:spPr>
        <p:txBody>
          <a:bodyPr>
            <a:normAutofit fontScale="92500"/>
          </a:bodyPr>
          <a:lstStyle/>
          <a:p>
            <a:r>
              <a:rPr lang="en-US" dirty="0"/>
              <a:t>Professional negligence claims for addiction and misuse of medications</a:t>
            </a:r>
          </a:p>
          <a:p>
            <a:r>
              <a:rPr lang="en-US" dirty="0"/>
              <a:t>Professional negligence claims for involuntary taper of opioid medications</a:t>
            </a:r>
          </a:p>
          <a:p>
            <a:r>
              <a:rPr lang="en-US" dirty="0"/>
              <a:t>Professional negligence claims for inappropriate termination of the physician-patient relationship</a:t>
            </a:r>
          </a:p>
          <a:p>
            <a:r>
              <a:rPr lang="en-US" dirty="0"/>
              <a:t>Professional negligence claims for inadequate analgesia</a:t>
            </a:r>
          </a:p>
          <a:p>
            <a:r>
              <a:rPr lang="en-US" dirty="0"/>
              <a:t>Professional negligence claims for inappropriate use of medication alternatives to opioids (NSAIDS)</a:t>
            </a:r>
          </a:p>
        </p:txBody>
      </p:sp>
      <p:pic>
        <p:nvPicPr>
          <p:cNvPr id="6" name="Content Placeholder 5">
            <a:extLst>
              <a:ext uri="{FF2B5EF4-FFF2-40B4-BE49-F238E27FC236}">
                <a16:creationId xmlns:a16="http://schemas.microsoft.com/office/drawing/2014/main" xmlns="" id="{8456EA1C-375F-4B63-8CA7-6BA513A5A139}"/>
              </a:ext>
            </a:extLst>
          </p:cNvPr>
          <p:cNvPicPr>
            <a:picLocks noGrp="1" noChangeAspect="1"/>
          </p:cNvPicPr>
          <p:nvPr>
            <p:ph sz="half" idx="2"/>
          </p:nvPr>
        </p:nvPicPr>
        <p:blipFill>
          <a:blip r:embed="rId2"/>
          <a:stretch>
            <a:fillRect/>
          </a:stretch>
        </p:blipFill>
        <p:spPr>
          <a:xfrm>
            <a:off x="8454522" y="2516298"/>
            <a:ext cx="2619375" cy="1743075"/>
          </a:xfrm>
        </p:spPr>
      </p:pic>
    </p:spTree>
    <p:extLst>
      <p:ext uri="{BB962C8B-B14F-4D97-AF65-F5344CB8AC3E}">
        <p14:creationId xmlns:p14="http://schemas.microsoft.com/office/powerpoint/2010/main" val="2133226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A5019-F80D-4069-A3A9-13E5FBE0720F}"/>
              </a:ext>
            </a:extLst>
          </p:cNvPr>
          <p:cNvSpPr>
            <a:spLocks noGrp="1"/>
          </p:cNvSpPr>
          <p:nvPr>
            <p:ph type="title"/>
          </p:nvPr>
        </p:nvSpPr>
        <p:spPr/>
        <p:txBody>
          <a:bodyPr/>
          <a:lstStyle/>
          <a:p>
            <a:r>
              <a:rPr lang="en-US" b="1" dirty="0"/>
              <a:t>Other theories of liability</a:t>
            </a:r>
          </a:p>
        </p:txBody>
      </p:sp>
      <p:sp>
        <p:nvSpPr>
          <p:cNvPr id="3" name="Content Placeholder 2">
            <a:extLst>
              <a:ext uri="{FF2B5EF4-FFF2-40B4-BE49-F238E27FC236}">
                <a16:creationId xmlns:a16="http://schemas.microsoft.com/office/drawing/2014/main" xmlns="" id="{CABFB089-1CEB-4B62-A2CB-40CF4811CB18}"/>
              </a:ext>
            </a:extLst>
          </p:cNvPr>
          <p:cNvSpPr>
            <a:spLocks noGrp="1"/>
          </p:cNvSpPr>
          <p:nvPr>
            <p:ph sz="half" idx="1"/>
          </p:nvPr>
        </p:nvSpPr>
        <p:spPr>
          <a:xfrm>
            <a:off x="451413" y="1825625"/>
            <a:ext cx="7101067" cy="4351338"/>
          </a:xfrm>
        </p:spPr>
        <p:txBody>
          <a:bodyPr>
            <a:normAutofit/>
          </a:bodyPr>
          <a:lstStyle/>
          <a:p>
            <a:r>
              <a:rPr lang="en-US" dirty="0"/>
              <a:t>Involuntary medication tapers may violate patient informed consent</a:t>
            </a:r>
          </a:p>
          <a:p>
            <a:r>
              <a:rPr lang="en-US" dirty="0"/>
              <a:t>Involuntary tapers as “Detox” may violate federal Controlled Substance Act</a:t>
            </a:r>
          </a:p>
          <a:p>
            <a:r>
              <a:rPr lang="en-US" dirty="0"/>
              <a:t>Government mandated involuntary medication tapers may amount to human experimentation</a:t>
            </a:r>
          </a:p>
          <a:p>
            <a:pPr marL="0" indent="0">
              <a:buNone/>
            </a:pPr>
            <a:r>
              <a:rPr lang="en-US" dirty="0"/>
              <a:t>Stephen Zeigler, JD, PhD Professor of Law Northeastern University</a:t>
            </a:r>
          </a:p>
        </p:txBody>
      </p:sp>
      <p:pic>
        <p:nvPicPr>
          <p:cNvPr id="6" name="Content Placeholder 5">
            <a:extLst>
              <a:ext uri="{FF2B5EF4-FFF2-40B4-BE49-F238E27FC236}">
                <a16:creationId xmlns:a16="http://schemas.microsoft.com/office/drawing/2014/main" xmlns="" id="{6C79C1EA-46D0-4210-92D8-C4C3DAD2252F}"/>
              </a:ext>
            </a:extLst>
          </p:cNvPr>
          <p:cNvPicPr>
            <a:picLocks noGrp="1" noChangeAspect="1"/>
          </p:cNvPicPr>
          <p:nvPr>
            <p:ph sz="half" idx="2"/>
          </p:nvPr>
        </p:nvPicPr>
        <p:blipFill>
          <a:blip r:embed="rId2"/>
          <a:stretch>
            <a:fillRect/>
          </a:stretch>
        </p:blipFill>
        <p:spPr>
          <a:xfrm>
            <a:off x="8352822" y="2616673"/>
            <a:ext cx="2857500" cy="1600200"/>
          </a:xfrm>
        </p:spPr>
      </p:pic>
    </p:spTree>
    <p:extLst>
      <p:ext uri="{BB962C8B-B14F-4D97-AF65-F5344CB8AC3E}">
        <p14:creationId xmlns:p14="http://schemas.microsoft.com/office/powerpoint/2010/main" val="155425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7C5F7-F74B-42DF-9D4C-176B8E8C83E1}"/>
              </a:ext>
            </a:extLst>
          </p:cNvPr>
          <p:cNvSpPr>
            <a:spLocks noGrp="1"/>
          </p:cNvSpPr>
          <p:nvPr>
            <p:ph type="title"/>
          </p:nvPr>
        </p:nvSpPr>
        <p:spPr/>
        <p:txBody>
          <a:bodyPr/>
          <a:lstStyle/>
          <a:p>
            <a:r>
              <a:rPr lang="en-US" dirty="0"/>
              <a:t>Opium: 5000 years of relieving human pain and suffering</a:t>
            </a:r>
          </a:p>
        </p:txBody>
      </p:sp>
      <p:sp>
        <p:nvSpPr>
          <p:cNvPr id="3" name="Content Placeholder 2">
            <a:extLst>
              <a:ext uri="{FF2B5EF4-FFF2-40B4-BE49-F238E27FC236}">
                <a16:creationId xmlns:a16="http://schemas.microsoft.com/office/drawing/2014/main" xmlns="" id="{B2DBE0A1-803E-4A55-9BE3-9170C8ABFCDE}"/>
              </a:ext>
            </a:extLst>
          </p:cNvPr>
          <p:cNvSpPr>
            <a:spLocks noGrp="1"/>
          </p:cNvSpPr>
          <p:nvPr>
            <p:ph sz="half" idx="1"/>
          </p:nvPr>
        </p:nvSpPr>
        <p:spPr>
          <a:xfrm>
            <a:off x="838199" y="1825624"/>
            <a:ext cx="6876327" cy="4783519"/>
          </a:xfrm>
        </p:spPr>
        <p:txBody>
          <a:bodyPr>
            <a:normAutofit fontScale="77500" lnSpcReduction="20000"/>
          </a:bodyPr>
          <a:lstStyle/>
          <a:p>
            <a:pPr>
              <a:lnSpc>
                <a:spcPct val="120000"/>
              </a:lnSpc>
            </a:pPr>
            <a:r>
              <a:rPr lang="en-US" dirty="0"/>
              <a:t>Opium and opiates have been used to relieve pain since at least 3500 BCE</a:t>
            </a:r>
          </a:p>
          <a:p>
            <a:r>
              <a:rPr lang="en-US" dirty="0"/>
              <a:t>The first opiates were derived from the poppy plant</a:t>
            </a:r>
          </a:p>
          <a:p>
            <a:r>
              <a:rPr lang="en-US" dirty="0"/>
              <a:t>Opiates bind to receptors in the brain and spinal cord</a:t>
            </a:r>
          </a:p>
          <a:p>
            <a:pPr>
              <a:lnSpc>
                <a:spcPct val="120000"/>
              </a:lnSpc>
            </a:pPr>
            <a:r>
              <a:rPr lang="en-US" dirty="0"/>
              <a:t>Opiates exhibit tolerance, dependence, and can be addictive</a:t>
            </a:r>
          </a:p>
          <a:p>
            <a:r>
              <a:rPr lang="en-US" dirty="0"/>
              <a:t>All opiates can cause death by respiratory depression</a:t>
            </a:r>
          </a:p>
          <a:p>
            <a:pPr>
              <a:lnSpc>
                <a:spcPct val="120000"/>
              </a:lnSpc>
            </a:pPr>
            <a:r>
              <a:rPr lang="en-US" dirty="0"/>
              <a:t>Opiates have long been recognized as the premier </a:t>
            </a:r>
            <a:r>
              <a:rPr lang="en-US" dirty="0" smtClean="0"/>
              <a:t>pain </a:t>
            </a:r>
            <a:r>
              <a:rPr lang="en-US" dirty="0"/>
              <a:t>reliever in human beings and other mammals</a:t>
            </a:r>
          </a:p>
          <a:p>
            <a:pPr>
              <a:lnSpc>
                <a:spcPct val="120000"/>
              </a:lnSpc>
            </a:pPr>
            <a:r>
              <a:rPr lang="en-US" dirty="0"/>
              <a:t>Opioids is a modern term that refers to any molecule that binds to opiate receptors, whether the drug is synthetic or natural from the poppy</a:t>
            </a:r>
          </a:p>
        </p:txBody>
      </p:sp>
      <p:pic>
        <p:nvPicPr>
          <p:cNvPr id="6" name="Content Placeholder 5">
            <a:extLst>
              <a:ext uri="{FF2B5EF4-FFF2-40B4-BE49-F238E27FC236}">
                <a16:creationId xmlns:a16="http://schemas.microsoft.com/office/drawing/2014/main" xmlns="" id="{47720459-958C-43C6-9022-45867E854470}"/>
              </a:ext>
            </a:extLst>
          </p:cNvPr>
          <p:cNvPicPr>
            <a:picLocks noGrp="1" noChangeAspect="1"/>
          </p:cNvPicPr>
          <p:nvPr>
            <p:ph sz="half" idx="2"/>
          </p:nvPr>
        </p:nvPicPr>
        <p:blipFill>
          <a:blip r:embed="rId2"/>
          <a:stretch>
            <a:fillRect/>
          </a:stretch>
        </p:blipFill>
        <p:spPr>
          <a:xfrm>
            <a:off x="8172969" y="1744603"/>
            <a:ext cx="3263503" cy="4351338"/>
          </a:xfrm>
        </p:spPr>
      </p:pic>
    </p:spTree>
    <p:extLst>
      <p:ext uri="{BB962C8B-B14F-4D97-AF65-F5344CB8AC3E}">
        <p14:creationId xmlns:p14="http://schemas.microsoft.com/office/powerpoint/2010/main" val="2514317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6776C-49FF-4B2C-8BFE-25F323FCB342}"/>
              </a:ext>
            </a:extLst>
          </p:cNvPr>
          <p:cNvSpPr>
            <a:spLocks noGrp="1"/>
          </p:cNvSpPr>
          <p:nvPr>
            <p:ph type="title"/>
          </p:nvPr>
        </p:nvSpPr>
        <p:spPr/>
        <p:txBody>
          <a:bodyPr/>
          <a:lstStyle/>
          <a:p>
            <a:r>
              <a:rPr lang="en-US" b="1" dirty="0" smtClean="0"/>
              <a:t>Has AB </a:t>
            </a:r>
            <a:r>
              <a:rPr lang="en-US" b="1" dirty="0"/>
              <a:t>474 and other anti-opioid legislation </a:t>
            </a:r>
            <a:r>
              <a:rPr lang="en-US" b="1" dirty="0" smtClean="0"/>
              <a:t>harmed patients?</a:t>
            </a:r>
            <a:endParaRPr lang="en-US" b="1" dirty="0"/>
          </a:p>
        </p:txBody>
      </p:sp>
      <p:sp>
        <p:nvSpPr>
          <p:cNvPr id="3" name="Content Placeholder 2">
            <a:extLst>
              <a:ext uri="{FF2B5EF4-FFF2-40B4-BE49-F238E27FC236}">
                <a16:creationId xmlns:a16="http://schemas.microsoft.com/office/drawing/2014/main" xmlns="" id="{D1A45614-2CAB-4B7B-B7EB-9EDE881BE0B2}"/>
              </a:ext>
            </a:extLst>
          </p:cNvPr>
          <p:cNvSpPr>
            <a:spLocks noGrp="1"/>
          </p:cNvSpPr>
          <p:nvPr>
            <p:ph sz="half" idx="1"/>
          </p:nvPr>
        </p:nvSpPr>
        <p:spPr>
          <a:xfrm>
            <a:off x="370390" y="1825625"/>
            <a:ext cx="5649410" cy="4351338"/>
          </a:xfrm>
        </p:spPr>
        <p:txBody>
          <a:bodyPr>
            <a:normAutofit fontScale="92500" lnSpcReduction="20000"/>
          </a:bodyPr>
          <a:lstStyle/>
          <a:p>
            <a:r>
              <a:rPr lang="en-US" dirty="0"/>
              <a:t>These are extremely difficult times for chronic pain patients</a:t>
            </a:r>
          </a:p>
          <a:p>
            <a:r>
              <a:rPr lang="en-US" dirty="0"/>
              <a:t>Unprecedented animus and unlawful discrimination against the disabled and chronically ill</a:t>
            </a:r>
          </a:p>
          <a:p>
            <a:r>
              <a:rPr lang="en-US" dirty="0"/>
              <a:t>Patient suicide due to inadequate analgesia is constant concern</a:t>
            </a:r>
          </a:p>
          <a:p>
            <a:r>
              <a:rPr lang="en-US" dirty="0"/>
              <a:t>Online communities provide support</a:t>
            </a:r>
          </a:p>
          <a:p>
            <a:pPr lvl="1"/>
            <a:r>
              <a:rPr lang="en-US" dirty="0"/>
              <a:t>Facebook, Twitter groups</a:t>
            </a:r>
          </a:p>
          <a:p>
            <a:pPr lvl="1"/>
            <a:r>
              <a:rPr lang="en-US" dirty="0"/>
              <a:t>Many have made quilts and other crafts as symbols of solidarity and hope</a:t>
            </a:r>
          </a:p>
          <a:p>
            <a:r>
              <a:rPr lang="en-US" dirty="0" smtClean="0"/>
              <a:t>Advocacy </a:t>
            </a:r>
            <a:r>
              <a:rPr lang="en-US" dirty="0"/>
              <a:t>groups </a:t>
            </a:r>
            <a:r>
              <a:rPr lang="en-US" dirty="0" smtClean="0"/>
              <a:t>are forming </a:t>
            </a:r>
            <a:r>
              <a:rPr lang="en-US" dirty="0"/>
              <a:t>nationwide</a:t>
            </a:r>
          </a:p>
        </p:txBody>
      </p:sp>
      <p:pic>
        <p:nvPicPr>
          <p:cNvPr id="6" name="Content Placeholder 5">
            <a:extLst>
              <a:ext uri="{FF2B5EF4-FFF2-40B4-BE49-F238E27FC236}">
                <a16:creationId xmlns:a16="http://schemas.microsoft.com/office/drawing/2014/main" xmlns="" id="{15E2D969-CEC0-4D30-A5F3-645BA95E84C9}"/>
              </a:ext>
            </a:extLst>
          </p:cNvPr>
          <p:cNvPicPr>
            <a:picLocks noGrp="1" noChangeAspect="1"/>
          </p:cNvPicPr>
          <p:nvPr>
            <p:ph sz="half" idx="2"/>
          </p:nvPr>
        </p:nvPicPr>
        <p:blipFill>
          <a:blip r:embed="rId2"/>
          <a:stretch>
            <a:fillRect/>
          </a:stretch>
        </p:blipFill>
        <p:spPr>
          <a:xfrm>
            <a:off x="5961984" y="1439706"/>
            <a:ext cx="5864156" cy="4128260"/>
          </a:xfrm>
        </p:spPr>
      </p:pic>
    </p:spTree>
    <p:extLst>
      <p:ext uri="{BB962C8B-B14F-4D97-AF65-F5344CB8AC3E}">
        <p14:creationId xmlns:p14="http://schemas.microsoft.com/office/powerpoint/2010/main" val="14978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76186"/>
          </a:xfrm>
        </p:spPr>
        <p:txBody>
          <a:bodyPr>
            <a:normAutofit/>
          </a:bodyPr>
          <a:lstStyle/>
          <a:p>
            <a:pPr algn="ctr"/>
            <a:r>
              <a:rPr lang="en-US" sz="7200" b="1" dirty="0" smtClean="0">
                <a:latin typeface="Baskerville Old Face" panose="02020602080505020303" pitchFamily="18" charset="0"/>
              </a:rPr>
              <a:t>TOLERANCE,</a:t>
            </a:r>
            <a:br>
              <a:rPr lang="en-US" sz="7200" b="1" dirty="0" smtClean="0">
                <a:latin typeface="Baskerville Old Face" panose="02020602080505020303" pitchFamily="18" charset="0"/>
              </a:rPr>
            </a:br>
            <a:r>
              <a:rPr lang="en-US" sz="7200" b="1" dirty="0" smtClean="0">
                <a:latin typeface="Baskerville Old Face" panose="02020602080505020303" pitchFamily="18" charset="0"/>
              </a:rPr>
              <a:t>DEPENDENCE, </a:t>
            </a:r>
            <a:br>
              <a:rPr lang="en-US" sz="7200" b="1" dirty="0" smtClean="0">
                <a:latin typeface="Baskerville Old Face" panose="02020602080505020303" pitchFamily="18" charset="0"/>
              </a:rPr>
            </a:br>
            <a:r>
              <a:rPr lang="en-US" sz="7200" b="1" dirty="0" smtClean="0">
                <a:latin typeface="Baskerville Old Face" panose="02020602080505020303" pitchFamily="18" charset="0"/>
              </a:rPr>
              <a:t>ADDICTION </a:t>
            </a:r>
            <a:br>
              <a:rPr lang="en-US" sz="7200" b="1" dirty="0" smtClean="0">
                <a:latin typeface="Baskerville Old Face" panose="02020602080505020303" pitchFamily="18" charset="0"/>
              </a:rPr>
            </a:br>
            <a:r>
              <a:rPr lang="en-US" sz="4800" b="1" dirty="0" smtClean="0">
                <a:latin typeface="Baskerville Old Face" panose="02020602080505020303" pitchFamily="18" charset="0"/>
              </a:rPr>
              <a:t>and</a:t>
            </a:r>
            <a:r>
              <a:rPr lang="en-US" sz="7200" b="1" dirty="0" smtClean="0">
                <a:latin typeface="Baskerville Old Face" panose="02020602080505020303" pitchFamily="18" charset="0"/>
              </a:rPr>
              <a:t> </a:t>
            </a:r>
            <a:br>
              <a:rPr lang="en-US" sz="7200" b="1" dirty="0" smtClean="0">
                <a:latin typeface="Baskerville Old Face" panose="02020602080505020303" pitchFamily="18" charset="0"/>
              </a:rPr>
            </a:br>
            <a:r>
              <a:rPr lang="en-US" sz="7200" b="1" dirty="0" smtClean="0">
                <a:latin typeface="Baskerville Old Face" panose="02020602080505020303" pitchFamily="18" charset="0"/>
              </a:rPr>
              <a:t>TREATMENT</a:t>
            </a:r>
            <a:endParaRPr lang="en-US" sz="7200" b="1" dirty="0">
              <a:latin typeface="Baskerville Old Face" panose="02020602080505020303" pitchFamily="18" charset="0"/>
            </a:endParaRPr>
          </a:p>
        </p:txBody>
      </p:sp>
    </p:spTree>
    <p:extLst>
      <p:ext uri="{BB962C8B-B14F-4D97-AF65-F5344CB8AC3E}">
        <p14:creationId xmlns:p14="http://schemas.microsoft.com/office/powerpoint/2010/main" val="338585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Anaphylaxis versus Opioid Overdose Deaths</a:t>
            </a:r>
            <a:endParaRPr lang="en-US" b="1" dirty="0"/>
          </a:p>
        </p:txBody>
      </p:sp>
      <p:sp>
        <p:nvSpPr>
          <p:cNvPr id="3" name="Content Placeholder 2"/>
          <p:cNvSpPr>
            <a:spLocks noGrp="1"/>
          </p:cNvSpPr>
          <p:nvPr>
            <p:ph idx="1"/>
          </p:nvPr>
        </p:nvSpPr>
        <p:spPr>
          <a:xfrm>
            <a:off x="838199" y="1825625"/>
            <a:ext cx="11114903" cy="4351338"/>
          </a:xfrm>
        </p:spPr>
        <p:txBody>
          <a:bodyPr>
            <a:normAutofit/>
          </a:bodyPr>
          <a:lstStyle/>
          <a:p>
            <a:r>
              <a:rPr lang="en-US" dirty="0" smtClean="0"/>
              <a:t>Approximately </a:t>
            </a:r>
            <a:r>
              <a:rPr lang="en-US" b="1" dirty="0" smtClean="0"/>
              <a:t>2500 people died </a:t>
            </a:r>
            <a:r>
              <a:rPr lang="en-US" dirty="0" smtClean="0"/>
              <a:t>in USA 1999-2010 from</a:t>
            </a:r>
            <a:r>
              <a:rPr lang="en-US" b="1" dirty="0" smtClean="0"/>
              <a:t> Anaphylaxis</a:t>
            </a:r>
          </a:p>
          <a:p>
            <a:pPr lvl="1"/>
            <a:r>
              <a:rPr lang="en-US" dirty="0"/>
              <a:t> How many have written or recommended “</a:t>
            </a:r>
            <a:r>
              <a:rPr lang="en-US" dirty="0" err="1"/>
              <a:t>Epipen</a:t>
            </a:r>
            <a:r>
              <a:rPr lang="en-US" dirty="0"/>
              <a:t>” for patients?</a:t>
            </a:r>
          </a:p>
          <a:p>
            <a:pPr marL="457200" lvl="1" indent="0">
              <a:buNone/>
            </a:pPr>
            <a:endParaRPr lang="en-US" dirty="0" smtClean="0"/>
          </a:p>
          <a:p>
            <a:r>
              <a:rPr lang="en-US" b="1" dirty="0" smtClean="0"/>
              <a:t>More than 64,000 drug overdose deaths in 2016 </a:t>
            </a:r>
            <a:r>
              <a:rPr lang="en-US" dirty="0" smtClean="0"/>
              <a:t>in the USA. </a:t>
            </a:r>
          </a:p>
          <a:p>
            <a:pPr marL="457200" lvl="1" indent="0">
              <a:buNone/>
            </a:pPr>
            <a:r>
              <a:rPr lang="en-US" sz="2000" dirty="0" smtClean="0"/>
              <a:t>Reference: National Institute on Drug Abuse, drugabuse.gov</a:t>
            </a:r>
          </a:p>
          <a:p>
            <a:pPr lvl="1"/>
            <a:r>
              <a:rPr lang="en-US" dirty="0"/>
              <a:t> More than 300 people died in Nevada in 2015 from drug </a:t>
            </a:r>
            <a:r>
              <a:rPr lang="en-US" dirty="0" smtClean="0"/>
              <a:t>overdose with opioids as </a:t>
            </a:r>
            <a:r>
              <a:rPr lang="en-US" sz="2800" b="1" dirty="0" smtClean="0"/>
              <a:t>a </a:t>
            </a:r>
            <a:r>
              <a:rPr lang="en-US" dirty="0" smtClean="0"/>
              <a:t>cause of death.</a:t>
            </a:r>
          </a:p>
          <a:p>
            <a:pPr lvl="1"/>
            <a:r>
              <a:rPr lang="en-US" dirty="0"/>
              <a:t> </a:t>
            </a:r>
            <a:r>
              <a:rPr lang="en-US" dirty="0" smtClean="0"/>
              <a:t>How many have written or recommended Naloxone (</a:t>
            </a:r>
            <a:r>
              <a:rPr lang="en-US" dirty="0" err="1" smtClean="0"/>
              <a:t>Narcan</a:t>
            </a:r>
            <a:r>
              <a:rPr lang="en-US" dirty="0" smtClean="0"/>
              <a:t>)?</a:t>
            </a:r>
          </a:p>
          <a:p>
            <a:pPr marL="457200" lvl="1" indent="0">
              <a:buNone/>
            </a:pPr>
            <a:endParaRPr lang="en-US" dirty="0"/>
          </a:p>
          <a:p>
            <a:pPr marL="0" indent="0">
              <a:buNone/>
            </a:pPr>
            <a:r>
              <a:rPr lang="en-US" b="1" dirty="0" smtClean="0"/>
              <a:t>It seems prudent to prescribe or recommend Naloxone (</a:t>
            </a:r>
            <a:r>
              <a:rPr lang="en-US" b="1" dirty="0" err="1" smtClean="0"/>
              <a:t>Narcan</a:t>
            </a:r>
            <a:r>
              <a:rPr lang="en-US" b="1" dirty="0" smtClean="0"/>
              <a:t>) more</a:t>
            </a:r>
            <a:r>
              <a:rPr lang="en-US" dirty="0" smtClean="0"/>
              <a:t>.</a:t>
            </a:r>
          </a:p>
        </p:txBody>
      </p:sp>
    </p:spTree>
    <p:extLst>
      <p:ext uri="{BB962C8B-B14F-4D97-AF65-F5344CB8AC3E}">
        <p14:creationId xmlns:p14="http://schemas.microsoft.com/office/powerpoint/2010/main" val="812389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Acute Pain</a:t>
            </a:r>
            <a:r>
              <a:rPr lang="en-US" dirty="0" smtClean="0"/>
              <a:t>: broken leg, kidney stone….</a:t>
            </a:r>
            <a:endParaRPr lang="en-US" dirty="0"/>
          </a:p>
        </p:txBody>
      </p:sp>
      <p:sp>
        <p:nvSpPr>
          <p:cNvPr id="3" name="Content Placeholder 2"/>
          <p:cNvSpPr>
            <a:spLocks noGrp="1"/>
          </p:cNvSpPr>
          <p:nvPr>
            <p:ph idx="1"/>
          </p:nvPr>
        </p:nvSpPr>
        <p:spPr>
          <a:xfrm>
            <a:off x="451413" y="1524683"/>
            <a:ext cx="11429999" cy="4679347"/>
          </a:xfrm>
        </p:spPr>
        <p:txBody>
          <a:bodyPr>
            <a:normAutofit fontScale="92500"/>
          </a:bodyPr>
          <a:lstStyle/>
          <a:p>
            <a:r>
              <a:rPr lang="en-US" dirty="0"/>
              <a:t>7</a:t>
            </a:r>
            <a:r>
              <a:rPr lang="en-US" dirty="0" smtClean="0"/>
              <a:t> days or 14 days or ?</a:t>
            </a:r>
          </a:p>
          <a:p>
            <a:r>
              <a:rPr lang="en-US" dirty="0" smtClean="0"/>
              <a:t>Refills or revisits </a:t>
            </a:r>
          </a:p>
          <a:p>
            <a:r>
              <a:rPr lang="en-US" dirty="0" smtClean="0"/>
              <a:t>Follow up from ER in timely manner with schedules full</a:t>
            </a:r>
          </a:p>
          <a:p>
            <a:r>
              <a:rPr lang="en-US" dirty="0" smtClean="0"/>
              <a:t>Worse 3 days later with “dry socket”</a:t>
            </a:r>
          </a:p>
          <a:p>
            <a:pPr marL="0" indent="0">
              <a:buNone/>
            </a:pPr>
            <a:endParaRPr lang="en-US" dirty="0" smtClean="0"/>
          </a:p>
          <a:p>
            <a:r>
              <a:rPr lang="en-US" dirty="0" smtClean="0"/>
              <a:t>“Preferred” drug: nausea, and woozy with Lortab, stomach ache with ibuprofen, but “Percocet works well” – patient must be a degenerate “</a:t>
            </a:r>
            <a:r>
              <a:rPr lang="en-US" dirty="0" err="1" smtClean="0"/>
              <a:t>drugger</a:t>
            </a:r>
            <a:r>
              <a:rPr lang="en-US" dirty="0" smtClean="0"/>
              <a:t>”</a:t>
            </a:r>
          </a:p>
          <a:p>
            <a:pPr lvl="1"/>
            <a:r>
              <a:rPr lang="en-US" dirty="0"/>
              <a:t> </a:t>
            </a:r>
            <a:r>
              <a:rPr lang="en-US" dirty="0" smtClean="0"/>
              <a:t>does requesting a specific controlled substance (CS) for pain indicate a “drug abuser”?</a:t>
            </a:r>
          </a:p>
          <a:p>
            <a:pPr lvl="1"/>
            <a:r>
              <a:rPr lang="en-US" dirty="0"/>
              <a:t> </a:t>
            </a:r>
            <a:r>
              <a:rPr lang="en-US" dirty="0" smtClean="0"/>
              <a:t>if ER doc prescribes a CS, and patient seen 3 days later by HC provider, is prescribing 	more of same medication by HC provider prohibited for “ongoing treatment”?</a:t>
            </a:r>
          </a:p>
          <a:p>
            <a:pPr lvl="2"/>
            <a:r>
              <a:rPr lang="en-US" dirty="0"/>
              <a:t> </a:t>
            </a:r>
            <a:r>
              <a:rPr lang="en-US" dirty="0" smtClean="0"/>
              <a:t>probably not, since the patient is not being treated </a:t>
            </a:r>
            <a:r>
              <a:rPr lang="en-US" sz="2800" dirty="0" smtClean="0"/>
              <a:t>by the ER doc </a:t>
            </a:r>
            <a:r>
              <a:rPr lang="en-US" dirty="0" smtClean="0"/>
              <a:t>for an “ongoing” problem</a:t>
            </a:r>
          </a:p>
          <a:p>
            <a:endParaRPr lang="en-US" dirty="0"/>
          </a:p>
        </p:txBody>
      </p:sp>
    </p:spTree>
    <p:extLst>
      <p:ext uri="{BB962C8B-B14F-4D97-AF65-F5344CB8AC3E}">
        <p14:creationId xmlns:p14="http://schemas.microsoft.com/office/powerpoint/2010/main" val="219670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Chronic Pain</a:t>
            </a:r>
            <a:endParaRPr lang="en-US" b="1" dirty="0"/>
          </a:p>
        </p:txBody>
      </p:sp>
      <p:sp>
        <p:nvSpPr>
          <p:cNvPr id="3" name="Content Placeholder 2"/>
          <p:cNvSpPr>
            <a:spLocks noGrp="1"/>
          </p:cNvSpPr>
          <p:nvPr>
            <p:ph idx="1"/>
          </p:nvPr>
        </p:nvSpPr>
        <p:spPr>
          <a:xfrm>
            <a:off x="838200" y="2074481"/>
            <a:ext cx="10515600" cy="3817033"/>
          </a:xfrm>
        </p:spPr>
        <p:txBody>
          <a:bodyPr/>
          <a:lstStyle/>
          <a:p>
            <a:r>
              <a:rPr lang="en-US" dirty="0" smtClean="0"/>
              <a:t>Stable on same dose of narcotic or benzodiazepine for years, even decades.  </a:t>
            </a:r>
          </a:p>
          <a:p>
            <a:r>
              <a:rPr lang="en-US" dirty="0" smtClean="0"/>
              <a:t>Functional as to ADLs (activities of daily living)</a:t>
            </a:r>
          </a:p>
          <a:p>
            <a:r>
              <a:rPr lang="en-US" dirty="0" smtClean="0"/>
              <a:t>Options for Patients?</a:t>
            </a:r>
          </a:p>
          <a:p>
            <a:pPr lvl="1"/>
            <a:r>
              <a:rPr lang="en-US" dirty="0"/>
              <a:t> </a:t>
            </a:r>
            <a:r>
              <a:rPr lang="en-US" dirty="0" smtClean="0"/>
              <a:t>Is prescriber at risk for continuing same medication?</a:t>
            </a:r>
          </a:p>
          <a:p>
            <a:pPr lvl="1"/>
            <a:r>
              <a:rPr lang="en-US" dirty="0"/>
              <a:t> </a:t>
            </a:r>
            <a:r>
              <a:rPr lang="en-US" dirty="0" smtClean="0"/>
              <a:t>On-call physician refills of same medication prohibited?</a:t>
            </a:r>
          </a:p>
          <a:p>
            <a:pPr lvl="2"/>
            <a:r>
              <a:rPr lang="en-US" dirty="0"/>
              <a:t> </a:t>
            </a:r>
            <a:r>
              <a:rPr lang="en-US" dirty="0" smtClean="0"/>
              <a:t>See AB 474, Sec. 60(1)(b) and newly amended NRS 639.23507(1)(b)</a:t>
            </a:r>
          </a:p>
          <a:p>
            <a:pPr lvl="2"/>
            <a:r>
              <a:rPr lang="en-US" dirty="0"/>
              <a:t> </a:t>
            </a:r>
            <a:r>
              <a:rPr lang="en-US" dirty="0" smtClean="0"/>
              <a:t>See new BOP regulation R047-18AP – direct conflict with the established statute</a:t>
            </a:r>
            <a:endParaRPr lang="en-US" dirty="0"/>
          </a:p>
        </p:txBody>
      </p:sp>
    </p:spTree>
    <p:extLst>
      <p:ext uri="{BB962C8B-B14F-4D97-AF65-F5344CB8AC3E}">
        <p14:creationId xmlns:p14="http://schemas.microsoft.com/office/powerpoint/2010/main" val="315551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anose="02020602080505020303" pitchFamily="18" charset="0"/>
              </a:rPr>
              <a:t>TOLERANCE</a:t>
            </a:r>
            <a:endParaRPr lang="en-US" dirty="0"/>
          </a:p>
        </p:txBody>
      </p:sp>
      <p:sp>
        <p:nvSpPr>
          <p:cNvPr id="3" name="Content Placeholder 2"/>
          <p:cNvSpPr>
            <a:spLocks noGrp="1"/>
          </p:cNvSpPr>
          <p:nvPr>
            <p:ph idx="1"/>
          </p:nvPr>
        </p:nvSpPr>
        <p:spPr>
          <a:xfrm>
            <a:off x="791901" y="2161290"/>
            <a:ext cx="10515600" cy="4013803"/>
          </a:xfrm>
        </p:spPr>
        <p:txBody>
          <a:bodyPr/>
          <a:lstStyle/>
          <a:p>
            <a:r>
              <a:rPr lang="en-US" dirty="0" smtClean="0"/>
              <a:t>Need more for same effect; Less effect for same dose</a:t>
            </a:r>
          </a:p>
          <a:p>
            <a:r>
              <a:rPr lang="en-US" dirty="0" smtClean="0"/>
              <a:t>Occurs for effects and side effects: euphoria, sedation, respiratory depression, vomiting, analgesia</a:t>
            </a:r>
          </a:p>
          <a:p>
            <a:r>
              <a:rPr lang="en-US" dirty="0" smtClean="0"/>
              <a:t>Gradual increasing dose creates high tolerance for otherwise lethal doses.</a:t>
            </a:r>
          </a:p>
          <a:p>
            <a:r>
              <a:rPr lang="en-US" dirty="0" smtClean="0"/>
              <a:t>Withdrawal symptoms: occurs when stopping or reducing the opioid</a:t>
            </a:r>
          </a:p>
          <a:p>
            <a:r>
              <a:rPr lang="en-US" dirty="0" smtClean="0"/>
              <a:t>One last same-dose-fix is just that, for person who celebrates sobriety </a:t>
            </a:r>
            <a:endParaRPr lang="en-US" dirty="0"/>
          </a:p>
        </p:txBody>
      </p:sp>
    </p:spTree>
    <p:extLst>
      <p:ext uri="{BB962C8B-B14F-4D97-AF65-F5344CB8AC3E}">
        <p14:creationId xmlns:p14="http://schemas.microsoft.com/office/powerpoint/2010/main" val="1501113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7682"/>
            <a:ext cx="10515600" cy="1781979"/>
          </a:xfrm>
        </p:spPr>
        <p:txBody>
          <a:bodyPr/>
          <a:lstStyle/>
          <a:p>
            <a:r>
              <a:rPr lang="en-US" dirty="0" smtClean="0"/>
              <a:t>Physical </a:t>
            </a:r>
            <a:r>
              <a:rPr lang="en-US" b="1" dirty="0">
                <a:latin typeface="Baskerville Old Face" panose="02020602080505020303" pitchFamily="18" charset="0"/>
              </a:rPr>
              <a:t>DEPENDENCE </a:t>
            </a:r>
            <a:r>
              <a:rPr lang="en-US" dirty="0" smtClean="0"/>
              <a:t>(not addiction)</a:t>
            </a:r>
            <a:endParaRPr lang="en-US" dirty="0"/>
          </a:p>
        </p:txBody>
      </p:sp>
      <p:sp>
        <p:nvSpPr>
          <p:cNvPr id="3" name="Content Placeholder 2"/>
          <p:cNvSpPr>
            <a:spLocks noGrp="1"/>
          </p:cNvSpPr>
          <p:nvPr>
            <p:ph idx="1"/>
          </p:nvPr>
        </p:nvSpPr>
        <p:spPr>
          <a:xfrm>
            <a:off x="838200" y="2485381"/>
            <a:ext cx="10515600" cy="2885271"/>
          </a:xfrm>
        </p:spPr>
        <p:txBody>
          <a:bodyPr/>
          <a:lstStyle/>
          <a:p>
            <a:r>
              <a:rPr lang="en-US" dirty="0" smtClean="0"/>
              <a:t>Physiologic change or adaptation in an organism in response to repeated administration of a drug</a:t>
            </a:r>
          </a:p>
          <a:p>
            <a:pPr marL="0" indent="0">
              <a:buNone/>
            </a:pPr>
            <a:endParaRPr lang="en-US" dirty="0" smtClean="0"/>
          </a:p>
          <a:p>
            <a:r>
              <a:rPr lang="en-US" dirty="0" smtClean="0"/>
              <a:t>Opioid Use Disorder is a disease with above criteria for pathologic use or addiction.</a:t>
            </a:r>
            <a:endParaRPr lang="en-US" dirty="0"/>
          </a:p>
        </p:txBody>
      </p:sp>
    </p:spTree>
    <p:extLst>
      <p:ext uri="{BB962C8B-B14F-4D97-AF65-F5344CB8AC3E}">
        <p14:creationId xmlns:p14="http://schemas.microsoft.com/office/powerpoint/2010/main" val="2712058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anose="02020602080505020303" pitchFamily="18" charset="0"/>
              </a:rPr>
              <a:t>ADDICTION</a:t>
            </a:r>
            <a:r>
              <a:rPr lang="en-US" dirty="0" smtClean="0"/>
              <a:t>, aka substance use disorder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 </a:t>
            </a:r>
            <a:r>
              <a:rPr lang="en-US" b="1" dirty="0" smtClean="0"/>
              <a:t>SIRI</a:t>
            </a:r>
            <a:r>
              <a:rPr lang="en-US" dirty="0" smtClean="0"/>
              <a:t>: the fact or condition of being addicted to a particular substance, thing or activity. </a:t>
            </a:r>
          </a:p>
          <a:p>
            <a:r>
              <a:rPr lang="en-US" b="1" dirty="0"/>
              <a:t>Wikipedia</a:t>
            </a:r>
            <a:r>
              <a:rPr lang="en-US" dirty="0"/>
              <a:t>: State characterized by compulsive engagement in rewarding stimuli despite adverse consequences</a:t>
            </a:r>
          </a:p>
          <a:p>
            <a:pPr marL="0" indent="0">
              <a:buNone/>
            </a:pPr>
            <a:endParaRPr lang="en-US" dirty="0" smtClean="0"/>
          </a:p>
          <a:p>
            <a:r>
              <a:rPr lang="en-US" b="1" dirty="0" smtClean="0"/>
              <a:t>NIH</a:t>
            </a:r>
            <a:r>
              <a:rPr lang="en-US" dirty="0" smtClean="0"/>
              <a:t>: …a chronic, relapsing brain disease that is characterized by </a:t>
            </a:r>
            <a:r>
              <a:rPr lang="en-US" b="1" dirty="0" smtClean="0"/>
              <a:t>compulsive drug seeking and use</a:t>
            </a:r>
            <a:r>
              <a:rPr lang="en-US" dirty="0" smtClean="0"/>
              <a:t>, despite harmful consequences.</a:t>
            </a:r>
          </a:p>
          <a:p>
            <a:r>
              <a:rPr lang="en-US" b="1" dirty="0" smtClean="0"/>
              <a:t>ASAM</a:t>
            </a:r>
            <a:r>
              <a:rPr lang="en-US" dirty="0" smtClean="0"/>
              <a:t> (2001): A primary, chronic, neurobiological disease, with genetic, psychosocial, and environmental factors influencing its development and manifestations….impaired control…compulsive use…despite harm…and craving.</a:t>
            </a:r>
          </a:p>
          <a:p>
            <a:endParaRPr lang="en-US" dirty="0"/>
          </a:p>
        </p:txBody>
      </p:sp>
    </p:spTree>
    <p:extLst>
      <p:ext uri="{BB962C8B-B14F-4D97-AF65-F5344CB8AC3E}">
        <p14:creationId xmlns:p14="http://schemas.microsoft.com/office/powerpoint/2010/main" val="2411294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6689" y="365125"/>
            <a:ext cx="11482085" cy="1325563"/>
          </a:xfrm>
        </p:spPr>
        <p:txBody>
          <a:bodyPr/>
          <a:lstStyle/>
          <a:p>
            <a:r>
              <a:rPr lang="en-US" dirty="0" smtClean="0"/>
              <a:t>Opioid Overdose causes Respiratory Depression</a:t>
            </a:r>
            <a:endParaRPr lang="en-US" dirty="0"/>
          </a:p>
        </p:txBody>
      </p:sp>
      <p:sp>
        <p:nvSpPr>
          <p:cNvPr id="3" name="Content Placeholder 2"/>
          <p:cNvSpPr>
            <a:spLocks noGrp="1"/>
          </p:cNvSpPr>
          <p:nvPr>
            <p:ph idx="1"/>
          </p:nvPr>
        </p:nvSpPr>
        <p:spPr>
          <a:xfrm>
            <a:off x="838200" y="1825624"/>
            <a:ext cx="10515600" cy="4824031"/>
          </a:xfrm>
        </p:spPr>
        <p:txBody>
          <a:bodyPr>
            <a:normAutofit fontScale="92500"/>
          </a:bodyPr>
          <a:lstStyle/>
          <a:p>
            <a:r>
              <a:rPr lang="en-US" dirty="0" smtClean="0"/>
              <a:t>Unusual to be just one opioid causing sufficient respiratory depression to cause death</a:t>
            </a:r>
          </a:p>
          <a:p>
            <a:r>
              <a:rPr lang="en-US" b="1" dirty="0" smtClean="0"/>
              <a:t>Opioid overdose commonly associated with </a:t>
            </a:r>
            <a:r>
              <a:rPr lang="en-US" b="1" u="sng" dirty="0" smtClean="0"/>
              <a:t>alcohol</a:t>
            </a:r>
          </a:p>
          <a:p>
            <a:r>
              <a:rPr lang="en-US" dirty="0" smtClean="0"/>
              <a:t>Aggravated by co-administration of a </a:t>
            </a:r>
            <a:r>
              <a:rPr lang="en-US" b="1" dirty="0" smtClean="0"/>
              <a:t>benzodiazepine</a:t>
            </a:r>
          </a:p>
          <a:p>
            <a:pPr marL="0" indent="0">
              <a:buNone/>
            </a:pPr>
            <a:r>
              <a:rPr lang="en-US" b="1" dirty="0" smtClean="0"/>
              <a:t>Opioid + benzodiazepine + alcohol            severe respiratory depression</a:t>
            </a:r>
            <a:endParaRPr lang="en-US" dirty="0" smtClean="0"/>
          </a:p>
          <a:p>
            <a:pPr marL="0" indent="0">
              <a:buNone/>
            </a:pPr>
            <a:endParaRPr lang="en-US" b="1" dirty="0" smtClean="0"/>
          </a:p>
          <a:p>
            <a:r>
              <a:rPr lang="en-US" dirty="0" smtClean="0"/>
              <a:t>Sadly may occur in a rehabbed person who has lost tolerance, and does “one last fix” of the same dose as previously used, resulting in respiratory depression and death</a:t>
            </a:r>
          </a:p>
          <a:p>
            <a:r>
              <a:rPr lang="en-US" dirty="0" smtClean="0"/>
              <a:t>New illicit pills and heroin now commonly laced with fentanyl           death</a:t>
            </a:r>
          </a:p>
        </p:txBody>
      </p:sp>
      <p:sp>
        <p:nvSpPr>
          <p:cNvPr id="4" name="Right Arrow 3"/>
          <p:cNvSpPr/>
          <p:nvPr/>
        </p:nvSpPr>
        <p:spPr>
          <a:xfrm>
            <a:off x="5758248" y="3691282"/>
            <a:ext cx="675503" cy="35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444680" y="5837238"/>
            <a:ext cx="675503" cy="35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21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Disorder (SUD): </a:t>
            </a:r>
            <a:br>
              <a:rPr lang="en-US" dirty="0" smtClean="0"/>
            </a:br>
            <a:r>
              <a:rPr lang="en-US" dirty="0" smtClean="0"/>
              <a:t>Stigma less using:</a:t>
            </a:r>
            <a:endParaRPr lang="en-US" dirty="0"/>
          </a:p>
        </p:txBody>
      </p:sp>
      <p:sp>
        <p:nvSpPr>
          <p:cNvPr id="3" name="Content Placeholder 2"/>
          <p:cNvSpPr>
            <a:spLocks noGrp="1"/>
          </p:cNvSpPr>
          <p:nvPr>
            <p:ph idx="1"/>
          </p:nvPr>
        </p:nvSpPr>
        <p:spPr>
          <a:xfrm>
            <a:off x="2476017" y="2236526"/>
            <a:ext cx="8103243" cy="2555393"/>
          </a:xfrm>
        </p:spPr>
        <p:txBody>
          <a:bodyPr/>
          <a:lstStyle/>
          <a:p>
            <a:r>
              <a:rPr lang="en-US" sz="4800" dirty="0" smtClean="0"/>
              <a:t>Opioid, OUD</a:t>
            </a:r>
          </a:p>
          <a:p>
            <a:r>
              <a:rPr lang="en-US" sz="4800" dirty="0" smtClean="0"/>
              <a:t>Alcohol, AUD</a:t>
            </a:r>
          </a:p>
          <a:p>
            <a:r>
              <a:rPr lang="en-US" sz="4800" dirty="0" smtClean="0"/>
              <a:t>Tobacco, TUD</a:t>
            </a:r>
          </a:p>
          <a:p>
            <a:endParaRPr lang="en-US" dirty="0"/>
          </a:p>
        </p:txBody>
      </p:sp>
    </p:spTree>
    <p:extLst>
      <p:ext uri="{BB962C8B-B14F-4D97-AF65-F5344CB8AC3E}">
        <p14:creationId xmlns:p14="http://schemas.microsoft.com/office/powerpoint/2010/main" val="30279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More Recent Origins</a:t>
            </a:r>
            <a:br>
              <a:rPr lang="en-US" dirty="0" smtClean="0"/>
            </a:br>
            <a:r>
              <a:rPr lang="en-US" dirty="0" smtClean="0"/>
              <a:t>of Pressure on Providers to use CS for pain</a:t>
            </a:r>
            <a:endParaRPr lang="en-US" dirty="0"/>
          </a:p>
        </p:txBody>
      </p:sp>
      <p:sp>
        <p:nvSpPr>
          <p:cNvPr id="3" name="Content Placeholder 2"/>
          <p:cNvSpPr>
            <a:spLocks noGrp="1"/>
          </p:cNvSpPr>
          <p:nvPr>
            <p:ph idx="1"/>
          </p:nvPr>
        </p:nvSpPr>
        <p:spPr>
          <a:xfrm>
            <a:off x="907648" y="2172865"/>
            <a:ext cx="10515600" cy="4222148"/>
          </a:xfrm>
        </p:spPr>
        <p:txBody>
          <a:bodyPr>
            <a:normAutofit/>
          </a:bodyPr>
          <a:lstStyle/>
          <a:p>
            <a:pPr>
              <a:lnSpc>
                <a:spcPct val="150000"/>
              </a:lnSpc>
            </a:pPr>
            <a:r>
              <a:rPr lang="en-US" dirty="0" smtClean="0"/>
              <a:t> </a:t>
            </a:r>
            <a:r>
              <a:rPr lang="en-US" b="1" dirty="0" smtClean="0"/>
              <a:t>Fifth Vital Sign = Pain</a:t>
            </a:r>
          </a:p>
          <a:p>
            <a:pPr>
              <a:lnSpc>
                <a:spcPct val="150000"/>
              </a:lnSpc>
            </a:pPr>
            <a:r>
              <a:rPr lang="en-US" dirty="0"/>
              <a:t> </a:t>
            </a:r>
            <a:r>
              <a:rPr lang="en-US" b="1" dirty="0" smtClean="0"/>
              <a:t>Patient Satisfaction </a:t>
            </a:r>
            <a:r>
              <a:rPr lang="en-US" dirty="0" smtClean="0"/>
              <a:t>required for reimbursement</a:t>
            </a:r>
          </a:p>
          <a:p>
            <a:pPr>
              <a:lnSpc>
                <a:spcPct val="150000"/>
              </a:lnSpc>
            </a:pPr>
            <a:r>
              <a:rPr lang="en-US" dirty="0" smtClean="0"/>
              <a:t>Unhappy patients in ER because not received sufficient opiates</a:t>
            </a:r>
          </a:p>
          <a:p>
            <a:pPr lvl="1">
              <a:lnSpc>
                <a:spcPct val="150000"/>
              </a:lnSpc>
            </a:pPr>
            <a:r>
              <a:rPr lang="en-US" dirty="0" smtClean="0"/>
              <a:t>ER Physicians Pressured to Prescribe Opiates to increase patient satisfaction ratings</a:t>
            </a:r>
          </a:p>
          <a:p>
            <a:pPr>
              <a:lnSpc>
                <a:spcPct val="150000"/>
              </a:lnSpc>
            </a:pPr>
            <a:r>
              <a:rPr lang="en-US" dirty="0" smtClean="0"/>
              <a:t>And Primary Care Physicians similarly affected</a:t>
            </a:r>
          </a:p>
        </p:txBody>
      </p:sp>
    </p:spTree>
    <p:extLst>
      <p:ext uri="{BB962C8B-B14F-4D97-AF65-F5344CB8AC3E}">
        <p14:creationId xmlns:p14="http://schemas.microsoft.com/office/powerpoint/2010/main" val="366807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Baskerville Old Face" panose="02020602080505020303" pitchFamily="18" charset="0"/>
              </a:rPr>
              <a:t>TREATMENT</a:t>
            </a:r>
            <a:r>
              <a:rPr lang="en-US" dirty="0" smtClean="0"/>
              <a:t/>
            </a:r>
            <a:br>
              <a:rPr lang="en-US" dirty="0" smtClean="0"/>
            </a:br>
            <a:r>
              <a:rPr lang="en-US" dirty="0" smtClean="0"/>
              <a:t>The Waiver from the Harrison’s Act 1914</a:t>
            </a:r>
            <a:endParaRPr lang="en-US" dirty="0"/>
          </a:p>
        </p:txBody>
      </p:sp>
      <p:sp>
        <p:nvSpPr>
          <p:cNvPr id="3" name="Content Placeholder 2"/>
          <p:cNvSpPr>
            <a:spLocks noGrp="1"/>
          </p:cNvSpPr>
          <p:nvPr>
            <p:ph idx="1"/>
          </p:nvPr>
        </p:nvSpPr>
        <p:spPr>
          <a:xfrm>
            <a:off x="838200" y="2230739"/>
            <a:ext cx="10515600" cy="3562390"/>
          </a:xfrm>
        </p:spPr>
        <p:txBody>
          <a:bodyPr/>
          <a:lstStyle/>
          <a:p>
            <a:r>
              <a:rPr lang="en-US" dirty="0" smtClean="0"/>
              <a:t>No narcotic can be used to treat a narcotic addiction without a waiver</a:t>
            </a:r>
          </a:p>
          <a:p>
            <a:r>
              <a:rPr lang="en-US" dirty="0" smtClean="0"/>
              <a:t>“X” in front of DEA number instead of first initial  - for health care providers who have earned the waiver</a:t>
            </a:r>
          </a:p>
          <a:p>
            <a:r>
              <a:rPr lang="en-US" dirty="0" smtClean="0"/>
              <a:t>Those with waiver - two DEA numbers</a:t>
            </a:r>
          </a:p>
          <a:p>
            <a:r>
              <a:rPr lang="en-US" dirty="0" smtClean="0"/>
              <a:t>Drug Abuse </a:t>
            </a:r>
            <a:r>
              <a:rPr lang="en-US" dirty="0"/>
              <a:t>D</a:t>
            </a:r>
            <a:r>
              <a:rPr lang="en-US" dirty="0" smtClean="0"/>
              <a:t>isorder Act (DATA 2000) created the waiver for the buprenorphine and </a:t>
            </a:r>
            <a:r>
              <a:rPr lang="en-US" dirty="0" err="1" smtClean="0"/>
              <a:t>Suboxone</a:t>
            </a:r>
            <a:r>
              <a:rPr lang="en-US" dirty="0" smtClean="0"/>
              <a:t> (buprenorphine and naloxone) to be used for addiction treatment</a:t>
            </a:r>
          </a:p>
          <a:p>
            <a:pPr marL="0" indent="0">
              <a:buNone/>
            </a:pPr>
            <a:endParaRPr lang="en-US" dirty="0"/>
          </a:p>
        </p:txBody>
      </p:sp>
    </p:spTree>
    <p:extLst>
      <p:ext uri="{BB962C8B-B14F-4D97-AF65-F5344CB8AC3E}">
        <p14:creationId xmlns:p14="http://schemas.microsoft.com/office/powerpoint/2010/main" val="1481382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Methadone</a:t>
            </a:r>
            <a:r>
              <a:rPr lang="en-US" dirty="0" smtClean="0"/>
              <a:t>: for pain or for addiction</a:t>
            </a:r>
            <a:endParaRPr lang="en-US" dirty="0"/>
          </a:p>
        </p:txBody>
      </p:sp>
      <p:sp>
        <p:nvSpPr>
          <p:cNvPr id="3" name="Content Placeholder 2"/>
          <p:cNvSpPr>
            <a:spLocks noGrp="1"/>
          </p:cNvSpPr>
          <p:nvPr>
            <p:ph idx="1"/>
          </p:nvPr>
        </p:nvSpPr>
        <p:spPr/>
        <p:txBody>
          <a:bodyPr>
            <a:normAutofit/>
          </a:bodyPr>
          <a:lstStyle/>
          <a:p>
            <a:r>
              <a:rPr lang="en-US" dirty="0" smtClean="0"/>
              <a:t>Methadone can be prescribed for treatment of addiction only thru </a:t>
            </a:r>
            <a:r>
              <a:rPr lang="en-US" b="1" dirty="0" smtClean="0"/>
              <a:t>opioid treatment centers</a:t>
            </a:r>
            <a:r>
              <a:rPr lang="en-US" dirty="0" smtClean="0"/>
              <a:t> by </a:t>
            </a:r>
            <a:r>
              <a:rPr lang="en-US" b="1" dirty="0" smtClean="0"/>
              <a:t>special licensees</a:t>
            </a:r>
            <a:r>
              <a:rPr lang="en-US" dirty="0" smtClean="0"/>
              <a:t>.</a:t>
            </a:r>
          </a:p>
          <a:p>
            <a:r>
              <a:rPr lang="en-US" dirty="0" smtClean="0"/>
              <a:t>Long acting pain medication but respiratory depression effect longer than pain relieving qualities.</a:t>
            </a:r>
          </a:p>
          <a:p>
            <a:r>
              <a:rPr lang="en-US" b="1" dirty="0" smtClean="0"/>
              <a:t>Patient must go to the center for the treatment</a:t>
            </a:r>
            <a:r>
              <a:rPr lang="en-US" dirty="0" smtClean="0"/>
              <a:t>, no script to take home.</a:t>
            </a:r>
          </a:p>
          <a:p>
            <a:r>
              <a:rPr lang="en-US" dirty="0" smtClean="0"/>
              <a:t>*higher risk of prolongation of the </a:t>
            </a:r>
            <a:r>
              <a:rPr lang="en-US" dirty="0" err="1" smtClean="0"/>
              <a:t>QTc</a:t>
            </a:r>
            <a:r>
              <a:rPr lang="en-US" dirty="0" smtClean="0"/>
              <a:t> interval </a:t>
            </a:r>
            <a:r>
              <a:rPr lang="en-US" dirty="0" err="1" smtClean="0"/>
              <a:t>assoc</a:t>
            </a:r>
            <a:r>
              <a:rPr lang="en-US" dirty="0" smtClean="0"/>
              <a:t> w/ </a:t>
            </a:r>
            <a:r>
              <a:rPr lang="en-US" dirty="0" err="1" smtClean="0"/>
              <a:t>TdP</a:t>
            </a:r>
            <a:endParaRPr lang="en-US" dirty="0" smtClean="0"/>
          </a:p>
          <a:p>
            <a:r>
              <a:rPr lang="en-US" dirty="0" smtClean="0"/>
              <a:t>Schedule II</a:t>
            </a:r>
            <a:endParaRPr lang="en-US" dirty="0"/>
          </a:p>
        </p:txBody>
      </p:sp>
    </p:spTree>
    <p:extLst>
      <p:ext uri="{BB962C8B-B14F-4D97-AF65-F5344CB8AC3E}">
        <p14:creationId xmlns:p14="http://schemas.microsoft.com/office/powerpoint/2010/main" val="399271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35810" cy="1325563"/>
          </a:xfrm>
        </p:spPr>
        <p:txBody>
          <a:bodyPr>
            <a:normAutofit fontScale="90000"/>
          </a:bodyPr>
          <a:lstStyle/>
          <a:p>
            <a:r>
              <a:rPr lang="en-US" sz="5300" b="1" u="sng" dirty="0" smtClean="0"/>
              <a:t>Buprenorphine</a:t>
            </a:r>
            <a:r>
              <a:rPr lang="en-US" b="1" dirty="0" smtClean="0"/>
              <a:t> </a:t>
            </a:r>
            <a:r>
              <a:rPr lang="en-US" dirty="0" smtClean="0"/>
              <a:t/>
            </a:r>
            <a:br>
              <a:rPr lang="en-US" dirty="0" smtClean="0"/>
            </a:br>
            <a:r>
              <a:rPr lang="en-US" dirty="0" smtClean="0"/>
              <a:t>Schedule III Partial agonist Advantages for Acute Pain</a:t>
            </a:r>
            <a:endParaRPr lang="en-US" dirty="0"/>
          </a:p>
        </p:txBody>
      </p:sp>
      <p:sp>
        <p:nvSpPr>
          <p:cNvPr id="3" name="Content Placeholder 2"/>
          <p:cNvSpPr>
            <a:spLocks noGrp="1"/>
          </p:cNvSpPr>
          <p:nvPr>
            <p:ph idx="1"/>
          </p:nvPr>
        </p:nvSpPr>
        <p:spPr>
          <a:xfrm>
            <a:off x="838200" y="1776714"/>
            <a:ext cx="10515600" cy="4799576"/>
          </a:xfrm>
        </p:spPr>
        <p:txBody>
          <a:bodyPr>
            <a:normAutofit lnSpcReduction="10000"/>
          </a:bodyPr>
          <a:lstStyle/>
          <a:p>
            <a:r>
              <a:rPr lang="en-US" dirty="0" smtClean="0"/>
              <a:t>Twelve reasons for considering buprenorphine as a frontline analgesic in the management of pain. J Support </a:t>
            </a:r>
            <a:r>
              <a:rPr lang="en-US" dirty="0" err="1" smtClean="0"/>
              <a:t>Oncol</a:t>
            </a:r>
            <a:r>
              <a:rPr lang="en-US" dirty="0" smtClean="0"/>
              <a:t>. 2012 Dec; 1096):209-19</a:t>
            </a:r>
          </a:p>
          <a:p>
            <a:pPr marL="0" indent="0">
              <a:buNone/>
            </a:pPr>
            <a:endParaRPr lang="en-US" dirty="0" smtClean="0"/>
          </a:p>
          <a:p>
            <a:r>
              <a:rPr lang="en-US" dirty="0" smtClean="0"/>
              <a:t>Works for cancer pain, neuropathic pain, less constipation, ceiling effect on respiratory depression, less cognitive impairment, not immunosuppressive like morphine or fentanyl, does not cause hypogonadism, no QT prolongation*, effective in elderly, safe in renal failure and for those on dialysis, and withdrawal is milder with lower abuse liability than full agonists.</a:t>
            </a:r>
          </a:p>
          <a:p>
            <a:endParaRPr lang="en-US" dirty="0"/>
          </a:p>
          <a:p>
            <a:r>
              <a:rPr lang="en-US" dirty="0" smtClean="0"/>
              <a:t>No waiver required if used to treat pain; waiver is required if used to treat addiction.</a:t>
            </a:r>
            <a:endParaRPr lang="en-US" dirty="0"/>
          </a:p>
        </p:txBody>
      </p:sp>
    </p:spTree>
    <p:extLst>
      <p:ext uri="{BB962C8B-B14F-4D97-AF65-F5344CB8AC3E}">
        <p14:creationId xmlns:p14="http://schemas.microsoft.com/office/powerpoint/2010/main" val="3994498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Dependency: </a:t>
            </a:r>
            <a:br>
              <a:rPr lang="en-US" dirty="0" smtClean="0"/>
            </a:br>
            <a:r>
              <a:rPr lang="en-US" dirty="0" err="1" smtClean="0"/>
              <a:t>Suboxone</a:t>
            </a:r>
            <a:r>
              <a:rPr lang="en-US" dirty="0" smtClean="0"/>
              <a:t>, </a:t>
            </a:r>
            <a:r>
              <a:rPr lang="en-US" dirty="0" err="1" smtClean="0"/>
              <a:t>Zubsolv</a:t>
            </a:r>
            <a:r>
              <a:rPr lang="en-US" dirty="0" smtClean="0"/>
              <a:t>, </a:t>
            </a:r>
            <a:r>
              <a:rPr lang="en-US" dirty="0" err="1" smtClean="0"/>
              <a:t>Bunavail</a:t>
            </a:r>
            <a:r>
              <a:rPr lang="en-US" dirty="0" smtClean="0"/>
              <a:t> all Schedule III</a:t>
            </a:r>
            <a:endParaRPr lang="en-US" dirty="0"/>
          </a:p>
        </p:txBody>
      </p:sp>
      <p:sp>
        <p:nvSpPr>
          <p:cNvPr id="3" name="Content Placeholder 2"/>
          <p:cNvSpPr>
            <a:spLocks noGrp="1"/>
          </p:cNvSpPr>
          <p:nvPr>
            <p:ph idx="1"/>
          </p:nvPr>
        </p:nvSpPr>
        <p:spPr>
          <a:xfrm>
            <a:off x="953947" y="2143929"/>
            <a:ext cx="10515600" cy="3689712"/>
          </a:xfrm>
        </p:spPr>
        <p:txBody>
          <a:bodyPr/>
          <a:lstStyle/>
          <a:p>
            <a:r>
              <a:rPr lang="en-US" b="1" dirty="0" smtClean="0"/>
              <a:t>Buprenorphine/naloxone</a:t>
            </a:r>
            <a:r>
              <a:rPr lang="en-US" dirty="0" smtClean="0"/>
              <a:t> - all sublingual tab or buccal film</a:t>
            </a:r>
          </a:p>
          <a:p>
            <a:r>
              <a:rPr lang="en-US" dirty="0" smtClean="0"/>
              <a:t>Designed to prevent diversion/IV use</a:t>
            </a:r>
          </a:p>
          <a:p>
            <a:r>
              <a:rPr lang="en-US" dirty="0" smtClean="0"/>
              <a:t>Naloxone poorly orally absorbed</a:t>
            </a:r>
          </a:p>
          <a:p>
            <a:r>
              <a:rPr lang="en-US" dirty="0" smtClean="0"/>
              <a:t>Naloxone inclusion prevents melting down abuse</a:t>
            </a:r>
          </a:p>
          <a:p>
            <a:r>
              <a:rPr lang="en-US" dirty="0" smtClean="0"/>
              <a:t>Buprenorphine monotherapy recommended for long-acting opioid induction</a:t>
            </a:r>
          </a:p>
          <a:p>
            <a:endParaRPr lang="en-US" dirty="0"/>
          </a:p>
        </p:txBody>
      </p:sp>
    </p:spTree>
    <p:extLst>
      <p:ext uri="{BB962C8B-B14F-4D97-AF65-F5344CB8AC3E}">
        <p14:creationId xmlns:p14="http://schemas.microsoft.com/office/powerpoint/2010/main" val="1201064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Narcan</a:t>
            </a:r>
            <a:r>
              <a:rPr lang="en-US" dirty="0" smtClean="0"/>
              <a:t> (naloxone) nasal spray</a:t>
            </a:r>
            <a:endParaRPr lang="en-US" dirty="0"/>
          </a:p>
        </p:txBody>
      </p:sp>
      <p:sp>
        <p:nvSpPr>
          <p:cNvPr id="3" name="Content Placeholder 2"/>
          <p:cNvSpPr>
            <a:spLocks noGrp="1"/>
          </p:cNvSpPr>
          <p:nvPr>
            <p:ph idx="1"/>
          </p:nvPr>
        </p:nvSpPr>
        <p:spPr>
          <a:xfrm>
            <a:off x="838200" y="1825625"/>
            <a:ext cx="10515600" cy="4291090"/>
          </a:xfrm>
        </p:spPr>
        <p:txBody>
          <a:bodyPr>
            <a:normAutofit fontScale="85000" lnSpcReduction="20000"/>
          </a:bodyPr>
          <a:lstStyle/>
          <a:p>
            <a:r>
              <a:rPr lang="en-US" dirty="0"/>
              <a:t>Use in suspected overdose; will cause acute withdrawal if on opioid.</a:t>
            </a:r>
          </a:p>
          <a:p>
            <a:r>
              <a:rPr lang="en-US" b="1" dirty="0"/>
              <a:t>Not a controlled substance </a:t>
            </a:r>
            <a:r>
              <a:rPr lang="en-US" dirty="0"/>
              <a:t>per Controlled Substance Act</a:t>
            </a:r>
          </a:p>
          <a:p>
            <a:r>
              <a:rPr lang="en-US" dirty="0"/>
              <a:t>Available with or without a prescription</a:t>
            </a:r>
          </a:p>
          <a:p>
            <a:endParaRPr lang="en-US" dirty="0" smtClean="0"/>
          </a:p>
          <a:p>
            <a:r>
              <a:rPr lang="en-US" dirty="0" smtClean="0"/>
              <a:t>Two nasal spray applicators</a:t>
            </a:r>
          </a:p>
          <a:p>
            <a:endParaRPr lang="en-US" dirty="0"/>
          </a:p>
          <a:p>
            <a:r>
              <a:rPr lang="en-US" dirty="0" smtClean="0"/>
              <a:t>Around $ 130</a:t>
            </a:r>
          </a:p>
          <a:p>
            <a:endParaRPr lang="en-US" dirty="0"/>
          </a:p>
          <a:p>
            <a:r>
              <a:rPr lang="en-US" dirty="0" smtClean="0"/>
              <a:t>Medication does not last as long as the respiratory depression from the opioid – therefore, stay with patient until respiration depression recurs, and then use the second nasal spray</a:t>
            </a:r>
            <a:endParaRPr lang="en-US" dirty="0"/>
          </a:p>
        </p:txBody>
      </p:sp>
    </p:spTree>
    <p:extLst>
      <p:ext uri="{BB962C8B-B14F-4D97-AF65-F5344CB8AC3E}">
        <p14:creationId xmlns:p14="http://schemas.microsoft.com/office/powerpoint/2010/main" val="3306700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Naloxone</a:t>
            </a:r>
            <a:r>
              <a:rPr lang="en-US" dirty="0" smtClean="0"/>
              <a:t> – (</a:t>
            </a:r>
            <a:r>
              <a:rPr lang="en-US" b="1" dirty="0" smtClean="0"/>
              <a:t>IM</a:t>
            </a:r>
            <a:r>
              <a:rPr lang="en-US" dirty="0" smtClean="0"/>
              <a:t>) opioid antagonist</a:t>
            </a:r>
            <a:endParaRPr lang="en-US" dirty="0"/>
          </a:p>
        </p:txBody>
      </p:sp>
      <p:sp>
        <p:nvSpPr>
          <p:cNvPr id="3" name="Content Placeholder 2"/>
          <p:cNvSpPr>
            <a:spLocks noGrp="1"/>
          </p:cNvSpPr>
          <p:nvPr>
            <p:ph idx="1"/>
          </p:nvPr>
        </p:nvSpPr>
        <p:spPr>
          <a:xfrm>
            <a:off x="838200" y="1825625"/>
            <a:ext cx="10515600" cy="4615686"/>
          </a:xfrm>
        </p:spPr>
        <p:txBody>
          <a:bodyPr>
            <a:normAutofit/>
          </a:bodyPr>
          <a:lstStyle/>
          <a:p>
            <a:r>
              <a:rPr lang="en-US" dirty="0" smtClean="0"/>
              <a:t>Use in suspected overdose; will cause acute withdrawal if on opioid.</a:t>
            </a:r>
          </a:p>
          <a:p>
            <a:r>
              <a:rPr lang="en-US" b="1" dirty="0" smtClean="0"/>
              <a:t>Not a controlled substance </a:t>
            </a:r>
            <a:r>
              <a:rPr lang="en-US" dirty="0" smtClean="0"/>
              <a:t>per Controlled Substance Act</a:t>
            </a:r>
          </a:p>
          <a:p>
            <a:r>
              <a:rPr lang="en-US" dirty="0" smtClean="0"/>
              <a:t>Available with or without a prescription</a:t>
            </a:r>
          </a:p>
          <a:p>
            <a:r>
              <a:rPr lang="en-US" dirty="0" smtClean="0"/>
              <a:t>Generic (</a:t>
            </a:r>
            <a:r>
              <a:rPr lang="en-US" b="1" dirty="0" smtClean="0"/>
              <a:t>IM</a:t>
            </a:r>
            <a:r>
              <a:rPr lang="en-US" dirty="0" smtClean="0"/>
              <a:t>) is about </a:t>
            </a:r>
            <a:r>
              <a:rPr lang="en-US" b="1" dirty="0" smtClean="0"/>
              <a:t>$40 </a:t>
            </a:r>
            <a:r>
              <a:rPr lang="en-US" dirty="0" smtClean="0"/>
              <a:t>(needle with syringe involved; must inject)</a:t>
            </a:r>
          </a:p>
          <a:p>
            <a:r>
              <a:rPr lang="en-US" b="1" dirty="0" smtClean="0"/>
              <a:t>Insurance will only pay if prescribed for the person needing it</a:t>
            </a:r>
          </a:p>
          <a:p>
            <a:r>
              <a:rPr lang="en-US" dirty="0" smtClean="0"/>
              <a:t>Must take patient to the hospital after use because naloxone also wears off and the respiratory depression recurs</a:t>
            </a:r>
          </a:p>
          <a:p>
            <a:pPr lvl="1"/>
            <a:r>
              <a:rPr lang="en-US" dirty="0"/>
              <a:t> </a:t>
            </a:r>
            <a:r>
              <a:rPr lang="en-US" dirty="0" smtClean="0"/>
              <a:t>Other substances may be involved which are not ameliorated by naloxone, so ER hospital evaluation is prudent</a:t>
            </a:r>
            <a:endParaRPr lang="en-US" dirty="0"/>
          </a:p>
        </p:txBody>
      </p:sp>
    </p:spTree>
    <p:extLst>
      <p:ext uri="{BB962C8B-B14F-4D97-AF65-F5344CB8AC3E}">
        <p14:creationId xmlns:p14="http://schemas.microsoft.com/office/powerpoint/2010/main" val="1859175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89" y="658089"/>
            <a:ext cx="10515600" cy="1325563"/>
          </a:xfrm>
        </p:spPr>
        <p:txBody>
          <a:bodyPr/>
          <a:lstStyle/>
          <a:p>
            <a:r>
              <a:rPr lang="en-US" b="1" dirty="0" err="1" smtClean="0"/>
              <a:t>Evzio</a:t>
            </a:r>
            <a:r>
              <a:rPr lang="en-US" b="1" dirty="0" smtClean="0"/>
              <a:t> (naloxone) auto-injector</a:t>
            </a:r>
            <a:endParaRPr lang="en-US" dirty="0"/>
          </a:p>
        </p:txBody>
      </p:sp>
      <p:sp>
        <p:nvSpPr>
          <p:cNvPr id="3" name="Content Placeholder 2"/>
          <p:cNvSpPr>
            <a:spLocks noGrp="1"/>
          </p:cNvSpPr>
          <p:nvPr>
            <p:ph idx="1"/>
          </p:nvPr>
        </p:nvSpPr>
        <p:spPr>
          <a:xfrm>
            <a:off x="2613734" y="2198487"/>
            <a:ext cx="7418033" cy="3163625"/>
          </a:xfrm>
        </p:spPr>
        <p:txBody>
          <a:bodyPr>
            <a:normAutofit fontScale="92500" lnSpcReduction="10000"/>
          </a:bodyPr>
          <a:lstStyle/>
          <a:p>
            <a:r>
              <a:rPr lang="en-US" dirty="0" smtClean="0"/>
              <a:t> </a:t>
            </a:r>
            <a:r>
              <a:rPr lang="en-US" b="1" dirty="0" smtClean="0"/>
              <a:t>two</a:t>
            </a:r>
            <a:r>
              <a:rPr lang="en-US" dirty="0" smtClean="0"/>
              <a:t> auto-injectors in 1 carton</a:t>
            </a:r>
          </a:p>
          <a:p>
            <a:pPr marL="0" indent="0">
              <a:buNone/>
            </a:pPr>
            <a:endParaRPr lang="en-US" dirty="0"/>
          </a:p>
          <a:p>
            <a:r>
              <a:rPr lang="en-US" dirty="0" smtClean="0"/>
              <a:t> obtainable without a prescription</a:t>
            </a:r>
          </a:p>
          <a:p>
            <a:pPr marL="0" indent="0">
              <a:buNone/>
            </a:pPr>
            <a:endParaRPr lang="en-US" dirty="0" smtClean="0"/>
          </a:p>
          <a:p>
            <a:r>
              <a:rPr lang="en-US" dirty="0"/>
              <a:t> cost - $ 3,850 (with coupon)</a:t>
            </a:r>
          </a:p>
          <a:p>
            <a:pPr marL="0" indent="0">
              <a:buNone/>
            </a:pPr>
            <a:endParaRPr lang="en-US" dirty="0"/>
          </a:p>
          <a:p>
            <a:r>
              <a:rPr lang="en-US" dirty="0" smtClean="0"/>
              <a:t> nice looking packaging</a:t>
            </a:r>
            <a:endParaRPr lang="en-US" dirty="0"/>
          </a:p>
        </p:txBody>
      </p:sp>
    </p:spTree>
    <p:extLst>
      <p:ext uri="{BB962C8B-B14F-4D97-AF65-F5344CB8AC3E}">
        <p14:creationId xmlns:p14="http://schemas.microsoft.com/office/powerpoint/2010/main" val="1479304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u="sng" dirty="0" smtClean="0"/>
              <a:t>Naltrexone</a:t>
            </a:r>
            <a:r>
              <a:rPr lang="en-US" dirty="0" smtClean="0"/>
              <a:t>: </a:t>
            </a:r>
            <a:r>
              <a:rPr lang="en-US" sz="3600" dirty="0" err="1" smtClean="0"/>
              <a:t>ReVia</a:t>
            </a:r>
            <a:r>
              <a:rPr lang="en-US" sz="3600" dirty="0" smtClean="0"/>
              <a:t>, </a:t>
            </a:r>
            <a:r>
              <a:rPr lang="en-US" sz="3600" dirty="0" err="1" smtClean="0"/>
              <a:t>Vivitrol</a:t>
            </a:r>
            <a:r>
              <a:rPr lang="en-US" sz="3600" dirty="0" smtClean="0"/>
              <a:t>, </a:t>
            </a:r>
            <a:r>
              <a:rPr lang="en-US" sz="3600" dirty="0" err="1" smtClean="0"/>
              <a:t>Depade</a:t>
            </a:r>
            <a:endParaRPr lang="en-US" sz="3600" dirty="0"/>
          </a:p>
        </p:txBody>
      </p:sp>
      <p:sp>
        <p:nvSpPr>
          <p:cNvPr id="3" name="Content Placeholder 2"/>
          <p:cNvSpPr>
            <a:spLocks noGrp="1"/>
          </p:cNvSpPr>
          <p:nvPr>
            <p:ph idx="1"/>
          </p:nvPr>
        </p:nvSpPr>
        <p:spPr/>
        <p:txBody>
          <a:bodyPr>
            <a:normAutofit fontScale="92500" lnSpcReduction="10000"/>
          </a:bodyPr>
          <a:lstStyle/>
          <a:p>
            <a:r>
              <a:rPr lang="en-US" sz="3200" b="1" u="sng" dirty="0" smtClean="0"/>
              <a:t>IM</a:t>
            </a:r>
            <a:r>
              <a:rPr lang="en-US" sz="3200" u="sng" dirty="0" smtClean="0"/>
              <a:t>: 380 mg </a:t>
            </a:r>
            <a:r>
              <a:rPr lang="en-US" sz="3200" b="1" u="sng" dirty="0" smtClean="0"/>
              <a:t>q 4 weeks </a:t>
            </a:r>
            <a:r>
              <a:rPr lang="en-US" sz="3200" u="sng" dirty="0" smtClean="0"/>
              <a:t>option for maintenance of abstinence</a:t>
            </a:r>
            <a:r>
              <a:rPr lang="en-US" sz="3200" dirty="0" smtClean="0"/>
              <a:t> of opioids and ETOH. </a:t>
            </a:r>
          </a:p>
          <a:p>
            <a:pPr lvl="1"/>
            <a:r>
              <a:rPr lang="en-US" dirty="0" smtClean="0"/>
              <a:t>Caveat- only after negative naloxone challenge – </a:t>
            </a:r>
            <a:r>
              <a:rPr lang="en-US" dirty="0" err="1" smtClean="0"/>
              <a:t>ie</a:t>
            </a:r>
            <a:r>
              <a:rPr lang="en-US" dirty="0" smtClean="0"/>
              <a:t>., no withdrawal</a:t>
            </a:r>
          </a:p>
          <a:p>
            <a:r>
              <a:rPr lang="en-US" dirty="0" smtClean="0"/>
              <a:t>PO: 50 mg daily to treat AUD - maintenance of abstinence</a:t>
            </a:r>
          </a:p>
          <a:p>
            <a:endParaRPr lang="en-US" dirty="0"/>
          </a:p>
          <a:p>
            <a:r>
              <a:rPr lang="en-US" dirty="0" err="1" smtClean="0"/>
              <a:t>Embeda</a:t>
            </a:r>
            <a:r>
              <a:rPr lang="en-US" dirty="0" smtClean="0"/>
              <a:t>: morphine/naltrexone - chronic severe pain</a:t>
            </a:r>
          </a:p>
          <a:p>
            <a:r>
              <a:rPr lang="en-US" dirty="0" err="1" smtClean="0"/>
              <a:t>Troxyca</a:t>
            </a:r>
            <a:r>
              <a:rPr lang="en-US" dirty="0" smtClean="0"/>
              <a:t> ER: morphine/naltrexone - chronic severe pain</a:t>
            </a:r>
          </a:p>
          <a:p>
            <a:endParaRPr lang="en-US" dirty="0"/>
          </a:p>
          <a:p>
            <a:r>
              <a:rPr lang="en-US" dirty="0" err="1" smtClean="0"/>
              <a:t>Contrave</a:t>
            </a:r>
            <a:r>
              <a:rPr lang="en-US" dirty="0" smtClean="0"/>
              <a:t>: bupropion/naltrexone - for Obesity as an adjunct to diet and exercise</a:t>
            </a:r>
            <a:endParaRPr lang="en-US" dirty="0"/>
          </a:p>
        </p:txBody>
      </p:sp>
    </p:spTree>
    <p:extLst>
      <p:ext uri="{BB962C8B-B14F-4D97-AF65-F5344CB8AC3E}">
        <p14:creationId xmlns:p14="http://schemas.microsoft.com/office/powerpoint/2010/main" val="922073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323" y="0"/>
            <a:ext cx="7557353" cy="6858000"/>
          </a:xfrm>
          <a:prstGeom prst="rect">
            <a:avLst/>
          </a:prstGeom>
        </p:spPr>
      </p:pic>
    </p:spTree>
    <p:extLst>
      <p:ext uri="{BB962C8B-B14F-4D97-AF65-F5344CB8AC3E}">
        <p14:creationId xmlns:p14="http://schemas.microsoft.com/office/powerpoint/2010/main" val="921541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smtClean="0"/>
              <a:t>People fail rehab 50% to 90% of time</a:t>
            </a:r>
            <a:endParaRPr lang="en-US" sz="4800" b="1" u="sng" dirty="0"/>
          </a:p>
        </p:txBody>
      </p:sp>
      <p:sp>
        <p:nvSpPr>
          <p:cNvPr id="3" name="Content Placeholder 2"/>
          <p:cNvSpPr>
            <a:spLocks noGrp="1"/>
          </p:cNvSpPr>
          <p:nvPr>
            <p:ph idx="1"/>
          </p:nvPr>
        </p:nvSpPr>
        <p:spPr>
          <a:xfrm>
            <a:off x="1179653" y="2236526"/>
            <a:ext cx="9272286" cy="3180426"/>
          </a:xfrm>
        </p:spPr>
        <p:txBody>
          <a:bodyPr>
            <a:normAutofit fontScale="85000" lnSpcReduction="20000"/>
          </a:bodyPr>
          <a:lstStyle/>
          <a:p>
            <a:r>
              <a:rPr lang="en-US" sz="3500" b="1" dirty="0" smtClean="0"/>
              <a:t>Do not discharge the patient</a:t>
            </a:r>
          </a:p>
          <a:p>
            <a:r>
              <a:rPr lang="en-US" sz="3500" b="1" dirty="0" smtClean="0"/>
              <a:t>Work with the patient like you would with any other patient with a chronic disease</a:t>
            </a:r>
          </a:p>
          <a:p>
            <a:endParaRPr lang="en-US" dirty="0" smtClean="0"/>
          </a:p>
          <a:p>
            <a:r>
              <a:rPr lang="en-US" dirty="0" smtClean="0"/>
              <a:t>Confidentiality of the treatment even from subpoena</a:t>
            </a:r>
          </a:p>
          <a:p>
            <a:pPr lvl="1"/>
            <a:r>
              <a:rPr lang="en-US" dirty="0"/>
              <a:t> </a:t>
            </a:r>
            <a:r>
              <a:rPr lang="en-US" dirty="0" smtClean="0"/>
              <a:t>See new federal regulations: 42 CFR part 2 providing even greater privacy       protections</a:t>
            </a:r>
          </a:p>
          <a:p>
            <a:pPr lvl="1"/>
            <a:endParaRPr lang="en-US" dirty="0" smtClean="0"/>
          </a:p>
          <a:p>
            <a:r>
              <a:rPr lang="en-US" dirty="0" smtClean="0"/>
              <a:t>Use </a:t>
            </a:r>
            <a:r>
              <a:rPr lang="en-US" b="1" dirty="0" smtClean="0"/>
              <a:t>MAT</a:t>
            </a:r>
            <a:r>
              <a:rPr lang="en-US" dirty="0" smtClean="0"/>
              <a:t> (medication assisted treatment) for however long it is needed </a:t>
            </a:r>
            <a:endParaRPr lang="en-US" dirty="0"/>
          </a:p>
        </p:txBody>
      </p:sp>
    </p:spTree>
    <p:extLst>
      <p:ext uri="{BB962C8B-B14F-4D97-AF65-F5344CB8AC3E}">
        <p14:creationId xmlns:p14="http://schemas.microsoft.com/office/powerpoint/2010/main" val="102171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 Data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765" y="1690688"/>
            <a:ext cx="6736379" cy="5124684"/>
          </a:xfrm>
          <a:solidFill>
            <a:srgbClr val="0070C0"/>
          </a:solidFill>
        </p:spPr>
      </p:pic>
    </p:spTree>
    <p:extLst>
      <p:ext uri="{BB962C8B-B14F-4D97-AF65-F5344CB8AC3E}">
        <p14:creationId xmlns:p14="http://schemas.microsoft.com/office/powerpoint/2010/main" val="124911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BTW: </a:t>
            </a:r>
            <a:r>
              <a:rPr lang="en-US" b="1" dirty="0" smtClean="0"/>
              <a:t>Schedule V drugs </a:t>
            </a:r>
            <a:r>
              <a:rPr lang="en-US" dirty="0" smtClean="0"/>
              <a:t>mandate PMP inquiry before prescribing</a:t>
            </a:r>
            <a:endParaRPr lang="en-US" dirty="0"/>
          </a:p>
        </p:txBody>
      </p:sp>
      <p:sp>
        <p:nvSpPr>
          <p:cNvPr id="3" name="Content Placeholder 2"/>
          <p:cNvSpPr>
            <a:spLocks noGrp="1"/>
          </p:cNvSpPr>
          <p:nvPr>
            <p:ph idx="1"/>
          </p:nvPr>
        </p:nvSpPr>
        <p:spPr>
          <a:xfrm>
            <a:off x="953947" y="2282825"/>
            <a:ext cx="10515600" cy="3163064"/>
          </a:xfrm>
        </p:spPr>
        <p:txBody>
          <a:bodyPr/>
          <a:lstStyle/>
          <a:p>
            <a:pPr marL="0" indent="0">
              <a:buNone/>
            </a:pPr>
            <a:r>
              <a:rPr lang="en-US" dirty="0" smtClean="0"/>
              <a:t>Examples of Schedule V controlled substances:</a:t>
            </a:r>
          </a:p>
          <a:p>
            <a:r>
              <a:rPr lang="en-US" dirty="0" smtClean="0"/>
              <a:t>Low dose codeine common in cough medications</a:t>
            </a:r>
          </a:p>
          <a:p>
            <a:r>
              <a:rPr lang="en-US" dirty="0" err="1" smtClean="0"/>
              <a:t>Lomotil</a:t>
            </a:r>
            <a:endParaRPr lang="en-US" dirty="0" smtClean="0"/>
          </a:p>
          <a:p>
            <a:r>
              <a:rPr lang="en-US" b="1" dirty="0" smtClean="0"/>
              <a:t>Lyrica</a:t>
            </a:r>
          </a:p>
          <a:p>
            <a:r>
              <a:rPr lang="en-US" dirty="0" smtClean="0"/>
              <a:t>Phenergan with codeine</a:t>
            </a:r>
          </a:p>
          <a:p>
            <a:r>
              <a:rPr lang="en-US" dirty="0" err="1" smtClean="0"/>
              <a:t>Vimpat</a:t>
            </a:r>
            <a:r>
              <a:rPr lang="en-US" dirty="0" smtClean="0"/>
              <a:t>: </a:t>
            </a:r>
            <a:r>
              <a:rPr lang="en-US" dirty="0" err="1" smtClean="0"/>
              <a:t>lacosamide</a:t>
            </a:r>
            <a:r>
              <a:rPr lang="en-US" dirty="0" smtClean="0"/>
              <a:t> for anticonvulsant</a:t>
            </a:r>
            <a:endParaRPr lang="en-US" dirty="0"/>
          </a:p>
        </p:txBody>
      </p:sp>
    </p:spTree>
    <p:extLst>
      <p:ext uri="{BB962C8B-B14F-4D97-AF65-F5344CB8AC3E}">
        <p14:creationId xmlns:p14="http://schemas.microsoft.com/office/powerpoint/2010/main" val="3292294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Not Scheduled</a:t>
            </a:r>
            <a:endParaRPr lang="en-US" u="sng" dirty="0"/>
          </a:p>
        </p:txBody>
      </p:sp>
      <p:sp>
        <p:nvSpPr>
          <p:cNvPr id="3" name="Content Placeholder 2"/>
          <p:cNvSpPr>
            <a:spLocks noGrp="1"/>
          </p:cNvSpPr>
          <p:nvPr>
            <p:ph idx="1"/>
          </p:nvPr>
        </p:nvSpPr>
        <p:spPr/>
        <p:txBody>
          <a:bodyPr>
            <a:normAutofit lnSpcReduction="10000"/>
          </a:bodyPr>
          <a:lstStyle/>
          <a:p>
            <a:r>
              <a:rPr lang="en-US" dirty="0" err="1" smtClean="0"/>
              <a:t>Rozerem</a:t>
            </a:r>
            <a:r>
              <a:rPr lang="en-US" dirty="0" smtClean="0"/>
              <a:t>: melatonin agonist for sleep</a:t>
            </a:r>
          </a:p>
          <a:p>
            <a:r>
              <a:rPr lang="en-US" dirty="0" err="1" smtClean="0"/>
              <a:t>Tessalon</a:t>
            </a:r>
            <a:r>
              <a:rPr lang="en-US" dirty="0" smtClean="0"/>
              <a:t>: for cough</a:t>
            </a:r>
          </a:p>
          <a:p>
            <a:r>
              <a:rPr lang="en-US" dirty="0" smtClean="0"/>
              <a:t>Antidepressants</a:t>
            </a:r>
          </a:p>
          <a:p>
            <a:r>
              <a:rPr lang="en-US" dirty="0" err="1" smtClean="0"/>
              <a:t>Antiepileptics</a:t>
            </a:r>
            <a:endParaRPr lang="en-US" dirty="0" smtClean="0"/>
          </a:p>
          <a:p>
            <a:r>
              <a:rPr lang="en-US" dirty="0" smtClean="0"/>
              <a:t>Antihistamines</a:t>
            </a:r>
          </a:p>
          <a:p>
            <a:r>
              <a:rPr lang="en-US" dirty="0" smtClean="0"/>
              <a:t>Acetaminophen</a:t>
            </a:r>
          </a:p>
          <a:p>
            <a:r>
              <a:rPr lang="en-US" dirty="0" smtClean="0"/>
              <a:t>NSAIDs</a:t>
            </a:r>
          </a:p>
          <a:p>
            <a:r>
              <a:rPr lang="en-US" b="1" dirty="0" smtClean="0"/>
              <a:t>Earplugs and eye masks</a:t>
            </a:r>
          </a:p>
          <a:p>
            <a:r>
              <a:rPr lang="en-US" b="1" dirty="0" smtClean="0"/>
              <a:t>Ice cubes and moist heat</a:t>
            </a:r>
            <a:endParaRPr lang="en-US" b="1" dirty="0"/>
          </a:p>
        </p:txBody>
      </p:sp>
    </p:spTree>
    <p:extLst>
      <p:ext uri="{BB962C8B-B14F-4D97-AF65-F5344CB8AC3E}">
        <p14:creationId xmlns:p14="http://schemas.microsoft.com/office/powerpoint/2010/main" val="733008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3"/>
            <a:ext cx="11211046" cy="1325563"/>
          </a:xfrm>
        </p:spPr>
        <p:txBody>
          <a:bodyPr/>
          <a:lstStyle/>
          <a:p>
            <a:r>
              <a:rPr lang="en-US" dirty="0" smtClean="0"/>
              <a:t>New Regulations and pending regulatory actions</a:t>
            </a:r>
            <a:endParaRPr lang="en-US" dirty="0"/>
          </a:p>
        </p:txBody>
      </p:sp>
      <p:sp>
        <p:nvSpPr>
          <p:cNvPr id="3" name="Content Placeholder 2"/>
          <p:cNvSpPr>
            <a:spLocks noGrp="1"/>
          </p:cNvSpPr>
          <p:nvPr>
            <p:ph idx="1"/>
          </p:nvPr>
        </p:nvSpPr>
        <p:spPr>
          <a:xfrm>
            <a:off x="838200" y="1614668"/>
            <a:ext cx="10515600" cy="5011837"/>
          </a:xfrm>
        </p:spPr>
        <p:txBody>
          <a:bodyPr>
            <a:normAutofit fontScale="70000" lnSpcReduction="20000"/>
          </a:bodyPr>
          <a:lstStyle/>
          <a:p>
            <a:r>
              <a:rPr lang="en-US" dirty="0" smtClean="0"/>
              <a:t> Board of Pharmacy</a:t>
            </a:r>
          </a:p>
          <a:p>
            <a:pPr lvl="1"/>
            <a:r>
              <a:rPr lang="en-US" dirty="0"/>
              <a:t> </a:t>
            </a:r>
            <a:r>
              <a:rPr lang="en-US" dirty="0" smtClean="0"/>
              <a:t>2015 Naloxone available by Rx to family or friend</a:t>
            </a:r>
          </a:p>
          <a:p>
            <a:pPr lvl="1"/>
            <a:r>
              <a:rPr lang="en-US" dirty="0"/>
              <a:t> </a:t>
            </a:r>
            <a:r>
              <a:rPr lang="en-US" dirty="0" smtClean="0"/>
              <a:t>2017 over the counter Naloxone</a:t>
            </a:r>
          </a:p>
          <a:p>
            <a:pPr marL="457200" lvl="1" indent="0">
              <a:buNone/>
            </a:pPr>
            <a:endParaRPr lang="en-US" dirty="0"/>
          </a:p>
          <a:p>
            <a:r>
              <a:rPr lang="en-US" dirty="0" smtClean="0"/>
              <a:t> Board of Medical Examiners</a:t>
            </a:r>
          </a:p>
          <a:p>
            <a:pPr lvl="1"/>
            <a:r>
              <a:rPr lang="en-US" dirty="0"/>
              <a:t> </a:t>
            </a:r>
            <a:r>
              <a:rPr lang="en-US" dirty="0" smtClean="0"/>
              <a:t>Subcommittee on R100-17P recommended to NBME Board to rescind proposed regulation 100-17P</a:t>
            </a:r>
          </a:p>
          <a:p>
            <a:pPr lvl="1"/>
            <a:r>
              <a:rPr lang="en-US" dirty="0"/>
              <a:t> </a:t>
            </a:r>
            <a:r>
              <a:rPr lang="en-US" dirty="0" smtClean="0"/>
              <a:t>New proposed 2 hour CME requirements for </a:t>
            </a:r>
            <a:r>
              <a:rPr lang="en-US" b="1" dirty="0" smtClean="0"/>
              <a:t>dispensing</a:t>
            </a:r>
            <a:r>
              <a:rPr lang="en-US" dirty="0" smtClean="0"/>
              <a:t> licensees only</a:t>
            </a:r>
          </a:p>
          <a:p>
            <a:endParaRPr lang="en-US" dirty="0"/>
          </a:p>
          <a:p>
            <a:r>
              <a:rPr lang="en-US" dirty="0" smtClean="0"/>
              <a:t> Board of Osteopathic Medicine, Nursing Board, Podiatry Board</a:t>
            </a:r>
          </a:p>
          <a:p>
            <a:pPr lvl="1"/>
            <a:r>
              <a:rPr lang="en-US" dirty="0"/>
              <a:t> </a:t>
            </a:r>
            <a:r>
              <a:rPr lang="en-US" dirty="0" smtClean="0"/>
              <a:t>Regulations mandating 2 hour training/CMEs for all licensees; no additional punitive actions</a:t>
            </a:r>
          </a:p>
          <a:p>
            <a:endParaRPr lang="en-US" dirty="0"/>
          </a:p>
          <a:p>
            <a:r>
              <a:rPr lang="en-US" dirty="0" smtClean="0"/>
              <a:t>Nursing Board - APRNs</a:t>
            </a:r>
          </a:p>
          <a:p>
            <a:pPr lvl="1"/>
            <a:r>
              <a:rPr lang="en-US" dirty="0"/>
              <a:t> </a:t>
            </a:r>
            <a:r>
              <a:rPr lang="en-US" dirty="0" smtClean="0"/>
              <a:t>Exec Dir email mandating 2 </a:t>
            </a:r>
            <a:r>
              <a:rPr lang="en-US" dirty="0" err="1" smtClean="0"/>
              <a:t>hrs</a:t>
            </a:r>
            <a:r>
              <a:rPr lang="en-US" dirty="0" smtClean="0"/>
              <a:t> CME required for renewal; regulation in process</a:t>
            </a:r>
          </a:p>
          <a:p>
            <a:pPr lvl="1"/>
            <a:endParaRPr lang="en-US" dirty="0"/>
          </a:p>
          <a:p>
            <a:r>
              <a:rPr lang="en-US" dirty="0" smtClean="0"/>
              <a:t>Dental Board indicated intent to mandate 2 hour training/CMEs without new additional punitive actions</a:t>
            </a:r>
          </a:p>
          <a:p>
            <a:endParaRPr lang="en-US" dirty="0" smtClean="0"/>
          </a:p>
        </p:txBody>
      </p:sp>
    </p:spTree>
    <p:extLst>
      <p:ext uri="{BB962C8B-B14F-4D97-AF65-F5344CB8AC3E}">
        <p14:creationId xmlns:p14="http://schemas.microsoft.com/office/powerpoint/2010/main" val="283781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7" y="0"/>
            <a:ext cx="10515600" cy="1325563"/>
          </a:xfrm>
        </p:spPr>
        <p:txBody>
          <a:bodyPr/>
          <a:lstStyle/>
          <a:p>
            <a:r>
              <a:rPr lang="en-US" b="1" dirty="0" smtClean="0"/>
              <a:t>Do Something</a:t>
            </a:r>
            <a:endParaRPr lang="en-US" b="1" dirty="0"/>
          </a:p>
        </p:txBody>
      </p:sp>
      <p:sp>
        <p:nvSpPr>
          <p:cNvPr id="3" name="Content Placeholder 2"/>
          <p:cNvSpPr>
            <a:spLocks noGrp="1"/>
          </p:cNvSpPr>
          <p:nvPr>
            <p:ph idx="1"/>
          </p:nvPr>
        </p:nvSpPr>
        <p:spPr>
          <a:xfrm>
            <a:off x="358815" y="1095632"/>
            <a:ext cx="11730942" cy="5531552"/>
          </a:xfrm>
        </p:spPr>
        <p:txBody>
          <a:bodyPr>
            <a:normAutofit fontScale="92500" lnSpcReduction="10000"/>
          </a:bodyPr>
          <a:lstStyle/>
          <a:p>
            <a:r>
              <a:rPr lang="en-US" b="1" dirty="0" smtClean="0"/>
              <a:t>Get DATA 2000 waiver</a:t>
            </a:r>
            <a:r>
              <a:rPr lang="en-US" dirty="0" smtClean="0"/>
              <a:t>: 4 </a:t>
            </a:r>
            <a:r>
              <a:rPr lang="en-US" dirty="0" err="1" smtClean="0"/>
              <a:t>hrs</a:t>
            </a:r>
            <a:r>
              <a:rPr lang="en-US" dirty="0" smtClean="0"/>
              <a:t> live with 4 hours online OR </a:t>
            </a:r>
            <a:r>
              <a:rPr lang="en-US" b="1" dirty="0" smtClean="0"/>
              <a:t>8 hours</a:t>
            </a:r>
            <a:r>
              <a:rPr lang="en-US" dirty="0" smtClean="0"/>
              <a:t> online</a:t>
            </a:r>
          </a:p>
          <a:p>
            <a:pPr lvl="1"/>
            <a:r>
              <a:rPr lang="en-US" dirty="0"/>
              <a:t> Offer MAT with buprenorphine or </a:t>
            </a:r>
            <a:r>
              <a:rPr lang="en-US" dirty="0" err="1" smtClean="0"/>
              <a:t>Suboxone</a:t>
            </a:r>
            <a:r>
              <a:rPr lang="en-US" dirty="0" smtClean="0"/>
              <a:t> in your practice</a:t>
            </a:r>
          </a:p>
          <a:p>
            <a:r>
              <a:rPr lang="en-US" b="1" dirty="0" smtClean="0"/>
              <a:t>Get naloxone </a:t>
            </a:r>
            <a:r>
              <a:rPr lang="en-US" dirty="0" smtClean="0"/>
              <a:t>for office IM or for Nasal spray, and show people how to use</a:t>
            </a:r>
          </a:p>
          <a:p>
            <a:r>
              <a:rPr lang="en-US" b="1" dirty="0" smtClean="0"/>
              <a:t>Write naloxone for every opioid patient (insurance coverage)</a:t>
            </a:r>
          </a:p>
          <a:p>
            <a:r>
              <a:rPr lang="en-US" dirty="0" smtClean="0"/>
              <a:t>Limit </a:t>
            </a:r>
            <a:r>
              <a:rPr lang="en-US" b="1" dirty="0" smtClean="0"/>
              <a:t>acute pain opioid scripts to 7 days</a:t>
            </a:r>
          </a:p>
          <a:p>
            <a:r>
              <a:rPr lang="en-US" b="1" dirty="0" smtClean="0"/>
              <a:t>Refer to pain doctor or other type provider </a:t>
            </a:r>
            <a:r>
              <a:rPr lang="en-US" dirty="0" smtClean="0"/>
              <a:t>for another opinion if patient not responding as expected, or </a:t>
            </a:r>
            <a:r>
              <a:rPr lang="en-US" b="1" dirty="0" smtClean="0"/>
              <a:t>if you suspect diversion</a:t>
            </a:r>
          </a:p>
          <a:p>
            <a:r>
              <a:rPr lang="en-US" b="1" dirty="0" smtClean="0"/>
              <a:t>Lobby patients to fix the flaws in AB474 in the next legislative session</a:t>
            </a:r>
          </a:p>
          <a:p>
            <a:pPr lvl="1"/>
            <a:r>
              <a:rPr lang="en-US" dirty="0"/>
              <a:t> </a:t>
            </a:r>
            <a:r>
              <a:rPr lang="en-US" dirty="0" smtClean="0"/>
              <a:t>Be an early adopter of a “</a:t>
            </a:r>
            <a:r>
              <a:rPr lang="en-US" b="1" dirty="0" smtClean="0"/>
              <a:t>change in the culture of medicine</a:t>
            </a:r>
            <a:r>
              <a:rPr lang="en-US" dirty="0" smtClean="0"/>
              <a:t>” which has heretofore avoided involvement in Legislative matters</a:t>
            </a:r>
          </a:p>
          <a:p>
            <a:pPr marL="457200" lvl="1" indent="0">
              <a:buNone/>
            </a:pPr>
            <a:r>
              <a:rPr lang="en-US" dirty="0" smtClean="0">
                <a:latin typeface="Century" panose="02040604050505020304" pitchFamily="18" charset="0"/>
              </a:rPr>
              <a:t> </a:t>
            </a:r>
          </a:p>
          <a:p>
            <a:pPr marL="0" lvl="1" indent="0">
              <a:buNone/>
            </a:pPr>
            <a:r>
              <a:rPr lang="en-US" sz="3000" b="1" dirty="0" smtClean="0">
                <a:latin typeface="Century" panose="02040604050505020304" pitchFamily="18" charset="0"/>
              </a:rPr>
              <a:t>The reason to be involved is not for what YOUR legislator can do FOR you, but what your legislator can do TO you.</a:t>
            </a:r>
          </a:p>
          <a:p>
            <a:pPr marL="119063" lvl="1" indent="0">
              <a:buNone/>
            </a:pPr>
            <a:r>
              <a:rPr lang="en-US" sz="3000" b="1" dirty="0" smtClean="0">
                <a:latin typeface="Century" panose="02040604050505020304" pitchFamily="18" charset="0"/>
              </a:rPr>
              <a:t>With AB 474, you have been “</a:t>
            </a:r>
            <a:r>
              <a:rPr lang="en-US" sz="3000" b="1" dirty="0" err="1" smtClean="0">
                <a:latin typeface="Century" panose="02040604050505020304" pitchFamily="18" charset="0"/>
              </a:rPr>
              <a:t>TO’d</a:t>
            </a:r>
            <a:r>
              <a:rPr lang="en-US" sz="3000" b="1" dirty="0" smtClean="0">
                <a:latin typeface="Century" panose="02040604050505020304" pitchFamily="18" charset="0"/>
              </a:rPr>
              <a:t>”</a:t>
            </a:r>
            <a:endParaRPr lang="en-US" sz="3000" b="1" dirty="0">
              <a:latin typeface="Century" panose="02040604050505020304" pitchFamily="18" charset="0"/>
            </a:endParaRPr>
          </a:p>
        </p:txBody>
      </p:sp>
    </p:spTree>
    <p:extLst>
      <p:ext uri="{BB962C8B-B14F-4D97-AF65-F5344CB8AC3E}">
        <p14:creationId xmlns:p14="http://schemas.microsoft.com/office/powerpoint/2010/main" val="191305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8008"/>
          </a:xfrm>
        </p:spPr>
        <p:txBody>
          <a:bodyPr/>
          <a:lstStyle/>
          <a:p>
            <a:r>
              <a:rPr lang="en-US" sz="4000" b="1" dirty="0" smtClean="0"/>
              <a:t>Fix the Bill next session </a:t>
            </a:r>
            <a:r>
              <a:rPr lang="en-US" sz="4000" dirty="0" smtClean="0"/>
              <a:t>and proposals now for contemplations of interim salutatory regulations</a:t>
            </a:r>
            <a:r>
              <a:rPr lang="en-US" dirty="0" smtClean="0"/>
              <a:t>:</a:t>
            </a:r>
            <a:endParaRPr lang="en-US" dirty="0"/>
          </a:p>
        </p:txBody>
      </p:sp>
      <p:sp>
        <p:nvSpPr>
          <p:cNvPr id="3" name="Content Placeholder 2"/>
          <p:cNvSpPr>
            <a:spLocks noGrp="1"/>
          </p:cNvSpPr>
          <p:nvPr>
            <p:ph idx="1"/>
          </p:nvPr>
        </p:nvSpPr>
        <p:spPr>
          <a:xfrm>
            <a:off x="434051" y="1128008"/>
            <a:ext cx="11574683" cy="5631607"/>
          </a:xfrm>
        </p:spPr>
        <p:txBody>
          <a:bodyPr>
            <a:normAutofit fontScale="40000" lnSpcReduction="20000"/>
          </a:bodyPr>
          <a:lstStyle/>
          <a:p>
            <a:r>
              <a:rPr lang="en-US" dirty="0" smtClean="0"/>
              <a:t>Focus on chronic pain; drop the mandates for short term acute and post-op pain (see the Guidelines of the Federation of State Medical Boards)</a:t>
            </a:r>
          </a:p>
          <a:p>
            <a:r>
              <a:rPr lang="en-US" dirty="0" smtClean="0"/>
              <a:t>Facilitate partner coverage same CS prescription, and covering physician same CS prescription, after checking with PMP</a:t>
            </a:r>
          </a:p>
          <a:p>
            <a:r>
              <a:rPr lang="en-US" dirty="0" smtClean="0"/>
              <a:t>Facility seamless transfers of patients from one provider to another minimizing repetitive paperwork or processes</a:t>
            </a:r>
          </a:p>
          <a:p>
            <a:r>
              <a:rPr lang="en-US" dirty="0" smtClean="0"/>
              <a:t>Hospice, palliative care, end of life care, cancer pain – all should be carve-outs as recommended by Federation of Medical Boards Model Guidelines for the Chronic Use of Opioids for Pain Treatment; add exceptions to the law for individual emergencies and public health emergencies</a:t>
            </a:r>
          </a:p>
          <a:p>
            <a:r>
              <a:rPr lang="en-US" dirty="0" smtClean="0"/>
              <a:t>Encourage clinical judgement an individual patients and provide physician protection for such</a:t>
            </a:r>
          </a:p>
          <a:p>
            <a:r>
              <a:rPr lang="en-US" dirty="0" smtClean="0"/>
              <a:t>Informed consent may be provided orally, and not necessary for subsequent physicians using same class of controlled substances</a:t>
            </a:r>
          </a:p>
          <a:p>
            <a:r>
              <a:rPr lang="en-US" dirty="0" smtClean="0"/>
              <a:t>All Boards treating prescribers the same as to mandates and discipline for the use of controlled substances in treating pain</a:t>
            </a:r>
          </a:p>
          <a:p>
            <a:pPr lvl="1"/>
            <a:r>
              <a:rPr lang="en-US" dirty="0" smtClean="0"/>
              <a:t>Board of Pharmacy to promulgate regulations for the use of controlled substances for the treatment of chronic pain – in consultations with all affected Boards with discussions and testimony taken by practitioners and the public in open sessions conveniently scheduled to facilitate input; no secret sessions to develop laws – convenient, transparent, recorded Board meetings and regulations development sessions</a:t>
            </a:r>
          </a:p>
          <a:p>
            <a:r>
              <a:rPr lang="en-US" dirty="0" smtClean="0"/>
              <a:t>Peer review involvement and protections for both the reviewer and the practitioner being reviewed</a:t>
            </a:r>
          </a:p>
          <a:p>
            <a:r>
              <a:rPr lang="en-US" dirty="0" smtClean="0"/>
              <a:t>All Board member involvement in all stages of regulations development and approval</a:t>
            </a:r>
          </a:p>
          <a:p>
            <a:r>
              <a:rPr lang="en-US" dirty="0" smtClean="0"/>
              <a:t>OPT and MAT are longer than 365 days on same medication; reasons for greater than 365 days of medication in 365 days to be noted in patient’s medical records</a:t>
            </a:r>
          </a:p>
          <a:p>
            <a:r>
              <a:rPr lang="en-US" dirty="0" smtClean="0"/>
              <a:t>Use “Due Process” for inquiry, investigation, formal complaint, and disposition already in place; remove Executive Director or designee’s special authority; make Board members responsible for equitable due process</a:t>
            </a:r>
          </a:p>
          <a:p>
            <a:r>
              <a:rPr lang="en-US" dirty="0" smtClean="0"/>
              <a:t> Require all health care professions Boards to meet publicly at least every other month; sessions available on the internet and recorded for later public viewing; allow at least 5 minutes for testimony in “public comment” periods of meetings</a:t>
            </a:r>
          </a:p>
          <a:p>
            <a:r>
              <a:rPr lang="en-US" dirty="0" smtClean="0"/>
              <a:t>Encourage prescriber education on MAT, OPT, OMM, PT, CBT, SBIRT, and CBT; and use of Naltrexone for treatment of alcoholism and opioid addiction</a:t>
            </a:r>
          </a:p>
          <a:p>
            <a:r>
              <a:rPr lang="en-US" dirty="0" smtClean="0"/>
              <a:t>Dispensing physicians only ones of MDs required to do CME, include all prescribers</a:t>
            </a:r>
          </a:p>
          <a:p>
            <a:r>
              <a:rPr lang="en-US" dirty="0" smtClean="0"/>
              <a:t>Avoid “double jeopardy” with mandated attestation of compliance with all CS pain treatment statutes and regulations</a:t>
            </a:r>
          </a:p>
          <a:p>
            <a:r>
              <a:rPr lang="en-US" dirty="0" smtClean="0"/>
              <a:t>Define specifically the meaning of “initial prescription” in Section 51 of AB 474</a:t>
            </a:r>
          </a:p>
          <a:p>
            <a:r>
              <a:rPr lang="en-US" dirty="0" smtClean="0"/>
              <a:t>Consider the effect of “summary suspensions” (prescription of controlled substances or ability to practice) on </a:t>
            </a:r>
            <a:r>
              <a:rPr lang="en-US" sz="3000" b="1" dirty="0" smtClean="0"/>
              <a:t>patients</a:t>
            </a:r>
            <a:r>
              <a:rPr lang="en-US" dirty="0" smtClean="0"/>
              <a:t> of the practitioner </a:t>
            </a:r>
          </a:p>
          <a:p>
            <a:r>
              <a:rPr lang="en-US" dirty="0" smtClean="0"/>
              <a:t>Licensing Boards to have substantial office presence in southern as well as northern Nevada providing full preliminary inquiry of complaints, full investigations, informal and formal hearings provided on site; Boards unable to do so to be combined so that such capability can be provided for the public as well as to licensees </a:t>
            </a:r>
          </a:p>
          <a:p>
            <a:r>
              <a:rPr lang="en-US" dirty="0"/>
              <a:t> </a:t>
            </a:r>
            <a:r>
              <a:rPr lang="en-US" dirty="0" smtClean="0"/>
              <a:t>Boards to act promptly on complaints with protection of the public as the primary concern</a:t>
            </a:r>
          </a:p>
          <a:p>
            <a:pPr marL="0" indent="0">
              <a:buNone/>
            </a:pPr>
            <a:endParaRPr lang="en-US" dirty="0"/>
          </a:p>
        </p:txBody>
      </p:sp>
    </p:spTree>
    <p:extLst>
      <p:ext uri="{BB962C8B-B14F-4D97-AF65-F5344CB8AC3E}">
        <p14:creationId xmlns:p14="http://schemas.microsoft.com/office/powerpoint/2010/main" val="232030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356"/>
            <a:ext cx="10515600" cy="769194"/>
          </a:xfrm>
        </p:spPr>
        <p:txBody>
          <a:bodyPr/>
          <a:lstStyle/>
          <a:p>
            <a:r>
              <a:rPr lang="en-US" u="sng" dirty="0" smtClean="0"/>
              <a:t>Options for Practitioners</a:t>
            </a:r>
            <a:r>
              <a:rPr lang="en-US" dirty="0" smtClean="0"/>
              <a:t> under AB 474</a:t>
            </a:r>
            <a:endParaRPr lang="en-US" dirty="0"/>
          </a:p>
        </p:txBody>
      </p:sp>
      <p:sp>
        <p:nvSpPr>
          <p:cNvPr id="3" name="Content Placeholder 2"/>
          <p:cNvSpPr>
            <a:spLocks noGrp="1"/>
          </p:cNvSpPr>
          <p:nvPr>
            <p:ph idx="1"/>
          </p:nvPr>
        </p:nvSpPr>
        <p:spPr>
          <a:xfrm>
            <a:off x="838200" y="1059084"/>
            <a:ext cx="10515600" cy="5567422"/>
          </a:xfrm>
        </p:spPr>
        <p:txBody>
          <a:bodyPr>
            <a:normAutofit fontScale="85000" lnSpcReduction="10000"/>
          </a:bodyPr>
          <a:lstStyle/>
          <a:p>
            <a:r>
              <a:rPr lang="en-US" dirty="0" smtClean="0"/>
              <a:t>Continue to prescribe.  Adapt to the new rules and regulations</a:t>
            </a:r>
          </a:p>
          <a:p>
            <a:r>
              <a:rPr lang="en-US" dirty="0"/>
              <a:t> </a:t>
            </a:r>
            <a:r>
              <a:rPr lang="en-US" dirty="0" smtClean="0"/>
              <a:t>Prescribe controlled substances only for NOT FOR PAIN purposes, complying with those mandates in AB 474 (no prescriptions for CS for the treatment of pain)</a:t>
            </a:r>
            <a:endParaRPr lang="en-US" dirty="0"/>
          </a:p>
          <a:p>
            <a:r>
              <a:rPr lang="en-US" dirty="0" smtClean="0"/>
              <a:t>Continue prescribing CS for treatment of pain in patients for whom you initiated the CS treatment of pain prior to Jan 1, 2018, but do not initiate the prescription of CS to treat pain for any new patients (until AB 474 is “fixed”)</a:t>
            </a:r>
          </a:p>
          <a:p>
            <a:r>
              <a:rPr lang="en-US" dirty="0" smtClean="0"/>
              <a:t>Quit prescribing controlled substances for any purpose – new or established patients; do not renew your Board of Pharmacy Controlled Substances Certificate (keep your DEA active in hopes of AB 474 “fixing”)</a:t>
            </a:r>
          </a:p>
          <a:p>
            <a:r>
              <a:rPr lang="en-US" dirty="0"/>
              <a:t>Refuse to supervise residents or PAs due to the added liability under vicarious liability and </a:t>
            </a:r>
            <a:r>
              <a:rPr lang="en-US" i="1" dirty="0" err="1"/>
              <a:t>respondeat</a:t>
            </a:r>
            <a:r>
              <a:rPr lang="en-US" i="1" dirty="0"/>
              <a:t> superior </a:t>
            </a:r>
            <a:r>
              <a:rPr lang="en-US" dirty="0"/>
              <a:t>legal </a:t>
            </a:r>
            <a:r>
              <a:rPr lang="en-US" dirty="0" smtClean="0"/>
              <a:t>principles</a:t>
            </a:r>
          </a:p>
          <a:p>
            <a:r>
              <a:rPr lang="en-US" dirty="0" smtClean="0"/>
              <a:t>Move to another State with less onerous rules on the prescription of controlled substances (consider nearby Utah and Arizona; and Idaho, Montana, and even California)</a:t>
            </a:r>
          </a:p>
          <a:p>
            <a:r>
              <a:rPr lang="en-US" dirty="0" smtClean="0"/>
              <a:t>Do not come to Nevada (too late!)</a:t>
            </a:r>
            <a:endParaRPr lang="en-US" dirty="0"/>
          </a:p>
        </p:txBody>
      </p:sp>
    </p:spTree>
    <p:extLst>
      <p:ext uri="{BB962C8B-B14F-4D97-AF65-F5344CB8AC3E}">
        <p14:creationId xmlns:p14="http://schemas.microsoft.com/office/powerpoint/2010/main" val="286119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0 polar bear rear 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3" y="0"/>
            <a:ext cx="12544746" cy="721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0895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2" y="0"/>
            <a:ext cx="10515600" cy="1325563"/>
          </a:xfrm>
        </p:spPr>
        <p:txBody>
          <a:bodyPr/>
          <a:lstStyle/>
          <a:p>
            <a:pPr algn="ctr"/>
            <a:r>
              <a:rPr lang="en-US" b="1" dirty="0" smtClean="0"/>
              <a:t>U.S.</a:t>
            </a:r>
            <a:r>
              <a:rPr lang="en-US" dirty="0" smtClean="0"/>
              <a:t> DHHS/ CDC  July 7, 2017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797" y="1325563"/>
            <a:ext cx="7764948" cy="5440997"/>
          </a:xfrm>
          <a:prstGeom prst="rect">
            <a:avLst/>
          </a:prstGeom>
        </p:spPr>
      </p:pic>
    </p:spTree>
    <p:extLst>
      <p:ext uri="{BB962C8B-B14F-4D97-AF65-F5344CB8AC3E}">
        <p14:creationId xmlns:p14="http://schemas.microsoft.com/office/powerpoint/2010/main" val="398726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a:t>
            </a:r>
            <a:r>
              <a:rPr lang="en-US" dirty="0" smtClean="0"/>
              <a:t> </a:t>
            </a:r>
            <a:r>
              <a:rPr lang="en-US" dirty="0"/>
              <a:t>DHHS/ CDC  July 7, 2017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416" y="1315067"/>
            <a:ext cx="8529743" cy="5542933"/>
          </a:xfrm>
          <a:prstGeom prst="rect">
            <a:avLst/>
          </a:prstGeom>
        </p:spPr>
      </p:pic>
    </p:spTree>
    <p:extLst>
      <p:ext uri="{BB962C8B-B14F-4D97-AF65-F5344CB8AC3E}">
        <p14:creationId xmlns:p14="http://schemas.microsoft.com/office/powerpoint/2010/main" val="343449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3E520-EA95-4292-901A-2A2B66CC5C65}"/>
              </a:ext>
            </a:extLst>
          </p:cNvPr>
          <p:cNvSpPr>
            <a:spLocks noGrp="1"/>
          </p:cNvSpPr>
          <p:nvPr>
            <p:ph type="title"/>
          </p:nvPr>
        </p:nvSpPr>
        <p:spPr/>
        <p:txBody>
          <a:bodyPr/>
          <a:lstStyle/>
          <a:p>
            <a:r>
              <a:rPr lang="en-US" dirty="0"/>
              <a:t>Nevada is not among highest opioid prescribing states</a:t>
            </a:r>
          </a:p>
        </p:txBody>
      </p:sp>
      <p:sp>
        <p:nvSpPr>
          <p:cNvPr id="3" name="Content Placeholder 2">
            <a:extLst>
              <a:ext uri="{FF2B5EF4-FFF2-40B4-BE49-F238E27FC236}">
                <a16:creationId xmlns:a16="http://schemas.microsoft.com/office/drawing/2014/main" xmlns="" id="{4D8CEE42-BD77-42F2-A96A-CDC2ACF8A5F5}"/>
              </a:ext>
            </a:extLst>
          </p:cNvPr>
          <p:cNvSpPr>
            <a:spLocks noGrp="1"/>
          </p:cNvSpPr>
          <p:nvPr>
            <p:ph sz="half" idx="1"/>
          </p:nvPr>
        </p:nvSpPr>
        <p:spPr>
          <a:xfrm>
            <a:off x="486137" y="1835761"/>
            <a:ext cx="5686063" cy="3935895"/>
          </a:xfrm>
        </p:spPr>
        <p:txBody>
          <a:bodyPr>
            <a:normAutofit fontScale="85000" lnSpcReduction="10000"/>
          </a:bodyPr>
          <a:lstStyle/>
          <a:p>
            <a:r>
              <a:rPr lang="en-US" dirty="0"/>
              <a:t>While Nevada was previously among the high opioid prescribing States, as of 2012, we were not even in the top ten States</a:t>
            </a:r>
          </a:p>
          <a:p>
            <a:r>
              <a:rPr lang="en-US" dirty="0"/>
              <a:t>In 2017, 365 Nevadans died with “opioid” listed as one of the causes of death– about one per day</a:t>
            </a:r>
          </a:p>
          <a:p>
            <a:r>
              <a:rPr lang="en-US" dirty="0"/>
              <a:t>In 2017, about 10 Nevadans died with a prescription opioid as the ONLY cause of death</a:t>
            </a:r>
          </a:p>
          <a:p>
            <a:r>
              <a:rPr lang="en-US" dirty="0"/>
              <a:t>17 Nevadans die per day of heart disease</a:t>
            </a:r>
          </a:p>
          <a:p>
            <a:r>
              <a:rPr lang="en-US" dirty="0"/>
              <a:t>14 Nevadans die per day of cancer</a:t>
            </a:r>
          </a:p>
          <a:p>
            <a:endParaRPr lang="en-US" dirty="0"/>
          </a:p>
          <a:p>
            <a:endParaRPr lang="en-US" dirty="0"/>
          </a:p>
        </p:txBody>
      </p:sp>
      <p:pic>
        <p:nvPicPr>
          <p:cNvPr id="6" name="Content Placeholder 5">
            <a:extLst>
              <a:ext uri="{FF2B5EF4-FFF2-40B4-BE49-F238E27FC236}">
                <a16:creationId xmlns:a16="http://schemas.microsoft.com/office/drawing/2014/main" xmlns="" id="{BB4A1BD7-6A94-44A1-994A-13F5B2814698}"/>
              </a:ext>
            </a:extLst>
          </p:cNvPr>
          <p:cNvPicPr>
            <a:picLocks noGrp="1" noChangeAspect="1"/>
          </p:cNvPicPr>
          <p:nvPr>
            <p:ph sz="half" idx="2"/>
          </p:nvPr>
        </p:nvPicPr>
        <p:blipFill>
          <a:blip r:embed="rId2"/>
          <a:stretch>
            <a:fillRect/>
          </a:stretch>
        </p:blipFill>
        <p:spPr>
          <a:xfrm>
            <a:off x="6172200" y="2398737"/>
            <a:ext cx="5181600" cy="3205113"/>
          </a:xfrm>
        </p:spPr>
      </p:pic>
    </p:spTree>
    <p:extLst>
      <p:ext uri="{BB962C8B-B14F-4D97-AF65-F5344CB8AC3E}">
        <p14:creationId xmlns:p14="http://schemas.microsoft.com/office/powerpoint/2010/main" val="389365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024"/>
            <a:ext cx="10515600" cy="700268"/>
          </a:xfrm>
        </p:spPr>
        <p:txBody>
          <a:bodyPr/>
          <a:lstStyle/>
          <a:p>
            <a:r>
              <a:rPr lang="en-US" b="1" dirty="0" smtClean="0"/>
              <a:t>CDC Data</a:t>
            </a:r>
            <a:r>
              <a:rPr lang="en-US" dirty="0" smtClean="0"/>
              <a:t>, 2011-2016: U.S. up; </a:t>
            </a:r>
            <a:r>
              <a:rPr lang="en-US" b="1" dirty="0" smtClean="0"/>
              <a:t>Nevada down</a:t>
            </a:r>
            <a:endParaRPr lang="en-US" b="1" dirty="0"/>
          </a:p>
        </p:txBody>
      </p:sp>
      <p:pic>
        <p:nvPicPr>
          <p:cNvPr id="4" name="Content Placeholder 3">
            <a:extLst>
              <a:ext uri="{FF2B5EF4-FFF2-40B4-BE49-F238E27FC236}">
                <a16:creationId xmlns:a16="http://schemas.microsoft.com/office/drawing/2014/main" xmlns="" id="{BFA0A788-2958-4777-BA2D-2A2318629038}"/>
              </a:ext>
            </a:extLst>
          </p:cNvPr>
          <p:cNvPicPr>
            <a:picLocks noGrp="1" noChangeAspect="1"/>
          </p:cNvPicPr>
          <p:nvPr>
            <p:ph idx="1"/>
          </p:nvPr>
        </p:nvPicPr>
        <p:blipFill>
          <a:blip r:embed="rId2" cstate="print"/>
          <a:stretch>
            <a:fillRect/>
          </a:stretch>
        </p:blipFill>
        <p:spPr>
          <a:xfrm>
            <a:off x="1454494" y="706056"/>
            <a:ext cx="9336768" cy="6156603"/>
          </a:xfrm>
          <a:prstGeom prst="rect">
            <a:avLst/>
          </a:prstGeom>
          <a:ln w="28575">
            <a:solidFill>
              <a:schemeClr val="accent1"/>
            </a:solidFill>
          </a:ln>
        </p:spPr>
      </p:pic>
    </p:spTree>
    <p:extLst>
      <p:ext uri="{BB962C8B-B14F-4D97-AF65-F5344CB8AC3E}">
        <p14:creationId xmlns:p14="http://schemas.microsoft.com/office/powerpoint/2010/main" val="1229480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3641</Words>
  <Application>Microsoft Office PowerPoint</Application>
  <PresentationFormat>Widescreen</PresentationFormat>
  <Paragraphs>386</Paragraphs>
  <Slides>56</Slides>
  <Notes>5</Notes>
  <HiddenSlides>13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56</vt:i4>
      </vt:variant>
    </vt:vector>
  </HeadingPairs>
  <TitlesOfParts>
    <vt:vector size="70" baseType="lpstr">
      <vt:lpstr>Arial</vt:lpstr>
      <vt:lpstr>Arial Black</vt:lpstr>
      <vt:lpstr>Baskerville Old Face</vt:lpstr>
      <vt:lpstr>Bell MT</vt:lpstr>
      <vt:lpstr>Bodoni MT Black</vt:lpstr>
      <vt:lpstr>Calibri</vt:lpstr>
      <vt:lpstr>Calibri Light</vt:lpstr>
      <vt:lpstr>Centaur</vt:lpstr>
      <vt:lpstr>Century</vt:lpstr>
      <vt:lpstr>Constantia</vt:lpstr>
      <vt:lpstr>Times New Roman</vt:lpstr>
      <vt:lpstr>Office Theme</vt:lpstr>
      <vt:lpstr>2_Office Theme</vt:lpstr>
      <vt:lpstr>3_Office Theme</vt:lpstr>
      <vt:lpstr>Controlled Substances (CS) and  CS for the Treatment of Pain Use, Misuse, Abuse, Tolerance, Dependence, and Addiction What Do We Do Now?</vt:lpstr>
      <vt:lpstr>Disclosures and Disclaimers</vt:lpstr>
      <vt:lpstr>Opium: 5000 years of relieving human pain and suffering</vt:lpstr>
      <vt:lpstr>More Recent Origins of Pressure on Providers to use CS for pain</vt:lpstr>
      <vt:lpstr>U.S. Data</vt:lpstr>
      <vt:lpstr>U.S. DHHS/ CDC  July 7, 2017</vt:lpstr>
      <vt:lpstr>U.S. DHHS/ CDC  July 7, 2017</vt:lpstr>
      <vt:lpstr>Nevada is not among highest opioid prescribing states</vt:lpstr>
      <vt:lpstr>CDC Data, 2011-2016: U.S. up; Nevada down</vt:lpstr>
      <vt:lpstr>Since 2011, how is Nevada doing in addressing the “opioid crisis” compared to the US as a whole?</vt:lpstr>
      <vt:lpstr>PowerPoint Presentation</vt:lpstr>
      <vt:lpstr>Anti-Opioid legislation unintended consequences</vt:lpstr>
      <vt:lpstr>PowerPoint Presentation</vt:lpstr>
      <vt:lpstr>PowerPoint Presentation</vt:lpstr>
      <vt:lpstr>Legislative Enactments</vt:lpstr>
      <vt:lpstr>What has been the effect on opioid prescription writing since the passage of AB474?</vt:lpstr>
      <vt:lpstr>DHHS Data on Opioid Prescriptions Jan 2017 – May 2018</vt:lpstr>
      <vt:lpstr>DHHS data from Jan 1, 2017 thru May 2018</vt:lpstr>
      <vt:lpstr>LV Review Journal article February 2018</vt:lpstr>
      <vt:lpstr>MISUSE and Abuse in Nevada</vt:lpstr>
      <vt:lpstr>Methods of Diversion (Mike Lewis, DEA, 2012)</vt:lpstr>
      <vt:lpstr>Prescription Fraud (Mike Lewis, DEA, 2012)</vt:lpstr>
      <vt:lpstr>Emerging Trends in Nevada (Mike Lewis 2012)</vt:lpstr>
      <vt:lpstr>Internet sources of Controlled Substances</vt:lpstr>
      <vt:lpstr>Article from NPR, May 2018, quoting former Dept. of Homeland Security official Juliette Kayyem:</vt:lpstr>
      <vt:lpstr>A Legal source of Controlled Substances (source: Nevada Patients)</vt:lpstr>
      <vt:lpstr>Diversion of Legal Prescription </vt:lpstr>
      <vt:lpstr>Litigation on behalf of patients</vt:lpstr>
      <vt:lpstr>Other theories of liability</vt:lpstr>
      <vt:lpstr>Has AB 474 and other anti-opioid legislation harmed patients?</vt:lpstr>
      <vt:lpstr>TOLERANCE, DEPENDENCE,  ADDICTION  and  TREATMENT</vt:lpstr>
      <vt:lpstr>Anaphylaxis versus Opioid Overdose Deaths</vt:lpstr>
      <vt:lpstr>Acute Pain: broken leg, kidney stone….</vt:lpstr>
      <vt:lpstr>Chronic Pain</vt:lpstr>
      <vt:lpstr>TOLERANCE</vt:lpstr>
      <vt:lpstr>Physical DEPENDENCE (not addiction)</vt:lpstr>
      <vt:lpstr>ADDICTION, aka substance use disorder</vt:lpstr>
      <vt:lpstr>Opioid Overdose causes Respiratory Depression</vt:lpstr>
      <vt:lpstr>Substance Use Disorder (SUD):  Stigma less using:</vt:lpstr>
      <vt:lpstr>TREATMENT The Waiver from the Harrison’s Act 1914</vt:lpstr>
      <vt:lpstr>Methadone: for pain or for addiction</vt:lpstr>
      <vt:lpstr>Buprenorphine  Schedule III Partial agonist Advantages for Acute Pain</vt:lpstr>
      <vt:lpstr>Opioid Dependency:  Suboxone, Zubsolv, Bunavail all Schedule III</vt:lpstr>
      <vt:lpstr>Narcan (naloxone) nasal spray</vt:lpstr>
      <vt:lpstr>Naloxone – (IM) opioid antagonist</vt:lpstr>
      <vt:lpstr>Evzio (naloxone) auto-injector</vt:lpstr>
      <vt:lpstr>Naltrexone: ReVia, Vivitrol, Depade</vt:lpstr>
      <vt:lpstr>PowerPoint Presentation</vt:lpstr>
      <vt:lpstr>People fail rehab 50% to 90% of time</vt:lpstr>
      <vt:lpstr>BTW: Schedule V drugs mandate PMP inquiry before prescribing</vt:lpstr>
      <vt:lpstr>Not Scheduled</vt:lpstr>
      <vt:lpstr>New Regulations and pending regulatory actions</vt:lpstr>
      <vt:lpstr>Do Something</vt:lpstr>
      <vt:lpstr>Fix the Bill next session and proposals now for contemplations of interim salutatory regulations:</vt:lpstr>
      <vt:lpstr>Options for Practitioners under AB 474</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Opioids How we got here? Now what?</dc:title>
  <dc:creator>Windows User</dc:creator>
  <cp:lastModifiedBy>Windows User</cp:lastModifiedBy>
  <cp:revision>147</cp:revision>
  <cp:lastPrinted>2018-05-16T15:58:30Z</cp:lastPrinted>
  <dcterms:created xsi:type="dcterms:W3CDTF">2017-10-11T15:25:08Z</dcterms:created>
  <dcterms:modified xsi:type="dcterms:W3CDTF">2018-08-23T00:34:14Z</dcterms:modified>
</cp:coreProperties>
</file>