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76" r:id="rId4"/>
    <p:sldId id="275" r:id="rId5"/>
    <p:sldId id="265" r:id="rId6"/>
    <p:sldId id="257" r:id="rId7"/>
    <p:sldId id="277" r:id="rId8"/>
    <p:sldId id="259" r:id="rId9"/>
    <p:sldId id="269" r:id="rId10"/>
    <p:sldId id="267" r:id="rId11"/>
    <p:sldId id="278" r:id="rId12"/>
    <p:sldId id="260" r:id="rId13"/>
    <p:sldId id="261" r:id="rId14"/>
    <p:sldId id="264" r:id="rId15"/>
    <p:sldId id="272" r:id="rId16"/>
    <p:sldId id="273" r:id="rId17"/>
    <p:sldId id="268" r:id="rId18"/>
    <p:sldId id="280" r:id="rId19"/>
    <p:sldId id="266" r:id="rId20"/>
    <p:sldId id="258" r:id="rId21"/>
    <p:sldId id="271" r:id="rId22"/>
    <p:sldId id="279" r:id="rId23"/>
    <p:sldId id="282" r:id="rId24"/>
    <p:sldId id="262" r:id="rId25"/>
    <p:sldId id="263" r:id="rId26"/>
    <p:sldId id="270" r:id="rId27"/>
    <p:sldId id="281" r:id="rId28"/>
    <p:sldId id="27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61" d="100"/>
          <a:sy n="161" d="100"/>
        </p:scale>
        <p:origin x="2376" y="14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E150DC-DF54-48BD-9EAB-437D2CD59C05}"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36504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E150DC-DF54-48BD-9EAB-437D2CD59C05}"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180211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E150DC-DF54-48BD-9EAB-437D2CD59C05}"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238414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E150DC-DF54-48BD-9EAB-437D2CD59C05}"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2468995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E150DC-DF54-48BD-9EAB-437D2CD59C05}" type="datetimeFigureOut">
              <a:rPr lang="en-US" smtClean="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410250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E150DC-DF54-48BD-9EAB-437D2CD59C05}"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397771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E150DC-DF54-48BD-9EAB-437D2CD59C05}" type="datetimeFigureOut">
              <a:rPr lang="en-US" smtClean="0"/>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421339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E150DC-DF54-48BD-9EAB-437D2CD59C05}" type="datetimeFigureOut">
              <a:rPr lang="en-US" smtClean="0"/>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186424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150DC-DF54-48BD-9EAB-437D2CD59C05}" type="datetimeFigureOut">
              <a:rPr lang="en-US" smtClean="0"/>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10857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150DC-DF54-48BD-9EAB-437D2CD59C05}"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360113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E150DC-DF54-48BD-9EAB-437D2CD59C05}" type="datetimeFigureOut">
              <a:rPr lang="en-US" smtClean="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F8054-E5B4-4EC7-8829-50CB62761D5C}" type="slidenum">
              <a:rPr lang="en-US" smtClean="0"/>
              <a:t>‹#›</a:t>
            </a:fld>
            <a:endParaRPr lang="en-US"/>
          </a:p>
        </p:txBody>
      </p:sp>
    </p:spTree>
    <p:extLst>
      <p:ext uri="{BB962C8B-B14F-4D97-AF65-F5344CB8AC3E}">
        <p14:creationId xmlns:p14="http://schemas.microsoft.com/office/powerpoint/2010/main" val="21294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150DC-DF54-48BD-9EAB-437D2CD59C05}" type="datetimeFigureOut">
              <a:rPr lang="en-US" smtClean="0"/>
              <a:t>8/12/2019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F8054-E5B4-4EC7-8829-50CB62761D5C}" type="slidenum">
              <a:rPr lang="en-US" smtClean="0"/>
              <a:t>‹#›</a:t>
            </a:fld>
            <a:endParaRPr lang="en-US"/>
          </a:p>
        </p:txBody>
      </p:sp>
    </p:spTree>
    <p:extLst>
      <p:ext uri="{BB962C8B-B14F-4D97-AF65-F5344CB8AC3E}">
        <p14:creationId xmlns:p14="http://schemas.microsoft.com/office/powerpoint/2010/main" val="4144369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444" y="345750"/>
            <a:ext cx="11123112" cy="2387600"/>
          </a:xfrm>
        </p:spPr>
        <p:txBody>
          <a:bodyPr>
            <a:normAutofit fontScale="90000"/>
          </a:bodyPr>
          <a:lstStyle/>
          <a:p>
            <a:r>
              <a:rPr lang="en-US" dirty="0" smtClean="0"/>
              <a:t>Enacted Bills of the 2019 Legislature affecting Medical </a:t>
            </a:r>
            <a:r>
              <a:rPr lang="en-US" dirty="0"/>
              <a:t>P</a:t>
            </a:r>
            <a:r>
              <a:rPr lang="en-US" dirty="0" smtClean="0"/>
              <a:t>ractice</a:t>
            </a:r>
            <a:endParaRPr lang="en-US" dirty="0"/>
          </a:p>
        </p:txBody>
      </p:sp>
      <p:sp>
        <p:nvSpPr>
          <p:cNvPr id="3" name="Subtitle 2"/>
          <p:cNvSpPr>
            <a:spLocks noGrp="1"/>
          </p:cNvSpPr>
          <p:nvPr>
            <p:ph type="subTitle" idx="1"/>
          </p:nvPr>
        </p:nvSpPr>
        <p:spPr/>
        <p:txBody>
          <a:bodyPr/>
          <a:lstStyle/>
          <a:p>
            <a:pPr>
              <a:defRPr/>
            </a:pPr>
            <a:r>
              <a:rPr lang="en-US" sz="3200" b="1" dirty="0">
                <a:latin typeface="Centaur" panose="02030504050205020304" pitchFamily="18" charset="0"/>
              </a:rPr>
              <a:t>Weldon (Don) Havins, MD, JD, LLM (Health Law)</a:t>
            </a:r>
          </a:p>
          <a:p>
            <a:pPr>
              <a:defRPr/>
            </a:pPr>
            <a:r>
              <a:rPr lang="en-US" dirty="0">
                <a:latin typeface="Centaur" panose="02030504050205020304" pitchFamily="18" charset="0"/>
              </a:rPr>
              <a:t>Professor and Director of Medical Jurisprudence</a:t>
            </a:r>
          </a:p>
          <a:p>
            <a:pPr>
              <a:defRPr/>
            </a:pPr>
            <a:r>
              <a:rPr lang="en-US" dirty="0">
                <a:latin typeface="Centaur" panose="02030504050205020304" pitchFamily="18" charset="0"/>
              </a:rPr>
              <a:t>Touro University Nevada</a:t>
            </a:r>
          </a:p>
          <a:p>
            <a:endParaRPr lang="en-US" dirty="0"/>
          </a:p>
        </p:txBody>
      </p:sp>
    </p:spTree>
    <p:extLst>
      <p:ext uri="{BB962C8B-B14F-4D97-AF65-F5344CB8AC3E}">
        <p14:creationId xmlns:p14="http://schemas.microsoft.com/office/powerpoint/2010/main" val="3069114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327025"/>
            <a:ext cx="10515600" cy="1325563"/>
          </a:xfrm>
        </p:spPr>
        <p:txBody>
          <a:bodyPr/>
          <a:lstStyle/>
          <a:p>
            <a:r>
              <a:rPr lang="en-US" dirty="0" smtClean="0"/>
              <a:t>AB 457  “Dry needling” by a chiropractor</a:t>
            </a:r>
            <a:endParaRPr lang="en-US" dirty="0"/>
          </a:p>
        </p:txBody>
      </p:sp>
      <p:sp>
        <p:nvSpPr>
          <p:cNvPr id="3" name="Content Placeholder 2"/>
          <p:cNvSpPr>
            <a:spLocks noGrp="1"/>
          </p:cNvSpPr>
          <p:nvPr>
            <p:ph idx="1"/>
          </p:nvPr>
        </p:nvSpPr>
        <p:spPr>
          <a:xfrm>
            <a:off x="666749" y="2168525"/>
            <a:ext cx="11058525" cy="3175000"/>
          </a:xfrm>
        </p:spPr>
        <p:txBody>
          <a:bodyPr/>
          <a:lstStyle/>
          <a:p>
            <a:r>
              <a:rPr lang="en-US" dirty="0"/>
              <a:t> </a:t>
            </a:r>
            <a:r>
              <a:rPr lang="en-US" dirty="0" smtClean="0"/>
              <a:t>Removes the current prohibition of 3 or more Board members having graduated from the same chiropractic school or college</a:t>
            </a:r>
          </a:p>
          <a:p>
            <a:r>
              <a:rPr lang="en-US" dirty="0"/>
              <a:t> </a:t>
            </a:r>
            <a:r>
              <a:rPr lang="en-US" dirty="0" smtClean="0"/>
              <a:t>A chiropractor may now”</a:t>
            </a:r>
          </a:p>
          <a:p>
            <a:pPr lvl="1"/>
            <a:r>
              <a:rPr lang="en-US" dirty="0"/>
              <a:t> </a:t>
            </a:r>
            <a:r>
              <a:rPr lang="en-US" dirty="0" smtClean="0"/>
              <a:t>draw blood for diagnostic purposes</a:t>
            </a:r>
          </a:p>
          <a:p>
            <a:pPr lvl="1"/>
            <a:r>
              <a:rPr lang="en-US" dirty="0"/>
              <a:t> </a:t>
            </a:r>
            <a:r>
              <a:rPr lang="en-US" dirty="0" smtClean="0"/>
              <a:t>perform dry needling, if qualified to do so pursuant to regulations adopted by the Chiropractic Physicians’ Board of Nevada</a:t>
            </a:r>
            <a:endParaRPr lang="en-US" dirty="0"/>
          </a:p>
        </p:txBody>
      </p:sp>
    </p:spTree>
    <p:extLst>
      <p:ext uri="{BB962C8B-B14F-4D97-AF65-F5344CB8AC3E}">
        <p14:creationId xmlns:p14="http://schemas.microsoft.com/office/powerpoint/2010/main" val="3099080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975" y="2533649"/>
            <a:ext cx="11096625" cy="2709863"/>
          </a:xfrm>
        </p:spPr>
        <p:txBody>
          <a:bodyPr>
            <a:normAutofit/>
          </a:bodyPr>
          <a:lstStyle/>
          <a:p>
            <a:pPr marL="0" indent="0" algn="ctr">
              <a:buNone/>
            </a:pPr>
            <a:r>
              <a:rPr lang="en-US" sz="5400" dirty="0" smtClean="0"/>
              <a:t>Licensing, Discipline, and Board-related laws</a:t>
            </a:r>
            <a:endParaRPr lang="en-US" sz="5400" dirty="0"/>
          </a:p>
        </p:txBody>
      </p:sp>
    </p:spTree>
    <p:extLst>
      <p:ext uri="{BB962C8B-B14F-4D97-AF65-F5344CB8AC3E}">
        <p14:creationId xmlns:p14="http://schemas.microsoft.com/office/powerpoint/2010/main" val="804996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 275 No denial of professional or occupational license based on immigration status</a:t>
            </a:r>
            <a:br>
              <a:rPr lang="en-US" dirty="0" smtClean="0"/>
            </a:br>
            <a:r>
              <a:rPr lang="en-US" sz="3600" dirty="0" smtClean="0"/>
              <a:t>effective January 1, 2020</a:t>
            </a:r>
            <a:endParaRPr lang="en-US" sz="3600" dirty="0"/>
          </a:p>
        </p:txBody>
      </p:sp>
      <p:sp>
        <p:nvSpPr>
          <p:cNvPr id="3" name="Content Placeholder 2"/>
          <p:cNvSpPr>
            <a:spLocks noGrp="1"/>
          </p:cNvSpPr>
          <p:nvPr>
            <p:ph idx="1"/>
          </p:nvPr>
        </p:nvSpPr>
        <p:spPr>
          <a:xfrm>
            <a:off x="746760" y="2570479"/>
            <a:ext cx="10515600" cy="3464561"/>
          </a:xfrm>
        </p:spPr>
        <p:txBody>
          <a:bodyPr/>
          <a:lstStyle/>
          <a:p>
            <a:r>
              <a:rPr lang="en-US" dirty="0" smtClean="0"/>
              <a:t> If no SSI, may provide an Individual Tax Identification number</a:t>
            </a:r>
          </a:p>
          <a:p>
            <a:endParaRPr lang="en-US" dirty="0"/>
          </a:p>
          <a:p>
            <a:r>
              <a:rPr lang="en-US" dirty="0" smtClean="0"/>
              <a:t> No discrimination on licensing basis due to immigration status</a:t>
            </a:r>
          </a:p>
          <a:p>
            <a:endParaRPr lang="en-US" dirty="0"/>
          </a:p>
          <a:p>
            <a:r>
              <a:rPr lang="en-US" dirty="0" smtClean="0"/>
              <a:t> Applies to all Nevada healthcare licensing Boards</a:t>
            </a:r>
            <a:endParaRPr lang="en-US" dirty="0"/>
          </a:p>
        </p:txBody>
      </p:sp>
    </p:spTree>
    <p:extLst>
      <p:ext uri="{BB962C8B-B14F-4D97-AF65-F5344CB8AC3E}">
        <p14:creationId xmlns:p14="http://schemas.microsoft.com/office/powerpoint/2010/main" val="3488192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080" y="0"/>
            <a:ext cx="10515600" cy="1325563"/>
          </a:xfrm>
        </p:spPr>
        <p:txBody>
          <a:bodyPr/>
          <a:lstStyle/>
          <a:p>
            <a:r>
              <a:rPr lang="en-US" dirty="0" smtClean="0"/>
              <a:t>AB 361  up to $ 10,000 fine for precepting non-LCME/non-AOA medical student</a:t>
            </a:r>
            <a:endParaRPr lang="en-US" dirty="0"/>
          </a:p>
        </p:txBody>
      </p:sp>
      <p:sp>
        <p:nvSpPr>
          <p:cNvPr id="3" name="Content Placeholder 2"/>
          <p:cNvSpPr>
            <a:spLocks noGrp="1"/>
          </p:cNvSpPr>
          <p:nvPr>
            <p:ph idx="1"/>
          </p:nvPr>
        </p:nvSpPr>
        <p:spPr>
          <a:xfrm>
            <a:off x="314960" y="1503680"/>
            <a:ext cx="11704320" cy="4673283"/>
          </a:xfrm>
        </p:spPr>
        <p:txBody>
          <a:bodyPr>
            <a:normAutofit lnSpcReduction="10000"/>
          </a:bodyPr>
          <a:lstStyle/>
          <a:p>
            <a:r>
              <a:rPr lang="en-US" dirty="0" smtClean="0"/>
              <a:t> General rule – prohibits Nevada licensed physician from supervising (precepting) a medical student from a non-accredited medical school</a:t>
            </a:r>
          </a:p>
          <a:p>
            <a:pPr lvl="1"/>
            <a:r>
              <a:rPr lang="en-US" dirty="0"/>
              <a:t> </a:t>
            </a:r>
            <a:r>
              <a:rPr lang="en-US" dirty="0" smtClean="0"/>
              <a:t>exception for primary care practice located in a health professional shortage area, and then the medical student can be the only </a:t>
            </a:r>
            <a:r>
              <a:rPr lang="en-US" dirty="0" err="1" smtClean="0"/>
              <a:t>preceptee</a:t>
            </a:r>
            <a:endParaRPr lang="en-US" dirty="0" smtClean="0"/>
          </a:p>
          <a:p>
            <a:pPr lvl="1"/>
            <a:r>
              <a:rPr lang="en-US" dirty="0"/>
              <a:t> </a:t>
            </a:r>
            <a:r>
              <a:rPr lang="en-US" dirty="0" smtClean="0"/>
              <a:t>pre-existing contract that pre-dates the Bill passed in 2017</a:t>
            </a:r>
          </a:p>
          <a:p>
            <a:endParaRPr lang="en-US" dirty="0"/>
          </a:p>
          <a:p>
            <a:r>
              <a:rPr lang="en-US" dirty="0" smtClean="0"/>
              <a:t>Penalty for violation is a fine up to $ 10,000 for each violation</a:t>
            </a:r>
          </a:p>
          <a:p>
            <a:pPr lvl="1"/>
            <a:r>
              <a:rPr lang="en-US" dirty="0"/>
              <a:t> </a:t>
            </a:r>
            <a:r>
              <a:rPr lang="en-US" dirty="0" smtClean="0"/>
              <a:t>action to enforce the penalty must be brought within 2 years of the violation</a:t>
            </a:r>
          </a:p>
          <a:p>
            <a:pPr lvl="1"/>
            <a:r>
              <a:rPr lang="en-US" dirty="0"/>
              <a:t> </a:t>
            </a:r>
            <a:r>
              <a:rPr lang="en-US" dirty="0" smtClean="0"/>
              <a:t>Any member or agent of NBME or NBOM authorized to enter premises in this State to perform inspection to determine if any violations of relevant law have occurred</a:t>
            </a:r>
          </a:p>
          <a:p>
            <a:pPr lvl="1"/>
            <a:r>
              <a:rPr lang="en-US" dirty="0"/>
              <a:t> </a:t>
            </a:r>
            <a:r>
              <a:rPr lang="en-US" dirty="0" smtClean="0"/>
              <a:t>The Nevada Attorney General or any district attorney in Nevada may recover the penalty in any court of competent jurisdiction</a:t>
            </a:r>
            <a:endParaRPr lang="en-US" dirty="0"/>
          </a:p>
        </p:txBody>
      </p:sp>
    </p:spTree>
    <p:extLst>
      <p:ext uri="{BB962C8B-B14F-4D97-AF65-F5344CB8AC3E}">
        <p14:creationId xmlns:p14="http://schemas.microsoft.com/office/powerpoint/2010/main" val="2408281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en-US" dirty="0" smtClean="0"/>
              <a:t>AB 319  petitioning the board re: criminal history</a:t>
            </a:r>
            <a:endParaRPr lang="en-US" dirty="0"/>
          </a:p>
        </p:txBody>
      </p:sp>
      <p:sp>
        <p:nvSpPr>
          <p:cNvPr id="3" name="Content Placeholder 2"/>
          <p:cNvSpPr>
            <a:spLocks noGrp="1"/>
          </p:cNvSpPr>
          <p:nvPr>
            <p:ph idx="1"/>
          </p:nvPr>
        </p:nvSpPr>
        <p:spPr>
          <a:xfrm>
            <a:off x="0" y="1492249"/>
            <a:ext cx="11991975" cy="4918075"/>
          </a:xfrm>
        </p:spPr>
        <p:txBody>
          <a:bodyPr/>
          <a:lstStyle/>
          <a:p>
            <a:r>
              <a:rPr lang="en-US" dirty="0" smtClean="0"/>
              <a:t> Authorizes a person to petition a professional or occupational licensing board for a determination of whether the person’s criminal history will disqualify him or her from obtaining a license; a board has 90 days to comply; board may charge up to $ 50 for the determination; board may request the criminal history of the person</a:t>
            </a:r>
          </a:p>
          <a:p>
            <a:r>
              <a:rPr lang="en-US" dirty="0"/>
              <a:t> the Title 54 boards are required to implement a process for this </a:t>
            </a:r>
            <a:r>
              <a:rPr lang="en-US" dirty="0" smtClean="0"/>
              <a:t>determination</a:t>
            </a:r>
          </a:p>
          <a:p>
            <a:r>
              <a:rPr lang="en-US" dirty="0"/>
              <a:t> </a:t>
            </a:r>
            <a:r>
              <a:rPr lang="en-US" dirty="0" smtClean="0"/>
              <a:t>the Board disqualifying a person must provide instructions on how the person may remedy the determination</a:t>
            </a:r>
          </a:p>
          <a:p>
            <a:r>
              <a:rPr lang="en-US" dirty="0" smtClean="0"/>
              <a:t>the Boards must make a quarterly report to the LCB</a:t>
            </a:r>
          </a:p>
          <a:p>
            <a:r>
              <a:rPr lang="en-US" dirty="0"/>
              <a:t> </a:t>
            </a:r>
            <a:r>
              <a:rPr lang="en-US" dirty="0" smtClean="0"/>
              <a:t>Sunset Committee must include recommendation on the appropriateness of a restriction on criminal history and make suggestions for legislative action</a:t>
            </a:r>
            <a:endParaRPr lang="en-US" dirty="0"/>
          </a:p>
        </p:txBody>
      </p:sp>
    </p:spTree>
    <p:extLst>
      <p:ext uri="{BB962C8B-B14F-4D97-AF65-F5344CB8AC3E}">
        <p14:creationId xmlns:p14="http://schemas.microsoft.com/office/powerpoint/2010/main" val="776357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323  Regulatory body recovery attorney fees and costs</a:t>
            </a:r>
            <a:endParaRPr lang="en-US" dirty="0"/>
          </a:p>
        </p:txBody>
      </p:sp>
      <p:sp>
        <p:nvSpPr>
          <p:cNvPr id="3" name="Content Placeholder 2"/>
          <p:cNvSpPr>
            <a:spLocks noGrp="1"/>
          </p:cNvSpPr>
          <p:nvPr>
            <p:ph idx="1"/>
          </p:nvPr>
        </p:nvSpPr>
        <p:spPr>
          <a:xfrm>
            <a:off x="838200" y="2444750"/>
            <a:ext cx="10515600" cy="3032125"/>
          </a:xfrm>
        </p:spPr>
        <p:txBody>
          <a:bodyPr/>
          <a:lstStyle/>
          <a:p>
            <a:r>
              <a:rPr lang="en-US" dirty="0" smtClean="0"/>
              <a:t>To recover attorney’s fees and costs pursuant to an investigative, administrative or disciplinary proceeding of the regulatory body, in which the person have been found or stipulated to violation of a relevant statute or regulation, the regulatory body must submit </a:t>
            </a:r>
            <a:r>
              <a:rPr lang="en-US" sz="3200" b="1" dirty="0" smtClean="0"/>
              <a:t>an itemized statement of the fees and costs to the person</a:t>
            </a:r>
            <a:r>
              <a:rPr lang="en-US" dirty="0" smtClean="0"/>
              <a:t>.</a:t>
            </a:r>
            <a:endParaRPr lang="en-US" dirty="0"/>
          </a:p>
        </p:txBody>
      </p:sp>
    </p:spTree>
    <p:extLst>
      <p:ext uri="{BB962C8B-B14F-4D97-AF65-F5344CB8AC3E}">
        <p14:creationId xmlns:p14="http://schemas.microsoft.com/office/powerpoint/2010/main" val="2574438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470 Entity cultural competency training</a:t>
            </a:r>
            <a:br>
              <a:rPr lang="en-US" dirty="0" smtClean="0"/>
            </a:br>
            <a:r>
              <a:rPr lang="en-US" sz="3200" dirty="0" smtClean="0"/>
              <a:t>effective July 1, 2019</a:t>
            </a:r>
            <a:endParaRPr lang="en-US" sz="3200" dirty="0"/>
          </a:p>
        </p:txBody>
      </p:sp>
      <p:sp>
        <p:nvSpPr>
          <p:cNvPr id="3" name="Content Placeholder 2"/>
          <p:cNvSpPr>
            <a:spLocks noGrp="1"/>
          </p:cNvSpPr>
          <p:nvPr>
            <p:ph idx="1"/>
          </p:nvPr>
        </p:nvSpPr>
        <p:spPr>
          <a:xfrm>
            <a:off x="838200" y="2073275"/>
            <a:ext cx="10515600" cy="3460750"/>
          </a:xfrm>
        </p:spPr>
        <p:txBody>
          <a:bodyPr>
            <a:normAutofit/>
          </a:bodyPr>
          <a:lstStyle/>
          <a:p>
            <a:pPr marL="0" indent="0">
              <a:buNone/>
            </a:pPr>
            <a:r>
              <a:rPr lang="en-US" sz="3200" dirty="0" smtClean="0"/>
              <a:t>Facilities licensed under NRS 449 are required, under regulations adopted by the State Board of Health, to conduct </a:t>
            </a:r>
            <a:r>
              <a:rPr lang="en-US" sz="3200" b="1" dirty="0" smtClean="0"/>
              <a:t>cultural competency training</a:t>
            </a:r>
            <a:r>
              <a:rPr lang="en-US" sz="3200" dirty="0" smtClean="0"/>
              <a:t> provided through a course or program approved by DHHS for employees or agents of that entity providing care to a patient or resident of the facility.</a:t>
            </a:r>
            <a:endParaRPr lang="en-US" sz="3200" dirty="0"/>
          </a:p>
        </p:txBody>
      </p:sp>
    </p:spTree>
    <p:extLst>
      <p:ext uri="{BB962C8B-B14F-4D97-AF65-F5344CB8AC3E}">
        <p14:creationId xmlns:p14="http://schemas.microsoft.com/office/powerpoint/2010/main" val="3450561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14  Governor authorized to remove Board appointees</a:t>
            </a:r>
            <a:endParaRPr lang="en-US" dirty="0"/>
          </a:p>
        </p:txBody>
      </p:sp>
      <p:sp>
        <p:nvSpPr>
          <p:cNvPr id="3" name="Content Placeholder 2"/>
          <p:cNvSpPr>
            <a:spLocks noGrp="1"/>
          </p:cNvSpPr>
          <p:nvPr>
            <p:ph idx="1"/>
          </p:nvPr>
        </p:nvSpPr>
        <p:spPr/>
        <p:txBody>
          <a:bodyPr/>
          <a:lstStyle/>
          <a:p>
            <a:r>
              <a:rPr lang="en-US" dirty="0" smtClean="0"/>
              <a:t> any gubernatorial appointee to any board or commission may be removed by the Governor for malfeasance or nonfeasance in the performance of his or her duties, unless a specific statute requires other removal procedures</a:t>
            </a:r>
          </a:p>
          <a:p>
            <a:r>
              <a:rPr lang="en-US" dirty="0"/>
              <a:t> </a:t>
            </a:r>
            <a:r>
              <a:rPr lang="en-US" dirty="0" smtClean="0"/>
              <a:t>Governor must give 45 days’ notice of the removal unless the Governor determines that circumstances require immediate removal</a:t>
            </a:r>
          </a:p>
          <a:p>
            <a:r>
              <a:rPr lang="en-US" dirty="0"/>
              <a:t> </a:t>
            </a:r>
            <a:r>
              <a:rPr lang="en-US" dirty="0" smtClean="0"/>
              <a:t>Industrial insurance appeals officer may be removed by the Governor on the same basis, or if the appeals officer loses his or her license to practice law</a:t>
            </a:r>
            <a:endParaRPr lang="en-US" dirty="0"/>
          </a:p>
        </p:txBody>
      </p:sp>
    </p:spTree>
    <p:extLst>
      <p:ext uri="{BB962C8B-B14F-4D97-AF65-F5344CB8AC3E}">
        <p14:creationId xmlns:p14="http://schemas.microsoft.com/office/powerpoint/2010/main" val="2890030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11850"/>
          </a:xfrm>
        </p:spPr>
        <p:txBody>
          <a:bodyPr>
            <a:normAutofit/>
          </a:bodyPr>
          <a:lstStyle/>
          <a:p>
            <a:pPr algn="ctr"/>
            <a:r>
              <a:rPr lang="en-US" sz="7200" dirty="0" smtClean="0"/>
              <a:t>Miscellaneous</a:t>
            </a:r>
            <a:endParaRPr lang="en-US" sz="7200" dirty="0"/>
          </a:p>
        </p:txBody>
      </p:sp>
    </p:spTree>
    <p:extLst>
      <p:ext uri="{BB962C8B-B14F-4D97-AF65-F5344CB8AC3E}">
        <p14:creationId xmlns:p14="http://schemas.microsoft.com/office/powerpoint/2010/main" val="2793205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381  April 16</a:t>
            </a:r>
            <a:r>
              <a:rPr lang="en-US" baseline="30000" dirty="0" smtClean="0"/>
              <a:t>th</a:t>
            </a:r>
            <a:r>
              <a:rPr lang="en-US" dirty="0" smtClean="0"/>
              <a:t> declared decision day</a:t>
            </a:r>
            <a:br>
              <a:rPr lang="en-US" dirty="0" smtClean="0"/>
            </a:br>
            <a:r>
              <a:rPr lang="en-US" sz="2800" dirty="0" smtClean="0"/>
              <a:t>effective upon passage and approval</a:t>
            </a:r>
            <a:endParaRPr lang="en-US" sz="2800" dirty="0"/>
          </a:p>
        </p:txBody>
      </p:sp>
      <p:sp>
        <p:nvSpPr>
          <p:cNvPr id="3" name="Content Placeholder 2"/>
          <p:cNvSpPr>
            <a:spLocks noGrp="1"/>
          </p:cNvSpPr>
          <p:nvPr>
            <p:ph idx="1"/>
          </p:nvPr>
        </p:nvSpPr>
        <p:spPr>
          <a:xfrm>
            <a:off x="904875" y="2463800"/>
            <a:ext cx="10877550" cy="2794000"/>
          </a:xfrm>
        </p:spPr>
        <p:txBody>
          <a:bodyPr/>
          <a:lstStyle/>
          <a:p>
            <a:r>
              <a:rPr lang="en-US" dirty="0" smtClean="0"/>
              <a:t> Governor must issue annual a proclamation encouraging observance of “Healthcare Decisions Day” which encourages health care related facilities to bring to the attention of adults of the importance of discussing the manner in which they would like to have their health care wishes carried out and of using an advanced directive to express those wishes</a:t>
            </a:r>
            <a:endParaRPr lang="en-US" dirty="0"/>
          </a:p>
        </p:txBody>
      </p:sp>
    </p:spTree>
    <p:extLst>
      <p:ext uri="{BB962C8B-B14F-4D97-AF65-F5344CB8AC3E}">
        <p14:creationId xmlns:p14="http://schemas.microsoft.com/office/powerpoint/2010/main" val="77558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SB 289  Money allocated to motivate physicians to work in health shortage areas</a:t>
            </a:r>
            <a:br>
              <a:rPr lang="en-US" dirty="0" smtClean="0"/>
            </a:br>
            <a:r>
              <a:rPr lang="en-US" sz="2700" dirty="0" smtClean="0"/>
              <a:t>effective upon passage and approval </a:t>
            </a:r>
            <a:endParaRPr lang="en-US" sz="2700" dirty="0"/>
          </a:p>
        </p:txBody>
      </p:sp>
      <p:sp>
        <p:nvSpPr>
          <p:cNvPr id="3" name="Content Placeholder 2"/>
          <p:cNvSpPr>
            <a:spLocks noGrp="1"/>
          </p:cNvSpPr>
          <p:nvPr>
            <p:ph idx="1"/>
          </p:nvPr>
        </p:nvSpPr>
        <p:spPr>
          <a:xfrm>
            <a:off x="838200" y="2113279"/>
            <a:ext cx="10515600" cy="3830003"/>
          </a:xfrm>
        </p:spPr>
        <p:txBody>
          <a:bodyPr/>
          <a:lstStyle/>
          <a:p>
            <a:r>
              <a:rPr lang="en-US" dirty="0" smtClean="0"/>
              <a:t> $ 250,000 in 2019-2020 and in 2020-2021 is appropriated to the Office of Finance in the Office of the Governor for allocation to the Nevada Health Service Corps for the purpose of obtaining matching federal funds.  Funds not spent by September 18, 2020 and September 17, 2021, respectively, revert to the State General Fund.</a:t>
            </a:r>
          </a:p>
          <a:p>
            <a:endParaRPr lang="en-US" dirty="0"/>
          </a:p>
          <a:p>
            <a:r>
              <a:rPr lang="en-US" dirty="0" smtClean="0"/>
              <a:t>Nevada Health Service Corps, administered by UNSOM, provides funds to recruit physicians to serve in medical shortage areas, using the funds for loan repayment.  </a:t>
            </a:r>
            <a:r>
              <a:rPr lang="en-US" sz="2400" dirty="0" smtClean="0"/>
              <a:t>NRS 396.900</a:t>
            </a:r>
            <a:endParaRPr lang="en-US" sz="2400" dirty="0"/>
          </a:p>
        </p:txBody>
      </p:sp>
    </p:spTree>
    <p:extLst>
      <p:ext uri="{BB962C8B-B14F-4D97-AF65-F5344CB8AC3E}">
        <p14:creationId xmlns:p14="http://schemas.microsoft.com/office/powerpoint/2010/main" val="1057326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169 Maternal Mortality Review Committee</a:t>
            </a:r>
            <a:br>
              <a:rPr lang="en-US" dirty="0" smtClean="0"/>
            </a:br>
            <a:r>
              <a:rPr lang="en-US" sz="3200" dirty="0" smtClean="0"/>
              <a:t>effective January 1, 2020</a:t>
            </a:r>
            <a:endParaRPr lang="en-US" sz="3200" dirty="0"/>
          </a:p>
        </p:txBody>
      </p:sp>
      <p:sp>
        <p:nvSpPr>
          <p:cNvPr id="3" name="Content Placeholder 2"/>
          <p:cNvSpPr>
            <a:spLocks noGrp="1"/>
          </p:cNvSpPr>
          <p:nvPr>
            <p:ph idx="1"/>
          </p:nvPr>
        </p:nvSpPr>
        <p:spPr>
          <a:xfrm>
            <a:off x="838200" y="2343785"/>
            <a:ext cx="10515600" cy="3345815"/>
          </a:xfrm>
        </p:spPr>
        <p:txBody>
          <a:bodyPr/>
          <a:lstStyle/>
          <a:p>
            <a:r>
              <a:rPr lang="en-US" dirty="0" smtClean="0"/>
              <a:t> Creates a MMRC </a:t>
            </a:r>
          </a:p>
          <a:p>
            <a:r>
              <a:rPr lang="en-US" dirty="0"/>
              <a:t> </a:t>
            </a:r>
            <a:r>
              <a:rPr lang="en-US" dirty="0" smtClean="0"/>
              <a:t>Duties include identifying and reviewing each incident of maternal mortality and morbidity through the baby’s first year of life.</a:t>
            </a:r>
          </a:p>
          <a:p>
            <a:r>
              <a:rPr lang="en-US" dirty="0"/>
              <a:t> </a:t>
            </a:r>
            <a:r>
              <a:rPr lang="en-US" dirty="0" smtClean="0"/>
              <a:t>Develop recommendations to interested parties and the public, and publish a public report.</a:t>
            </a:r>
            <a:endParaRPr lang="en-US" dirty="0"/>
          </a:p>
        </p:txBody>
      </p:sp>
    </p:spTree>
    <p:extLst>
      <p:ext uri="{BB962C8B-B14F-4D97-AF65-F5344CB8AC3E}">
        <p14:creationId xmlns:p14="http://schemas.microsoft.com/office/powerpoint/2010/main" val="4253315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365125"/>
            <a:ext cx="11953875" cy="5454650"/>
          </a:xfrm>
        </p:spPr>
        <p:txBody>
          <a:bodyPr/>
          <a:lstStyle/>
          <a:p>
            <a:r>
              <a:rPr lang="en-US" dirty="0" smtClean="0"/>
              <a:t>SB 245  Raises sovereign immunity cap to $ 150,000</a:t>
            </a:r>
            <a:br>
              <a:rPr lang="en-US" dirty="0" smtClean="0"/>
            </a:br>
            <a:r>
              <a:rPr lang="en-US" dirty="0" smtClean="0"/>
              <a:t>on July 1, 2020; to $ 200,000 on July 1, 2022</a:t>
            </a:r>
            <a:endParaRPr lang="en-US" dirty="0"/>
          </a:p>
        </p:txBody>
      </p:sp>
    </p:spTree>
    <p:extLst>
      <p:ext uri="{BB962C8B-B14F-4D97-AF65-F5344CB8AC3E}">
        <p14:creationId xmlns:p14="http://schemas.microsoft.com/office/powerpoint/2010/main" val="3203368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14301"/>
            <a:ext cx="10515600" cy="2262188"/>
          </a:xfrm>
        </p:spPr>
        <p:txBody>
          <a:bodyPr>
            <a:normAutofit fontScale="90000"/>
          </a:bodyPr>
          <a:lstStyle/>
          <a:p>
            <a:r>
              <a:rPr lang="en-US" dirty="0" smtClean="0"/>
              <a:t>AB 170  Additional duties of the Office of Consumer Health Assistance and Governor’s Consumer Health Advocate</a:t>
            </a:r>
            <a:br>
              <a:rPr lang="en-US" dirty="0" smtClean="0"/>
            </a:br>
            <a:r>
              <a:rPr lang="en-US" sz="3100" dirty="0" smtClean="0"/>
              <a:t>effective January 1, 2020</a:t>
            </a:r>
            <a:endParaRPr lang="en-US" dirty="0"/>
          </a:p>
        </p:txBody>
      </p:sp>
      <p:sp>
        <p:nvSpPr>
          <p:cNvPr id="3" name="Content Placeholder 2"/>
          <p:cNvSpPr>
            <a:spLocks noGrp="1"/>
          </p:cNvSpPr>
          <p:nvPr>
            <p:ph idx="1"/>
          </p:nvPr>
        </p:nvSpPr>
        <p:spPr>
          <a:xfrm>
            <a:off x="742950" y="2376489"/>
            <a:ext cx="10515600" cy="4086224"/>
          </a:xfrm>
        </p:spPr>
        <p:txBody>
          <a:bodyPr/>
          <a:lstStyle/>
          <a:p>
            <a:r>
              <a:rPr lang="en-US" dirty="0" smtClean="0"/>
              <a:t> Requires the Advocate to assist consumers with scheduling an appointment with an in-network provider of health care and in filing complaints against health carriers</a:t>
            </a:r>
          </a:p>
          <a:p>
            <a:r>
              <a:rPr lang="en-US" dirty="0"/>
              <a:t> </a:t>
            </a:r>
            <a:r>
              <a:rPr lang="en-US" dirty="0" smtClean="0"/>
              <a:t>Requires all insurers to offer a health benefit plan regardless of the health status of a person and prohibits an insurer from requiring a higher premium, deductible, or copay based on health status of insured or covered spouse or dependent</a:t>
            </a:r>
          </a:p>
          <a:p>
            <a:r>
              <a:rPr lang="en-US" dirty="0"/>
              <a:t> </a:t>
            </a:r>
            <a:r>
              <a:rPr lang="en-US" dirty="0" smtClean="0"/>
              <a:t>This Bill is intended to bring Nevada into conformance with Federal health are benefit laws</a:t>
            </a:r>
            <a:endParaRPr lang="en-US" dirty="0"/>
          </a:p>
        </p:txBody>
      </p:sp>
    </p:spTree>
    <p:extLst>
      <p:ext uri="{BB962C8B-B14F-4D97-AF65-F5344CB8AC3E}">
        <p14:creationId xmlns:p14="http://schemas.microsoft.com/office/powerpoint/2010/main" val="3178370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66775"/>
          </a:xfrm>
        </p:spPr>
        <p:txBody>
          <a:bodyPr>
            <a:normAutofit fontScale="90000"/>
          </a:bodyPr>
          <a:lstStyle/>
          <a:p>
            <a:r>
              <a:rPr lang="en-US" dirty="0" smtClean="0"/>
              <a:t>AB 254  Sickle cell disease and variants</a:t>
            </a:r>
            <a:br>
              <a:rPr lang="en-US" dirty="0" smtClean="0"/>
            </a:br>
            <a:r>
              <a:rPr lang="en-US" sz="3100" dirty="0" smtClean="0"/>
              <a:t>effective October 1, 2019</a:t>
            </a:r>
            <a:endParaRPr lang="en-US" sz="3100" dirty="0"/>
          </a:p>
        </p:txBody>
      </p:sp>
      <p:sp>
        <p:nvSpPr>
          <p:cNvPr id="3" name="Content Placeholder 2"/>
          <p:cNvSpPr>
            <a:spLocks noGrp="1"/>
          </p:cNvSpPr>
          <p:nvPr>
            <p:ph idx="1"/>
          </p:nvPr>
        </p:nvSpPr>
        <p:spPr>
          <a:xfrm>
            <a:off x="123825" y="866774"/>
            <a:ext cx="12068175" cy="5991225"/>
          </a:xfrm>
        </p:spPr>
        <p:txBody>
          <a:bodyPr>
            <a:normAutofit/>
          </a:bodyPr>
          <a:lstStyle/>
          <a:p>
            <a:r>
              <a:rPr lang="en-US" dirty="0" smtClean="0"/>
              <a:t>Any provider who diagnosis or provides treatment for sickle cell disease shall report to State Board of Health:</a:t>
            </a:r>
          </a:p>
          <a:p>
            <a:pPr lvl="1"/>
            <a:r>
              <a:rPr lang="en-US" dirty="0"/>
              <a:t> </a:t>
            </a:r>
            <a:r>
              <a:rPr lang="en-US" dirty="0" smtClean="0"/>
              <a:t>Name, address, age and ethnicity of the patient</a:t>
            </a:r>
          </a:p>
          <a:p>
            <a:pPr lvl="1"/>
            <a:r>
              <a:rPr lang="en-US" dirty="0"/>
              <a:t> </a:t>
            </a:r>
            <a:r>
              <a:rPr lang="en-US" dirty="0" smtClean="0"/>
              <a:t>Variant of sickle cell disease</a:t>
            </a:r>
          </a:p>
          <a:p>
            <a:pPr lvl="1"/>
            <a:r>
              <a:rPr lang="en-US" dirty="0"/>
              <a:t> </a:t>
            </a:r>
            <a:r>
              <a:rPr lang="en-US" dirty="0" smtClean="0"/>
              <a:t>Method of treatment including whether patient has adequate access to any opioid prescribed for the patient</a:t>
            </a:r>
          </a:p>
          <a:p>
            <a:pPr lvl="1"/>
            <a:r>
              <a:rPr lang="en-US" dirty="0"/>
              <a:t> </a:t>
            </a:r>
            <a:r>
              <a:rPr lang="en-US" dirty="0" smtClean="0"/>
              <a:t>Other diseases of the patient</a:t>
            </a:r>
          </a:p>
          <a:p>
            <a:pPr lvl="1"/>
            <a:r>
              <a:rPr lang="en-US" dirty="0"/>
              <a:t> </a:t>
            </a:r>
            <a:r>
              <a:rPr lang="en-US" dirty="0" smtClean="0"/>
              <a:t>Usage and access to health care related services by patient</a:t>
            </a:r>
          </a:p>
          <a:p>
            <a:pPr lvl="1"/>
            <a:r>
              <a:rPr lang="en-US" dirty="0"/>
              <a:t> </a:t>
            </a:r>
            <a:r>
              <a:rPr lang="en-US" dirty="0" smtClean="0"/>
              <a:t>If patient dies, age at death</a:t>
            </a:r>
          </a:p>
          <a:p>
            <a:r>
              <a:rPr lang="en-US" dirty="0"/>
              <a:t> </a:t>
            </a:r>
            <a:r>
              <a:rPr lang="en-US" dirty="0" smtClean="0"/>
              <a:t>Violations of reports subjects provider to administrative penalties</a:t>
            </a:r>
          </a:p>
          <a:p>
            <a:r>
              <a:rPr lang="en-US" dirty="0"/>
              <a:t> </a:t>
            </a:r>
            <a:r>
              <a:rPr lang="en-US" dirty="0" smtClean="0"/>
              <a:t>Medicaid required to cover treatment, including medications</a:t>
            </a:r>
          </a:p>
          <a:p>
            <a:r>
              <a:rPr lang="en-US" dirty="0"/>
              <a:t> </a:t>
            </a:r>
            <a:r>
              <a:rPr lang="en-US" dirty="0" smtClean="0"/>
              <a:t>A practitioner may issue an initial prescription for CS schedule II, III, or IV for the treatment acute pain caused by sickle cell disease for no more than 30 days</a:t>
            </a:r>
          </a:p>
          <a:p>
            <a:r>
              <a:rPr lang="en-US" dirty="0"/>
              <a:t> </a:t>
            </a:r>
            <a:r>
              <a:rPr lang="en-US" dirty="0" smtClean="0"/>
              <a:t>Insurers must specifically cover sickle cell disease treatment</a:t>
            </a:r>
          </a:p>
        </p:txBody>
      </p:sp>
    </p:spTree>
    <p:extLst>
      <p:ext uri="{BB962C8B-B14F-4D97-AF65-F5344CB8AC3E}">
        <p14:creationId xmlns:p14="http://schemas.microsoft.com/office/powerpoint/2010/main" val="27648729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181  employer and ill employee</a:t>
            </a:r>
            <a:br>
              <a:rPr lang="en-US" dirty="0" smtClean="0"/>
            </a:br>
            <a:r>
              <a:rPr lang="en-US" sz="3200" dirty="0" smtClean="0"/>
              <a:t>effective upon approval</a:t>
            </a:r>
            <a:endParaRPr lang="en-US" sz="3200" dirty="0"/>
          </a:p>
        </p:txBody>
      </p:sp>
      <p:sp>
        <p:nvSpPr>
          <p:cNvPr id="3" name="Content Placeholder 2"/>
          <p:cNvSpPr>
            <a:spLocks noGrp="1"/>
          </p:cNvSpPr>
          <p:nvPr>
            <p:ph idx="1"/>
          </p:nvPr>
        </p:nvSpPr>
        <p:spPr>
          <a:xfrm>
            <a:off x="923925" y="2187575"/>
            <a:ext cx="10515600" cy="3917950"/>
          </a:xfrm>
        </p:spPr>
        <p:txBody>
          <a:bodyPr/>
          <a:lstStyle/>
          <a:p>
            <a:r>
              <a:rPr lang="en-US" dirty="0" smtClean="0"/>
              <a:t> prohibits an employer from requiring an employee to be physically present at his or her place of employment to report that the employee is sick or injured and cannot work</a:t>
            </a:r>
          </a:p>
          <a:p>
            <a:r>
              <a:rPr lang="en-US" dirty="0"/>
              <a:t> </a:t>
            </a:r>
            <a:r>
              <a:rPr lang="en-US" dirty="0" smtClean="0"/>
              <a:t>Employer may require an employee to notify the employer that the employee is sick or injured and cannot work</a:t>
            </a:r>
          </a:p>
          <a:p>
            <a:r>
              <a:rPr lang="en-US" dirty="0"/>
              <a:t> </a:t>
            </a:r>
            <a:r>
              <a:rPr lang="en-US" dirty="0" smtClean="0"/>
              <a:t>Labor Commissioner may impose a fine for violation of not more than $ 5,000 for each violation, plus costs of the proceeding, investigative costs and attorney’s fees</a:t>
            </a:r>
            <a:endParaRPr lang="en-US" dirty="0"/>
          </a:p>
        </p:txBody>
      </p:sp>
    </p:spTree>
    <p:extLst>
      <p:ext uri="{BB962C8B-B14F-4D97-AF65-F5344CB8AC3E}">
        <p14:creationId xmlns:p14="http://schemas.microsoft.com/office/powerpoint/2010/main" val="1760672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300"/>
          </a:xfrm>
        </p:spPr>
        <p:txBody>
          <a:bodyPr/>
          <a:lstStyle/>
          <a:p>
            <a:r>
              <a:rPr lang="en-US" dirty="0" smtClean="0"/>
              <a:t>AB 285  permits an observer at IME exams</a:t>
            </a:r>
            <a:endParaRPr lang="en-US" dirty="0"/>
          </a:p>
        </p:txBody>
      </p:sp>
      <p:sp>
        <p:nvSpPr>
          <p:cNvPr id="3" name="Content Placeholder 2"/>
          <p:cNvSpPr>
            <a:spLocks noGrp="1"/>
          </p:cNvSpPr>
          <p:nvPr>
            <p:ph idx="1"/>
          </p:nvPr>
        </p:nvSpPr>
        <p:spPr>
          <a:xfrm>
            <a:off x="123825" y="657225"/>
            <a:ext cx="12068175" cy="6200775"/>
          </a:xfrm>
        </p:spPr>
        <p:txBody>
          <a:bodyPr>
            <a:normAutofit/>
          </a:bodyPr>
          <a:lstStyle/>
          <a:p>
            <a:r>
              <a:rPr lang="en-US" dirty="0" smtClean="0"/>
              <a:t> authorizes an observer to be present at a mental or physical examination ordered by a court</a:t>
            </a:r>
          </a:p>
          <a:p>
            <a:r>
              <a:rPr lang="en-US" dirty="0"/>
              <a:t> </a:t>
            </a:r>
            <a:r>
              <a:rPr lang="en-US" dirty="0" smtClean="0"/>
              <a:t>the observer may be: </a:t>
            </a:r>
          </a:p>
          <a:p>
            <a:pPr lvl="1"/>
            <a:r>
              <a:rPr lang="en-US" dirty="0" smtClean="0"/>
              <a:t>the patient’s attorney,</a:t>
            </a:r>
          </a:p>
          <a:p>
            <a:pPr lvl="1"/>
            <a:r>
              <a:rPr lang="en-US" dirty="0"/>
              <a:t> </a:t>
            </a:r>
            <a:r>
              <a:rPr lang="en-US" dirty="0" smtClean="0"/>
              <a:t>an attorney for the party producing the person subject to the examination, or</a:t>
            </a:r>
          </a:p>
          <a:p>
            <a:pPr lvl="1"/>
            <a:r>
              <a:rPr lang="en-US" dirty="0"/>
              <a:t> </a:t>
            </a:r>
            <a:r>
              <a:rPr lang="en-US" dirty="0" smtClean="0"/>
              <a:t>the designated representative of such an attorney if the designated representative receives and presents written authorization from the attorney to be the observer at the examination</a:t>
            </a:r>
          </a:p>
          <a:p>
            <a:r>
              <a:rPr lang="en-US" dirty="0"/>
              <a:t> </a:t>
            </a:r>
            <a:r>
              <a:rPr lang="en-US" dirty="0" smtClean="0"/>
              <a:t>An observer is authorized to suspend an examination if the person conducting the examination is abusive toward the person being examined or is exceeding the authorized scope of the examination</a:t>
            </a:r>
          </a:p>
          <a:p>
            <a:r>
              <a:rPr lang="en-US" dirty="0"/>
              <a:t> </a:t>
            </a:r>
            <a:r>
              <a:rPr lang="en-US" dirty="0" smtClean="0"/>
              <a:t>The person conducting the examination may suspend the exam if the observer attempts to participate in or disrupt the examination</a:t>
            </a:r>
          </a:p>
          <a:p>
            <a:r>
              <a:rPr lang="en-US" dirty="0"/>
              <a:t> </a:t>
            </a:r>
            <a:r>
              <a:rPr lang="en-US" dirty="0" smtClean="0"/>
              <a:t>Authorizes an observer to make an audio or stenographic recording of the exam</a:t>
            </a:r>
            <a:endParaRPr lang="en-US" dirty="0"/>
          </a:p>
        </p:txBody>
      </p:sp>
    </p:spTree>
    <p:extLst>
      <p:ext uri="{BB962C8B-B14F-4D97-AF65-F5344CB8AC3E}">
        <p14:creationId xmlns:p14="http://schemas.microsoft.com/office/powerpoint/2010/main" val="3665879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1"/>
            <a:ext cx="10515600" cy="914400"/>
          </a:xfrm>
        </p:spPr>
        <p:txBody>
          <a:bodyPr>
            <a:normAutofit fontScale="90000"/>
          </a:bodyPr>
          <a:lstStyle/>
          <a:p>
            <a:r>
              <a:rPr lang="en-US" dirty="0" smtClean="0"/>
              <a:t>SB 170  Related to abortions</a:t>
            </a:r>
            <a:br>
              <a:rPr lang="en-US" dirty="0" smtClean="0"/>
            </a:br>
            <a:r>
              <a:rPr lang="en-US" sz="3200" dirty="0" smtClean="0"/>
              <a:t>effective July 1, 2019</a:t>
            </a:r>
            <a:endParaRPr lang="en-US" sz="3200" dirty="0"/>
          </a:p>
        </p:txBody>
      </p:sp>
      <p:sp>
        <p:nvSpPr>
          <p:cNvPr id="3" name="Content Placeholder 2"/>
          <p:cNvSpPr>
            <a:spLocks noGrp="1"/>
          </p:cNvSpPr>
          <p:nvPr>
            <p:ph idx="1"/>
          </p:nvPr>
        </p:nvSpPr>
        <p:spPr>
          <a:xfrm>
            <a:off x="14287" y="914400"/>
            <a:ext cx="12049125" cy="5943599"/>
          </a:xfrm>
        </p:spPr>
        <p:txBody>
          <a:bodyPr>
            <a:normAutofit lnSpcReduction="10000"/>
          </a:bodyPr>
          <a:lstStyle/>
          <a:p>
            <a:r>
              <a:rPr lang="en-US" dirty="0" smtClean="0"/>
              <a:t> Removes requirement that a physician certify a pregnant woman’s marital status and age before performing an abortion</a:t>
            </a:r>
          </a:p>
          <a:p>
            <a:r>
              <a:rPr lang="en-US" dirty="0"/>
              <a:t> </a:t>
            </a:r>
            <a:r>
              <a:rPr lang="en-US" dirty="0" smtClean="0"/>
              <a:t>Removes requirement that a physician certify a woman gave her written informed consent</a:t>
            </a:r>
          </a:p>
          <a:p>
            <a:r>
              <a:rPr lang="en-US" dirty="0"/>
              <a:t> </a:t>
            </a:r>
            <a:r>
              <a:rPr lang="en-US" dirty="0" smtClean="0"/>
              <a:t>Requires an attending physician to explain orally to the woman that the woman is pregnant and that a copy of her pregnancy test is available; orally inform her of the estimated gestational age</a:t>
            </a:r>
          </a:p>
          <a:p>
            <a:r>
              <a:rPr lang="en-US" dirty="0"/>
              <a:t> </a:t>
            </a:r>
            <a:r>
              <a:rPr lang="en-US" dirty="0" smtClean="0"/>
              <a:t>Attending physician, or a person meeting the qualification adopted by the Division of  Public and </a:t>
            </a:r>
            <a:r>
              <a:rPr lang="en-US" dirty="0" err="1" smtClean="0"/>
              <a:t>Behavorial</a:t>
            </a:r>
            <a:r>
              <a:rPr lang="en-US" dirty="0" smtClean="0"/>
              <a:t> Health of DHHS, to explain orally the procedure to be used and procedures for care after the abortion, the discomforts and risks of the procedure, that an interpreter is available if an interpreter is available, offer to answer questions, and provide the woman a copy of a form indicating consent for her signature.</a:t>
            </a:r>
          </a:p>
          <a:p>
            <a:r>
              <a:rPr lang="en-US" dirty="0" smtClean="0"/>
              <a:t>Repeals criminality of actions relating to termination of pregnancy</a:t>
            </a:r>
            <a:endParaRPr lang="en-US" dirty="0"/>
          </a:p>
        </p:txBody>
      </p:sp>
    </p:spTree>
    <p:extLst>
      <p:ext uri="{BB962C8B-B14F-4D97-AF65-F5344CB8AC3E}">
        <p14:creationId xmlns:p14="http://schemas.microsoft.com/office/powerpoint/2010/main" val="1275656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725" y="927100"/>
            <a:ext cx="10515600" cy="4711700"/>
          </a:xfrm>
        </p:spPr>
        <p:txBody>
          <a:bodyPr>
            <a:normAutofit/>
          </a:bodyPr>
          <a:lstStyle/>
          <a:p>
            <a:pPr algn="ctr"/>
            <a:r>
              <a:rPr lang="en-US" sz="7200" dirty="0" smtClean="0"/>
              <a:t>WATCH YOUR LANGUAGE !</a:t>
            </a:r>
            <a:endParaRPr lang="en-US" sz="7200" dirty="0"/>
          </a:p>
        </p:txBody>
      </p:sp>
    </p:spTree>
    <p:extLst>
      <p:ext uri="{BB962C8B-B14F-4D97-AF65-F5344CB8AC3E}">
        <p14:creationId xmlns:p14="http://schemas.microsoft.com/office/powerpoint/2010/main" val="2425695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 367  Reference to persons with addictive disorders</a:t>
            </a:r>
            <a:br>
              <a:rPr lang="en-US" dirty="0" smtClean="0"/>
            </a:br>
            <a:r>
              <a:rPr lang="en-US" sz="3600" dirty="0" smtClean="0"/>
              <a:t>effective July 1 , 2019</a:t>
            </a:r>
            <a:endParaRPr lang="en-US" sz="3600" dirty="0"/>
          </a:p>
        </p:txBody>
      </p:sp>
      <p:sp>
        <p:nvSpPr>
          <p:cNvPr id="3" name="Content Placeholder 2"/>
          <p:cNvSpPr>
            <a:spLocks noGrp="1"/>
          </p:cNvSpPr>
          <p:nvPr>
            <p:ph idx="1"/>
          </p:nvPr>
        </p:nvSpPr>
        <p:spPr>
          <a:xfrm>
            <a:off x="838200" y="1958975"/>
            <a:ext cx="10515600" cy="4351338"/>
          </a:xfrm>
        </p:spPr>
        <p:txBody>
          <a:bodyPr>
            <a:normAutofit lnSpcReduction="10000"/>
          </a:bodyPr>
          <a:lstStyle/>
          <a:p>
            <a:r>
              <a:rPr lang="en-US" dirty="0" smtClean="0"/>
              <a:t> Preferred words and terms are to use the name before the descriptive term as applied to persons with addictive disorders</a:t>
            </a:r>
          </a:p>
          <a:p>
            <a:r>
              <a:rPr lang="en-US" dirty="0"/>
              <a:t> </a:t>
            </a:r>
            <a:r>
              <a:rPr lang="en-US" dirty="0" smtClean="0"/>
              <a:t>The LCB shall ensure that terms related to persons affected by addictive disorders are referred to in NRS using language that is viewed as respectful and sentence structure that refers to the person before referring to his or her disorder.</a:t>
            </a:r>
          </a:p>
          <a:p>
            <a:r>
              <a:rPr lang="en-US" dirty="0"/>
              <a:t> </a:t>
            </a:r>
            <a:r>
              <a:rPr lang="en-US" dirty="0" smtClean="0"/>
              <a:t>Preferred terms are “addictive disorder”, “persons with addictive disorders”, and “substance use disorder.”</a:t>
            </a:r>
          </a:p>
          <a:p>
            <a:r>
              <a:rPr lang="en-US" dirty="0"/>
              <a:t> </a:t>
            </a:r>
            <a:r>
              <a:rPr lang="en-US" dirty="0" smtClean="0"/>
              <a:t>Not preferred word and terms for use in NRS include “addict”, “alcoholic”, “alcohol abuser”, “drug abuse”, “drug addict”, “substance abuse” and “substance abuser.”</a:t>
            </a:r>
            <a:endParaRPr lang="en-US" dirty="0"/>
          </a:p>
        </p:txBody>
      </p:sp>
    </p:spTree>
    <p:extLst>
      <p:ext uri="{BB962C8B-B14F-4D97-AF65-F5344CB8AC3E}">
        <p14:creationId xmlns:p14="http://schemas.microsoft.com/office/powerpoint/2010/main" val="2182934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83300"/>
          </a:xfrm>
        </p:spPr>
        <p:txBody>
          <a:bodyPr>
            <a:normAutofit/>
          </a:bodyPr>
          <a:lstStyle/>
          <a:p>
            <a:pPr algn="ctr"/>
            <a:r>
              <a:rPr lang="en-US" sz="6600" dirty="0" smtClean="0"/>
              <a:t>Controlled Substance related amendments</a:t>
            </a:r>
            <a:br>
              <a:rPr lang="en-US" sz="6600" dirty="0" smtClean="0"/>
            </a:br>
            <a:r>
              <a:rPr lang="en-US" sz="6600" dirty="0" smtClean="0"/>
              <a:t>(additional)</a:t>
            </a:r>
            <a:endParaRPr lang="en-US" sz="6600" dirty="0"/>
          </a:p>
        </p:txBody>
      </p:sp>
    </p:spTree>
    <p:extLst>
      <p:ext uri="{BB962C8B-B14F-4D97-AF65-F5344CB8AC3E}">
        <p14:creationId xmlns:p14="http://schemas.microsoft.com/office/powerpoint/2010/main" val="2509941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 49  Controlled substances law amendments</a:t>
            </a:r>
            <a:br>
              <a:rPr lang="en-US" dirty="0" smtClean="0"/>
            </a:br>
            <a:r>
              <a:rPr lang="en-US" sz="3100" dirty="0" smtClean="0"/>
              <a:t>effective January 1, 2020</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 If money is available, Chief Medical Office is to upload to PMP each person who has suffered an overdose or is suspected of having suffered an overdose of a CS</a:t>
            </a:r>
          </a:p>
          <a:p>
            <a:r>
              <a:rPr lang="en-US" dirty="0"/>
              <a:t> </a:t>
            </a:r>
            <a:r>
              <a:rPr lang="en-US" dirty="0" smtClean="0"/>
              <a:t>Law enforcement agency which arrests a person for violation of CS laws (NRS 453) or receives a report of stolen prescription for  a CS must upload that information to the PMP database</a:t>
            </a:r>
          </a:p>
          <a:p>
            <a:r>
              <a:rPr lang="en-US" dirty="0"/>
              <a:t> </a:t>
            </a:r>
            <a:r>
              <a:rPr lang="en-US" dirty="0" smtClean="0"/>
              <a:t>BOP may terminate an occupational board’s access to the PMP for unauthorized use of the PMP</a:t>
            </a:r>
          </a:p>
          <a:p>
            <a:r>
              <a:rPr lang="en-US" dirty="0"/>
              <a:t> </a:t>
            </a:r>
            <a:r>
              <a:rPr lang="en-US" dirty="0" smtClean="0"/>
              <a:t>Additionally, </a:t>
            </a:r>
            <a:r>
              <a:rPr lang="en-US" b="1" dirty="0" smtClean="0"/>
              <a:t>Authorizes BOP to suspend or revoke registration to dispense CS for violations use of the PMP database </a:t>
            </a:r>
            <a:r>
              <a:rPr lang="en-US" dirty="0" smtClean="0"/>
              <a:t>(NRS 453.162 to NRS 453.165 or 630.23507)</a:t>
            </a:r>
            <a:endParaRPr lang="en-US" dirty="0"/>
          </a:p>
        </p:txBody>
      </p:sp>
    </p:spTree>
    <p:extLst>
      <p:ext uri="{BB962C8B-B14F-4D97-AF65-F5344CB8AC3E}">
        <p14:creationId xmlns:p14="http://schemas.microsoft.com/office/powerpoint/2010/main" val="311889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0"/>
            <a:ext cx="10515600" cy="1325563"/>
          </a:xfrm>
        </p:spPr>
        <p:txBody>
          <a:bodyPr/>
          <a:lstStyle/>
          <a:p>
            <a:r>
              <a:rPr lang="en-US" dirty="0" smtClean="0"/>
              <a:t>AB 334  NBME Bill</a:t>
            </a:r>
            <a:br>
              <a:rPr lang="en-US" dirty="0" smtClean="0"/>
            </a:br>
            <a:r>
              <a:rPr lang="en-US" sz="3200" dirty="0" smtClean="0"/>
              <a:t>effective July 1, 2019</a:t>
            </a:r>
            <a:endParaRPr lang="en-US" sz="3200" dirty="0"/>
          </a:p>
        </p:txBody>
      </p:sp>
      <p:sp>
        <p:nvSpPr>
          <p:cNvPr id="3" name="Content Placeholder 2"/>
          <p:cNvSpPr>
            <a:spLocks noGrp="1"/>
          </p:cNvSpPr>
          <p:nvPr>
            <p:ph idx="1"/>
          </p:nvPr>
        </p:nvSpPr>
        <p:spPr>
          <a:xfrm>
            <a:off x="209550" y="1419225"/>
            <a:ext cx="11982450" cy="5372100"/>
          </a:xfrm>
        </p:spPr>
        <p:txBody>
          <a:bodyPr>
            <a:normAutofit lnSpcReduction="10000"/>
          </a:bodyPr>
          <a:lstStyle/>
          <a:p>
            <a:r>
              <a:rPr lang="en-US" dirty="0" smtClean="0"/>
              <a:t> Authorizes regulatory body to recover costs of fees for a hearing officer</a:t>
            </a:r>
          </a:p>
          <a:p>
            <a:endParaRPr lang="en-US" dirty="0"/>
          </a:p>
          <a:p>
            <a:r>
              <a:rPr lang="en-US" dirty="0" smtClean="0"/>
              <a:t> Authorizes NBME to meet at a location at which video conference facilities are not available if telephonic dial-in number is provided for use of the public</a:t>
            </a:r>
          </a:p>
          <a:p>
            <a:endParaRPr lang="en-US" dirty="0"/>
          </a:p>
          <a:p>
            <a:r>
              <a:rPr lang="en-US" dirty="0" smtClean="0"/>
              <a:t> </a:t>
            </a:r>
            <a:r>
              <a:rPr lang="en-US" b="1" dirty="0" smtClean="0"/>
              <a:t>Provides that a violation an applicable statute or regulation of the Board of Pharmacy constitutes grounds for initiating disciplinary action or denying an NBME license</a:t>
            </a:r>
          </a:p>
          <a:p>
            <a:endParaRPr lang="en-US" dirty="0"/>
          </a:p>
          <a:p>
            <a:r>
              <a:rPr lang="en-US" dirty="0" smtClean="0"/>
              <a:t> Within 30 days after the conclusion of the adjudication by the Board, the Board shall issue a final order that imposes discipline and incorporates the finding of fact and conclusions of law obtained from the hearing.  The order is public.</a:t>
            </a:r>
          </a:p>
          <a:p>
            <a:endParaRPr lang="en-US" dirty="0"/>
          </a:p>
          <a:p>
            <a:endParaRPr lang="en-US" dirty="0"/>
          </a:p>
        </p:txBody>
      </p:sp>
    </p:spTree>
    <p:extLst>
      <p:ext uri="{BB962C8B-B14F-4D97-AF65-F5344CB8AC3E}">
        <p14:creationId xmlns:p14="http://schemas.microsoft.com/office/powerpoint/2010/main" val="2448359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280" y="263525"/>
            <a:ext cx="10515600" cy="1325563"/>
          </a:xfrm>
        </p:spPr>
        <p:txBody>
          <a:bodyPr/>
          <a:lstStyle/>
          <a:p>
            <a:r>
              <a:rPr lang="en-US" dirty="0" smtClean="0"/>
              <a:t>AB310 Mandatory </a:t>
            </a:r>
            <a:r>
              <a:rPr lang="en-US" dirty="0" err="1" smtClean="0"/>
              <a:t>eprescribing</a:t>
            </a:r>
            <a:r>
              <a:rPr lang="en-US" dirty="0" smtClean="0"/>
              <a:t/>
            </a:r>
            <a:br>
              <a:rPr lang="en-US" dirty="0" smtClean="0"/>
            </a:br>
            <a:r>
              <a:rPr lang="en-US" sz="3200" dirty="0" smtClean="0"/>
              <a:t>effective Jan 1 2021</a:t>
            </a:r>
            <a:endParaRPr lang="en-US" sz="3200" dirty="0"/>
          </a:p>
        </p:txBody>
      </p:sp>
      <p:sp>
        <p:nvSpPr>
          <p:cNvPr id="3" name="Content Placeholder 2"/>
          <p:cNvSpPr>
            <a:spLocks noGrp="1"/>
          </p:cNvSpPr>
          <p:nvPr>
            <p:ph idx="1"/>
          </p:nvPr>
        </p:nvSpPr>
        <p:spPr>
          <a:xfrm>
            <a:off x="838200" y="1589088"/>
            <a:ext cx="11221720" cy="5268911"/>
          </a:xfrm>
        </p:spPr>
        <p:txBody>
          <a:bodyPr>
            <a:normAutofit/>
          </a:bodyPr>
          <a:lstStyle/>
          <a:p>
            <a:r>
              <a:rPr lang="en-US" dirty="0" smtClean="0"/>
              <a:t> All controlled substance prescriptions must be prescribed electronically</a:t>
            </a:r>
          </a:p>
          <a:p>
            <a:pPr lvl="1"/>
            <a:r>
              <a:rPr lang="en-US" dirty="0"/>
              <a:t> </a:t>
            </a:r>
            <a:r>
              <a:rPr lang="en-US" dirty="0" smtClean="0"/>
              <a:t>the implementation date is consistent with the HR 6 (2018) mandate for controlled substance prescribing for Medicare</a:t>
            </a:r>
          </a:p>
          <a:p>
            <a:r>
              <a:rPr lang="en-US" dirty="0"/>
              <a:t> </a:t>
            </a:r>
            <a:r>
              <a:rPr lang="en-US" dirty="0" smtClean="0"/>
              <a:t>Exceptions for:</a:t>
            </a:r>
          </a:p>
          <a:p>
            <a:pPr lvl="1"/>
            <a:r>
              <a:rPr lang="en-US" dirty="0"/>
              <a:t> </a:t>
            </a:r>
            <a:r>
              <a:rPr lang="en-US" dirty="0" smtClean="0"/>
              <a:t>Technological or electronic failure</a:t>
            </a:r>
          </a:p>
          <a:p>
            <a:pPr lvl="1"/>
            <a:r>
              <a:rPr lang="en-US" dirty="0"/>
              <a:t> </a:t>
            </a:r>
            <a:r>
              <a:rPr lang="en-US" dirty="0" smtClean="0"/>
              <a:t>Out of State filling of prescription</a:t>
            </a:r>
          </a:p>
          <a:p>
            <a:pPr lvl="1"/>
            <a:r>
              <a:rPr lang="en-US" dirty="0"/>
              <a:t> </a:t>
            </a:r>
            <a:r>
              <a:rPr lang="en-US" dirty="0" smtClean="0"/>
              <a:t>dispensing practitioners of controlled substances</a:t>
            </a:r>
          </a:p>
          <a:p>
            <a:pPr lvl="1"/>
            <a:r>
              <a:rPr lang="en-US" dirty="0"/>
              <a:t> </a:t>
            </a:r>
            <a:r>
              <a:rPr lang="en-US" dirty="0" smtClean="0"/>
              <a:t>when prohibited by federal law</a:t>
            </a:r>
          </a:p>
          <a:p>
            <a:pPr lvl="1"/>
            <a:r>
              <a:rPr lang="en-US" dirty="0"/>
              <a:t> </a:t>
            </a:r>
            <a:r>
              <a:rPr lang="en-US" dirty="0" smtClean="0"/>
              <a:t>pursuant to a protocol for research</a:t>
            </a:r>
          </a:p>
          <a:p>
            <a:pPr lvl="1"/>
            <a:r>
              <a:rPr lang="en-US" dirty="0"/>
              <a:t> </a:t>
            </a:r>
            <a:r>
              <a:rPr lang="en-US" dirty="0" smtClean="0"/>
              <a:t>if physician determines the patient will not be able to timely access the medication and the delay will adversely impact the patient’s condition</a:t>
            </a:r>
          </a:p>
          <a:p>
            <a:r>
              <a:rPr lang="en-US" dirty="0" smtClean="0"/>
              <a:t>BOP may grant one year delay for hardship</a:t>
            </a:r>
            <a:endParaRPr lang="en-US" dirty="0"/>
          </a:p>
        </p:txBody>
      </p:sp>
    </p:spTree>
    <p:extLst>
      <p:ext uri="{BB962C8B-B14F-4D97-AF65-F5344CB8AC3E}">
        <p14:creationId xmlns:p14="http://schemas.microsoft.com/office/powerpoint/2010/main" val="778471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575" y="1246188"/>
            <a:ext cx="10839450" cy="3382962"/>
          </a:xfrm>
        </p:spPr>
        <p:txBody>
          <a:bodyPr>
            <a:normAutofit/>
          </a:bodyPr>
          <a:lstStyle/>
          <a:p>
            <a:r>
              <a:rPr lang="en-US" b="1" dirty="0" smtClean="0"/>
              <a:t>PA and APRN</a:t>
            </a:r>
            <a:br>
              <a:rPr lang="en-US" b="1" dirty="0" smtClean="0"/>
            </a:br>
            <a:r>
              <a:rPr lang="en-US" b="1" dirty="0" smtClean="0"/>
              <a:t>expansion of scope of practice</a:t>
            </a:r>
            <a:br>
              <a:rPr lang="en-US" b="1" dirty="0" smtClean="0"/>
            </a:br>
            <a:r>
              <a:rPr lang="en-US" sz="4800" dirty="0" smtClean="0"/>
              <a:t>and Chiropractors</a:t>
            </a:r>
            <a:endParaRPr lang="en-US" sz="4800" dirty="0"/>
          </a:p>
        </p:txBody>
      </p:sp>
    </p:spTree>
    <p:extLst>
      <p:ext uri="{BB962C8B-B14F-4D97-AF65-F5344CB8AC3E}">
        <p14:creationId xmlns:p14="http://schemas.microsoft.com/office/powerpoint/2010/main" val="212455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147    PA and APRN additional authority</a:t>
            </a:r>
            <a:br>
              <a:rPr lang="en-US" dirty="0" smtClean="0"/>
            </a:br>
            <a:r>
              <a:rPr lang="en-US" sz="3200" dirty="0" smtClean="0"/>
              <a:t>effective July 1, 2019</a:t>
            </a:r>
            <a:endParaRPr lang="en-US" sz="3200" dirty="0"/>
          </a:p>
        </p:txBody>
      </p:sp>
      <p:sp>
        <p:nvSpPr>
          <p:cNvPr id="3" name="Content Placeholder 2"/>
          <p:cNvSpPr>
            <a:spLocks noGrp="1"/>
          </p:cNvSpPr>
          <p:nvPr>
            <p:ph idx="1"/>
          </p:nvPr>
        </p:nvSpPr>
        <p:spPr/>
        <p:txBody>
          <a:bodyPr/>
          <a:lstStyle/>
          <a:p>
            <a:r>
              <a:rPr lang="en-US" dirty="0" smtClean="0"/>
              <a:t> PAs and </a:t>
            </a:r>
            <a:r>
              <a:rPr lang="en-US" dirty="0" smtClean="0"/>
              <a:t>APRNs </a:t>
            </a:r>
            <a:r>
              <a:rPr lang="en-US" dirty="0" smtClean="0"/>
              <a:t>can now:</a:t>
            </a:r>
          </a:p>
          <a:p>
            <a:pPr lvl="1"/>
            <a:r>
              <a:rPr lang="en-US" dirty="0"/>
              <a:t> </a:t>
            </a:r>
            <a:r>
              <a:rPr lang="en-US" dirty="0" smtClean="0"/>
              <a:t>clear a child after head injury to return to sports participation</a:t>
            </a:r>
          </a:p>
          <a:p>
            <a:r>
              <a:rPr lang="en-US" dirty="0" smtClean="0"/>
              <a:t>PA ordering tax-exempt medical device, same as other qualified providers</a:t>
            </a:r>
          </a:p>
          <a:p>
            <a:r>
              <a:rPr lang="en-US" dirty="0" smtClean="0"/>
              <a:t>PA and APRN can authorize pupils at a public school to self-administer medications</a:t>
            </a:r>
          </a:p>
          <a:p>
            <a:r>
              <a:rPr lang="en-US" dirty="0"/>
              <a:t> </a:t>
            </a:r>
            <a:r>
              <a:rPr lang="en-US" dirty="0" smtClean="0"/>
              <a:t>PAs can now authorize a disabled parking sticker</a:t>
            </a:r>
          </a:p>
          <a:p>
            <a:r>
              <a:rPr lang="en-US" dirty="0"/>
              <a:t> </a:t>
            </a:r>
            <a:r>
              <a:rPr lang="en-US" dirty="0" smtClean="0"/>
              <a:t>PAs can now authorize hearing aids after patient exam</a:t>
            </a:r>
          </a:p>
          <a:p>
            <a:r>
              <a:rPr lang="en-US" dirty="0"/>
              <a:t> </a:t>
            </a:r>
            <a:r>
              <a:rPr lang="en-US" dirty="0" smtClean="0"/>
              <a:t>PAs can perform taxicab drivers medical exams</a:t>
            </a:r>
          </a:p>
          <a:p>
            <a:endParaRPr lang="en-US" dirty="0"/>
          </a:p>
        </p:txBody>
      </p:sp>
    </p:spTree>
    <p:extLst>
      <p:ext uri="{BB962C8B-B14F-4D97-AF65-F5344CB8AC3E}">
        <p14:creationId xmlns:p14="http://schemas.microsoft.com/office/powerpoint/2010/main" val="77710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515600" cy="990600"/>
          </a:xfrm>
        </p:spPr>
        <p:txBody>
          <a:bodyPr>
            <a:normAutofit/>
          </a:bodyPr>
          <a:lstStyle/>
          <a:p>
            <a:r>
              <a:rPr lang="en-US" dirty="0" smtClean="0"/>
              <a:t>SB 134  Expands role of APRNs</a:t>
            </a:r>
            <a:endParaRPr lang="en-US" dirty="0"/>
          </a:p>
        </p:txBody>
      </p:sp>
      <p:sp>
        <p:nvSpPr>
          <p:cNvPr id="3" name="Content Placeholder 2"/>
          <p:cNvSpPr>
            <a:spLocks noGrp="1"/>
          </p:cNvSpPr>
          <p:nvPr>
            <p:ph idx="1"/>
          </p:nvPr>
        </p:nvSpPr>
        <p:spPr>
          <a:xfrm>
            <a:off x="0" y="1219200"/>
            <a:ext cx="12192000" cy="5267326"/>
          </a:xfrm>
        </p:spPr>
        <p:txBody>
          <a:bodyPr>
            <a:normAutofit lnSpcReduction="10000"/>
          </a:bodyPr>
          <a:lstStyle/>
          <a:p>
            <a:r>
              <a:rPr lang="en-US" dirty="0" smtClean="0"/>
              <a:t> APRNs may sign DMV forms such as a certification of disability</a:t>
            </a:r>
          </a:p>
          <a:p>
            <a:r>
              <a:rPr lang="en-US" dirty="0"/>
              <a:t> </a:t>
            </a:r>
            <a:r>
              <a:rPr lang="en-US" dirty="0" smtClean="0"/>
              <a:t>APRNs authorized to determine whether person has hemophilia or a heart condition requiring the use of an anticoagulant and therefore is exempt for alcohol concentration blood draw for DUI</a:t>
            </a:r>
          </a:p>
          <a:p>
            <a:r>
              <a:rPr lang="en-US" dirty="0"/>
              <a:t> </a:t>
            </a:r>
            <a:r>
              <a:rPr lang="en-US" dirty="0" smtClean="0"/>
              <a:t>APRN authorized to certify whether person is exempt, due to an inability to provide a deep lung breath sample, from breath test intended to measure concentration of alcohol</a:t>
            </a:r>
          </a:p>
          <a:p>
            <a:r>
              <a:rPr lang="en-US" dirty="0"/>
              <a:t> </a:t>
            </a:r>
            <a:r>
              <a:rPr lang="en-US" dirty="0" smtClean="0"/>
              <a:t>Certified APRN is authorized to make an evaluation to determine if an offender is an abuser of alcohol or drugs and whether the offender can be treated successfully</a:t>
            </a:r>
          </a:p>
          <a:p>
            <a:pPr lvl="1"/>
            <a:r>
              <a:rPr lang="en-US" dirty="0"/>
              <a:t> </a:t>
            </a:r>
            <a:r>
              <a:rPr lang="en-US" dirty="0" smtClean="0"/>
              <a:t>State BON to adopt regulations for psychiatric training and experience  to be so authorized</a:t>
            </a:r>
          </a:p>
          <a:p>
            <a:r>
              <a:rPr lang="en-US" dirty="0" smtClean="0"/>
              <a:t> APRN can be professional to contact in an advanced directive (instead of a physician)</a:t>
            </a:r>
            <a:endParaRPr lang="en-US" dirty="0"/>
          </a:p>
        </p:txBody>
      </p:sp>
    </p:spTree>
    <p:extLst>
      <p:ext uri="{BB962C8B-B14F-4D97-AF65-F5344CB8AC3E}">
        <p14:creationId xmlns:p14="http://schemas.microsoft.com/office/powerpoint/2010/main" val="12474556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376</TotalTime>
  <Words>2182</Words>
  <Application>Microsoft Office PowerPoint</Application>
  <PresentationFormat>Widescreen</PresentationFormat>
  <Paragraphs>133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Centaur</vt:lpstr>
      <vt:lpstr>Office Theme</vt:lpstr>
      <vt:lpstr>Enacted Bills of the 2019 Legislature affecting Medical Practice</vt:lpstr>
      <vt:lpstr>SB 289  Money allocated to motivate physicians to work in health shortage areas effective upon passage and approval </vt:lpstr>
      <vt:lpstr>Controlled Substance related amendments (additional)</vt:lpstr>
      <vt:lpstr>AB 49  Controlled substances law amendments effective January 1, 2020</vt:lpstr>
      <vt:lpstr>AB 334  NBME Bill effective July 1, 2019</vt:lpstr>
      <vt:lpstr>AB310 Mandatory eprescribing effective Jan 1 2021</vt:lpstr>
      <vt:lpstr>PA and APRN expansion of scope of practice and Chiropractors</vt:lpstr>
      <vt:lpstr>AB 147    PA and APRN additional authority effective July 1, 2019</vt:lpstr>
      <vt:lpstr>SB 134  Expands role of APRNs</vt:lpstr>
      <vt:lpstr>AB 457  “Dry needling” by a chiropractor</vt:lpstr>
      <vt:lpstr>PowerPoint Presentation</vt:lpstr>
      <vt:lpstr>AB 275 No denial of professional or occupational license based on immigration status effective January 1, 2020</vt:lpstr>
      <vt:lpstr>AB 361  up to $ 10,000 fine for precepting non-LCME/non-AOA medical student</vt:lpstr>
      <vt:lpstr>AB 319  petitioning the board re: criminal history</vt:lpstr>
      <vt:lpstr>SB 323  Regulatory body recovery attorney fees and costs</vt:lpstr>
      <vt:lpstr>SB  470 Entity cultural competency training effective July 1, 2019</vt:lpstr>
      <vt:lpstr>SB 14  Governor authorized to remove Board appointees</vt:lpstr>
      <vt:lpstr>Miscellaneous</vt:lpstr>
      <vt:lpstr>AB 381  April 16th declared decision day effective upon passage and approval</vt:lpstr>
      <vt:lpstr>AB 169 Maternal Mortality Review Committee effective January 1, 2020</vt:lpstr>
      <vt:lpstr>SB 245  Raises sovereign immunity cap to $ 150,000 on July 1, 2020; to $ 200,000 on July 1, 2022</vt:lpstr>
      <vt:lpstr>AB 170  Additional duties of the Office of Consumer Health Assistance and Governor’s Consumer Health Advocate effective January 1, 2020</vt:lpstr>
      <vt:lpstr>AB 254  Sickle cell disease and variants effective October 1, 2019</vt:lpstr>
      <vt:lpstr>AB 181  employer and ill employee effective upon approval</vt:lpstr>
      <vt:lpstr>AB 285  permits an observer at IME exams</vt:lpstr>
      <vt:lpstr>SB 170  Related to abortions effective July 1, 2019</vt:lpstr>
      <vt:lpstr>WATCH YOUR LANGUAGE !</vt:lpstr>
      <vt:lpstr>AB 367  Reference to persons with addictive disorders effective July 1 , 2019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Enacted Bills of the 2019 Legislature affecting medical practice</dc:title>
  <dc:creator>Windows User</dc:creator>
  <cp:lastModifiedBy>Windows User</cp:lastModifiedBy>
  <cp:revision>45</cp:revision>
  <dcterms:created xsi:type="dcterms:W3CDTF">2019-08-10T21:06:20Z</dcterms:created>
  <dcterms:modified xsi:type="dcterms:W3CDTF">2019-08-12T17:54:03Z</dcterms:modified>
</cp:coreProperties>
</file>