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handoutMasterIdLst>
    <p:handoutMasterId r:id="rId52"/>
  </p:handoutMasterIdLst>
  <p:sldIdLst>
    <p:sldId id="345" r:id="rId2"/>
    <p:sldId id="362" r:id="rId3"/>
    <p:sldId id="313" r:id="rId4"/>
    <p:sldId id="343" r:id="rId5"/>
    <p:sldId id="344" r:id="rId6"/>
    <p:sldId id="406" r:id="rId7"/>
    <p:sldId id="352" r:id="rId8"/>
    <p:sldId id="353" r:id="rId9"/>
    <p:sldId id="363" r:id="rId10"/>
    <p:sldId id="413" r:id="rId11"/>
    <p:sldId id="317" r:id="rId12"/>
    <p:sldId id="321" r:id="rId13"/>
    <p:sldId id="348" r:id="rId14"/>
    <p:sldId id="401" r:id="rId15"/>
    <p:sldId id="322" r:id="rId16"/>
    <p:sldId id="349" r:id="rId17"/>
    <p:sldId id="350" r:id="rId18"/>
    <p:sldId id="351" r:id="rId19"/>
    <p:sldId id="407" r:id="rId20"/>
    <p:sldId id="377" r:id="rId21"/>
    <p:sldId id="323" r:id="rId22"/>
    <p:sldId id="356" r:id="rId23"/>
    <p:sldId id="357" r:id="rId24"/>
    <p:sldId id="358" r:id="rId25"/>
    <p:sldId id="408" r:id="rId26"/>
    <p:sldId id="327" r:id="rId27"/>
    <p:sldId id="328" r:id="rId28"/>
    <p:sldId id="329" r:id="rId29"/>
    <p:sldId id="330" r:id="rId30"/>
    <p:sldId id="376" r:id="rId31"/>
    <p:sldId id="324" r:id="rId32"/>
    <p:sldId id="325" r:id="rId33"/>
    <p:sldId id="315" r:id="rId34"/>
    <p:sldId id="347" r:id="rId35"/>
    <p:sldId id="378" r:id="rId36"/>
    <p:sldId id="305" r:id="rId37"/>
    <p:sldId id="409" r:id="rId38"/>
    <p:sldId id="410" r:id="rId39"/>
    <p:sldId id="403" r:id="rId40"/>
    <p:sldId id="307" r:id="rId41"/>
    <p:sldId id="308" r:id="rId42"/>
    <p:sldId id="311" r:id="rId43"/>
    <p:sldId id="312" r:id="rId44"/>
    <p:sldId id="310" r:id="rId45"/>
    <p:sldId id="335" r:id="rId46"/>
    <p:sldId id="411" r:id="rId47"/>
    <p:sldId id="394" r:id="rId48"/>
    <p:sldId id="412" r:id="rId49"/>
    <p:sldId id="386" r:id="rId50"/>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7" d="100"/>
          <a:sy n="107" d="100"/>
        </p:scale>
        <p:origin x="126" y="110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337"/>
          </a:xfrm>
          <a:prstGeom prst="rect">
            <a:avLst/>
          </a:prstGeom>
        </p:spPr>
        <p:txBody>
          <a:bodyPr vert="horz" lIns="91434" tIns="45717" rIns="91434" bIns="45717" rtlCol="0"/>
          <a:lstStyle>
            <a:lvl1pPr algn="l">
              <a:defRPr sz="1200"/>
            </a:lvl1pPr>
          </a:lstStyle>
          <a:p>
            <a:pPr>
              <a:defRPr/>
            </a:pPr>
            <a:endParaRPr lang="en-US"/>
          </a:p>
        </p:txBody>
      </p:sp>
      <p:sp>
        <p:nvSpPr>
          <p:cNvPr id="3" name="Date Placeholder 2"/>
          <p:cNvSpPr>
            <a:spLocks noGrp="1"/>
          </p:cNvSpPr>
          <p:nvPr>
            <p:ph type="dt" sz="quarter" idx="1"/>
          </p:nvPr>
        </p:nvSpPr>
        <p:spPr>
          <a:xfrm>
            <a:off x="3970938" y="0"/>
            <a:ext cx="3037840" cy="466337"/>
          </a:xfrm>
          <a:prstGeom prst="rect">
            <a:avLst/>
          </a:prstGeom>
        </p:spPr>
        <p:txBody>
          <a:bodyPr vert="horz" lIns="91434" tIns="45717" rIns="91434" bIns="45717" rtlCol="0"/>
          <a:lstStyle>
            <a:lvl1pPr algn="r">
              <a:defRPr sz="1200"/>
            </a:lvl1pPr>
          </a:lstStyle>
          <a:p>
            <a:pPr>
              <a:defRPr/>
            </a:pPr>
            <a:fld id="{F6DF0B5E-AA26-4126-ADE0-A26D4DD6B324}" type="datetimeFigureOut">
              <a:rPr lang="en-US"/>
              <a:pPr>
                <a:defRPr/>
              </a:pPr>
              <a:t>10/19/2019</a:t>
            </a:fld>
            <a:endParaRPr lang="en-US"/>
          </a:p>
        </p:txBody>
      </p:sp>
      <p:sp>
        <p:nvSpPr>
          <p:cNvPr id="4" name="Footer Placeholder 3"/>
          <p:cNvSpPr>
            <a:spLocks noGrp="1"/>
          </p:cNvSpPr>
          <p:nvPr>
            <p:ph type="ftr" sz="quarter" idx="2"/>
          </p:nvPr>
        </p:nvSpPr>
        <p:spPr>
          <a:xfrm>
            <a:off x="0" y="8830063"/>
            <a:ext cx="3037840" cy="466337"/>
          </a:xfrm>
          <a:prstGeom prst="rect">
            <a:avLst/>
          </a:prstGeom>
        </p:spPr>
        <p:txBody>
          <a:bodyPr vert="horz" lIns="91434" tIns="45717" rIns="91434" bIns="45717"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38" y="8830063"/>
            <a:ext cx="3037840" cy="466337"/>
          </a:xfrm>
          <a:prstGeom prst="rect">
            <a:avLst/>
          </a:prstGeom>
        </p:spPr>
        <p:txBody>
          <a:bodyPr vert="horz" lIns="91434" tIns="45717" rIns="91434" bIns="45717" rtlCol="0" anchor="b"/>
          <a:lstStyle>
            <a:lvl1pPr algn="r">
              <a:defRPr sz="1200"/>
            </a:lvl1pPr>
          </a:lstStyle>
          <a:p>
            <a:pPr>
              <a:defRPr/>
            </a:pPr>
            <a:fld id="{AEAC88D1-5E54-4D98-B21D-3A02767F8F9A}" type="slidenum">
              <a:rPr lang="en-US"/>
              <a:pPr>
                <a:defRPr/>
              </a:pPr>
              <a:t>‹#›</a:t>
            </a:fld>
            <a:endParaRPr lang="en-US"/>
          </a:p>
        </p:txBody>
      </p:sp>
    </p:spTree>
    <p:extLst>
      <p:ext uri="{BB962C8B-B14F-4D97-AF65-F5344CB8AC3E}">
        <p14:creationId xmlns:p14="http://schemas.microsoft.com/office/powerpoint/2010/main" val="404431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337"/>
          </a:xfrm>
          <a:prstGeom prst="rect">
            <a:avLst/>
          </a:prstGeom>
        </p:spPr>
        <p:txBody>
          <a:bodyPr vert="horz" lIns="93171" tIns="46586" rIns="93171" bIns="46586"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6337"/>
          </a:xfrm>
          <a:prstGeom prst="rect">
            <a:avLst/>
          </a:prstGeom>
        </p:spPr>
        <p:txBody>
          <a:bodyPr vert="horz" lIns="93171" tIns="46586" rIns="93171" bIns="46586" rtlCol="0"/>
          <a:lstStyle>
            <a:lvl1pPr algn="r" eaLnBrk="1" fontAlgn="auto" hangingPunct="1">
              <a:spcBef>
                <a:spcPts val="0"/>
              </a:spcBef>
              <a:spcAft>
                <a:spcPts val="0"/>
              </a:spcAft>
              <a:defRPr sz="1200">
                <a:latin typeface="+mn-lt"/>
              </a:defRPr>
            </a:lvl1pPr>
          </a:lstStyle>
          <a:p>
            <a:pPr>
              <a:defRPr/>
            </a:pPr>
            <a:fld id="{2838DE31-AD67-4D93-B7EF-344D5AF512D2}" type="datetimeFigureOut">
              <a:rPr lang="en-US"/>
              <a:pPr>
                <a:defRPr/>
              </a:pPr>
              <a:t>10/19/2019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1" tIns="46586" rIns="93171" bIns="46586" rtlCol="0" anchor="ctr"/>
          <a:lstStyle/>
          <a:p>
            <a:pPr lvl="0"/>
            <a:endParaRPr lang="en-US" noProof="0"/>
          </a:p>
        </p:txBody>
      </p:sp>
      <p:sp>
        <p:nvSpPr>
          <p:cNvPr id="5" name="Notes Placeholder 4"/>
          <p:cNvSpPr>
            <a:spLocks noGrp="1"/>
          </p:cNvSpPr>
          <p:nvPr>
            <p:ph type="body" sz="quarter" idx="3"/>
          </p:nvPr>
        </p:nvSpPr>
        <p:spPr>
          <a:xfrm>
            <a:off x="701040" y="4473324"/>
            <a:ext cx="5608320" cy="3660427"/>
          </a:xfrm>
          <a:prstGeom prst="rect">
            <a:avLst/>
          </a:prstGeom>
        </p:spPr>
        <p:txBody>
          <a:bodyPr vert="horz" lIns="93171" tIns="46586" rIns="93171" bIns="4658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30063"/>
            <a:ext cx="3037840" cy="466337"/>
          </a:xfrm>
          <a:prstGeom prst="rect">
            <a:avLst/>
          </a:prstGeom>
        </p:spPr>
        <p:txBody>
          <a:bodyPr vert="horz" lIns="93171" tIns="46586" rIns="93171" bIns="46586"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30063"/>
            <a:ext cx="3037840" cy="466337"/>
          </a:xfrm>
          <a:prstGeom prst="rect">
            <a:avLst/>
          </a:prstGeom>
        </p:spPr>
        <p:txBody>
          <a:bodyPr vert="horz" lIns="93171" tIns="46586" rIns="93171" bIns="46586" rtlCol="0" anchor="b"/>
          <a:lstStyle>
            <a:lvl1pPr algn="r" eaLnBrk="1" fontAlgn="auto" hangingPunct="1">
              <a:spcBef>
                <a:spcPts val="0"/>
              </a:spcBef>
              <a:spcAft>
                <a:spcPts val="0"/>
              </a:spcAft>
              <a:defRPr sz="1200">
                <a:latin typeface="+mn-lt"/>
              </a:defRPr>
            </a:lvl1pPr>
          </a:lstStyle>
          <a:p>
            <a:pPr>
              <a:defRPr/>
            </a:pPr>
            <a:fld id="{C2912F0F-CFE1-40FB-B241-DE38FFE62952}" type="slidenum">
              <a:rPr lang="en-US"/>
              <a:pPr>
                <a:defRPr/>
              </a:pPr>
              <a:t>‹#›</a:t>
            </a:fld>
            <a:endParaRPr lang="en-US"/>
          </a:p>
        </p:txBody>
      </p:sp>
    </p:spTree>
    <p:extLst>
      <p:ext uri="{BB962C8B-B14F-4D97-AF65-F5344CB8AC3E}">
        <p14:creationId xmlns:p14="http://schemas.microsoft.com/office/powerpoint/2010/main" val="537914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4143" indent="-289436">
              <a:defRPr>
                <a:solidFill>
                  <a:schemeClr val="tx1"/>
                </a:solidFill>
                <a:latin typeface="Calibri" panose="020F0502020204030204" pitchFamily="34" charset="0"/>
              </a:defRPr>
            </a:lvl2pPr>
            <a:lvl3pPr marL="1162569" indent="-231549">
              <a:defRPr>
                <a:solidFill>
                  <a:schemeClr val="tx1"/>
                </a:solidFill>
                <a:latin typeface="Calibri" panose="020F0502020204030204" pitchFamily="34" charset="0"/>
              </a:defRPr>
            </a:lvl3pPr>
            <a:lvl4pPr marL="1628883" indent="-231549">
              <a:defRPr>
                <a:solidFill>
                  <a:schemeClr val="tx1"/>
                </a:solidFill>
                <a:latin typeface="Calibri" panose="020F0502020204030204" pitchFamily="34" charset="0"/>
              </a:defRPr>
            </a:lvl4pPr>
            <a:lvl5pPr marL="2095197" indent="-231549">
              <a:defRPr>
                <a:solidFill>
                  <a:schemeClr val="tx1"/>
                </a:solidFill>
                <a:latin typeface="Calibri" panose="020F0502020204030204" pitchFamily="34" charset="0"/>
              </a:defRPr>
            </a:lvl5pPr>
            <a:lvl6pPr marL="2558295" indent="-231549" eaLnBrk="0" fontAlgn="base" hangingPunct="0">
              <a:spcBef>
                <a:spcPct val="0"/>
              </a:spcBef>
              <a:spcAft>
                <a:spcPct val="0"/>
              </a:spcAft>
              <a:defRPr>
                <a:solidFill>
                  <a:schemeClr val="tx1"/>
                </a:solidFill>
                <a:latin typeface="Calibri" panose="020F0502020204030204" pitchFamily="34" charset="0"/>
              </a:defRPr>
            </a:lvl6pPr>
            <a:lvl7pPr marL="3021393" indent="-231549" eaLnBrk="0" fontAlgn="base" hangingPunct="0">
              <a:spcBef>
                <a:spcPct val="0"/>
              </a:spcBef>
              <a:spcAft>
                <a:spcPct val="0"/>
              </a:spcAft>
              <a:defRPr>
                <a:solidFill>
                  <a:schemeClr val="tx1"/>
                </a:solidFill>
                <a:latin typeface="Calibri" panose="020F0502020204030204" pitchFamily="34" charset="0"/>
              </a:defRPr>
            </a:lvl7pPr>
            <a:lvl8pPr marL="3484490" indent="-231549" eaLnBrk="0" fontAlgn="base" hangingPunct="0">
              <a:spcBef>
                <a:spcPct val="0"/>
              </a:spcBef>
              <a:spcAft>
                <a:spcPct val="0"/>
              </a:spcAft>
              <a:defRPr>
                <a:solidFill>
                  <a:schemeClr val="tx1"/>
                </a:solidFill>
                <a:latin typeface="Calibri" panose="020F0502020204030204" pitchFamily="34" charset="0"/>
              </a:defRPr>
            </a:lvl8pPr>
            <a:lvl9pPr marL="3947588" indent="-231549"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D18B5E8-09A9-46A5-865D-F762C5BCEF12}" type="slidenum">
              <a:rPr lang="en-US" altLang="en-US" smtClean="0"/>
              <a:pPr fontAlgn="base">
                <a:spcBef>
                  <a:spcPct val="0"/>
                </a:spcBef>
                <a:spcAft>
                  <a:spcPct val="0"/>
                </a:spcAft>
              </a:pPr>
              <a:t>41</a:t>
            </a:fld>
            <a:endParaRPr lang="en-US" altLang="en-US" smtClean="0"/>
          </a:p>
        </p:txBody>
      </p:sp>
    </p:spTree>
    <p:extLst>
      <p:ext uri="{BB962C8B-B14F-4D97-AF65-F5344CB8AC3E}">
        <p14:creationId xmlns:p14="http://schemas.microsoft.com/office/powerpoint/2010/main" val="1514748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47100">
              <a:defRPr>
                <a:solidFill>
                  <a:schemeClr val="tx1"/>
                </a:solidFill>
                <a:latin typeface="Calibri" panose="020F0502020204030204" pitchFamily="34" charset="0"/>
              </a:defRPr>
            </a:lvl1pPr>
            <a:lvl2pPr marL="742886" indent="-284613" defTabSz="947100">
              <a:defRPr>
                <a:solidFill>
                  <a:schemeClr val="tx1"/>
                </a:solidFill>
                <a:latin typeface="Calibri" panose="020F0502020204030204" pitchFamily="34" charset="0"/>
              </a:defRPr>
            </a:lvl2pPr>
            <a:lvl3pPr marL="1141665" indent="-228333" defTabSz="947100">
              <a:defRPr>
                <a:solidFill>
                  <a:schemeClr val="tx1"/>
                </a:solidFill>
                <a:latin typeface="Calibri" panose="020F0502020204030204" pitchFamily="34" charset="0"/>
              </a:defRPr>
            </a:lvl3pPr>
            <a:lvl4pPr marL="1599939" indent="-228333" defTabSz="947100">
              <a:defRPr>
                <a:solidFill>
                  <a:schemeClr val="tx1"/>
                </a:solidFill>
                <a:latin typeface="Calibri" panose="020F0502020204030204" pitchFamily="34" charset="0"/>
              </a:defRPr>
            </a:lvl4pPr>
            <a:lvl5pPr marL="2056605" indent="-228333" defTabSz="947100">
              <a:defRPr>
                <a:solidFill>
                  <a:schemeClr val="tx1"/>
                </a:solidFill>
                <a:latin typeface="Calibri" panose="020F0502020204030204" pitchFamily="34" charset="0"/>
              </a:defRPr>
            </a:lvl5pPr>
            <a:lvl6pPr marL="2519703" indent="-228333" defTabSz="947100" eaLnBrk="0" fontAlgn="base" hangingPunct="0">
              <a:spcBef>
                <a:spcPct val="0"/>
              </a:spcBef>
              <a:spcAft>
                <a:spcPct val="0"/>
              </a:spcAft>
              <a:defRPr>
                <a:solidFill>
                  <a:schemeClr val="tx1"/>
                </a:solidFill>
                <a:latin typeface="Calibri" panose="020F0502020204030204" pitchFamily="34" charset="0"/>
              </a:defRPr>
            </a:lvl6pPr>
            <a:lvl7pPr marL="2982801" indent="-228333" defTabSz="947100" eaLnBrk="0" fontAlgn="base" hangingPunct="0">
              <a:spcBef>
                <a:spcPct val="0"/>
              </a:spcBef>
              <a:spcAft>
                <a:spcPct val="0"/>
              </a:spcAft>
              <a:defRPr>
                <a:solidFill>
                  <a:schemeClr val="tx1"/>
                </a:solidFill>
                <a:latin typeface="Calibri" panose="020F0502020204030204" pitchFamily="34" charset="0"/>
              </a:defRPr>
            </a:lvl7pPr>
            <a:lvl8pPr marL="3445899" indent="-228333" defTabSz="947100" eaLnBrk="0" fontAlgn="base" hangingPunct="0">
              <a:spcBef>
                <a:spcPct val="0"/>
              </a:spcBef>
              <a:spcAft>
                <a:spcPct val="0"/>
              </a:spcAft>
              <a:defRPr>
                <a:solidFill>
                  <a:schemeClr val="tx1"/>
                </a:solidFill>
                <a:latin typeface="Calibri" panose="020F0502020204030204" pitchFamily="34" charset="0"/>
              </a:defRPr>
            </a:lvl8pPr>
            <a:lvl9pPr marL="3908997" indent="-228333" defTabSz="9471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1F54AE2-E0F2-41A1-A38C-D6A1CD5920E5}" type="slidenum">
              <a:rPr lang="en-US" altLang="en-US" smtClean="0">
                <a:latin typeface="Arial" panose="020B0604020202020204" pitchFamily="34" charset="0"/>
                <a:ea typeface="MS PGothic" panose="020B0600070205080204" pitchFamily="34" charset="-128"/>
              </a:rPr>
              <a:pPr fontAlgn="base">
                <a:spcBef>
                  <a:spcPct val="0"/>
                </a:spcBef>
                <a:spcAft>
                  <a:spcPct val="0"/>
                </a:spcAft>
              </a:pPr>
              <a:t>47</a:t>
            </a:fld>
            <a:endParaRPr lang="en-US" altLang="en-US" smtClean="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2655629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Picture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26"/>
            <a:ext cx="10363200" cy="1470025"/>
          </a:xfrm>
        </p:spPr>
        <p:txBody>
          <a:bodyPr/>
          <a:lstStyle>
            <a:lvl1pPr>
              <a:defRPr b="1">
                <a:solidFill>
                  <a:srgbClr val="FFC000"/>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090E6B11-4370-4A14-B132-9C0E4B094EAE}" type="datetimeFigureOut">
              <a:rPr lang="en-US"/>
              <a:pPr>
                <a:defRPr/>
              </a:pPr>
              <a:t>10/19/2019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C21687-5010-4F9E-8260-BA50A6C44E34}" type="slidenum">
              <a:rPr lang="en-US"/>
              <a:pPr>
                <a:defRPr/>
              </a:pPr>
              <a:t>‹#›</a:t>
            </a:fld>
            <a:endParaRPr lang="en-US"/>
          </a:p>
        </p:txBody>
      </p:sp>
    </p:spTree>
    <p:extLst>
      <p:ext uri="{BB962C8B-B14F-4D97-AF65-F5344CB8AC3E}">
        <p14:creationId xmlns:p14="http://schemas.microsoft.com/office/powerpoint/2010/main" val="1509331868"/>
      </p:ext>
    </p:extLst>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E2EC27-798D-477D-9163-38A72DF1D801}" type="datetimeFigureOut">
              <a:rPr lang="en-US"/>
              <a:pPr>
                <a:defRPr/>
              </a:pPr>
              <a:t>10/19/2019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4A35CF-F9AD-4ED4-8AB5-ABA2C77E979A}" type="slidenum">
              <a:rPr lang="en-US"/>
              <a:pPr>
                <a:defRPr/>
              </a:pPr>
              <a:t>‹#›</a:t>
            </a:fld>
            <a:endParaRPr lang="en-US"/>
          </a:p>
        </p:txBody>
      </p:sp>
    </p:spTree>
    <p:extLst>
      <p:ext uri="{BB962C8B-B14F-4D97-AF65-F5344CB8AC3E}">
        <p14:creationId xmlns:p14="http://schemas.microsoft.com/office/powerpoint/2010/main" val="3300560140"/>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15DCAF4-35F4-497E-9649-4F417DB17615}" type="datetimeFigureOut">
              <a:rPr lang="en-US"/>
              <a:pPr>
                <a:defRPr/>
              </a:pPr>
              <a:t>10/19/2019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68F313-CD2E-4E88-9548-8E315DC1CC71}" type="slidenum">
              <a:rPr lang="en-US"/>
              <a:pPr>
                <a:defRPr/>
              </a:pPr>
              <a:t>‹#›</a:t>
            </a:fld>
            <a:endParaRPr lang="en-US"/>
          </a:p>
        </p:txBody>
      </p:sp>
    </p:spTree>
    <p:extLst>
      <p:ext uri="{BB962C8B-B14F-4D97-AF65-F5344CB8AC3E}">
        <p14:creationId xmlns:p14="http://schemas.microsoft.com/office/powerpoint/2010/main" val="1588374418"/>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Picture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609600"/>
            <a:ext cx="10972800" cy="808038"/>
          </a:xfrm>
        </p:spPr>
        <p:txBody>
          <a:bodyPr>
            <a:normAutofit/>
          </a:bodyPr>
          <a:lstStyle>
            <a:lvl1pPr>
              <a:defRPr sz="4000" b="1">
                <a:solidFill>
                  <a:srgbClr val="FFC00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latin typeface="Arial" pitchFamily="34" charset="0"/>
                <a:cs typeface="Arial" pitchFamily="34" charset="0"/>
              </a:defRPr>
            </a:lvl1pPr>
            <a:lvl2pPr>
              <a:defRPr>
                <a:solidFill>
                  <a:schemeClr val="bg1"/>
                </a:solidFill>
                <a:latin typeface="Arial" pitchFamily="34" charset="0"/>
                <a:cs typeface="Arial" pitchFamily="34" charset="0"/>
              </a:defRPr>
            </a:lvl2pPr>
            <a:lvl3pPr>
              <a:defRPr>
                <a:solidFill>
                  <a:schemeClr val="bg1"/>
                </a:solidFill>
                <a:latin typeface="Arial" pitchFamily="34" charset="0"/>
                <a:cs typeface="Arial" pitchFamily="34" charset="0"/>
              </a:defRPr>
            </a:lvl3pPr>
            <a:lvl4pPr>
              <a:defRPr>
                <a:solidFill>
                  <a:schemeClr val="bg1"/>
                </a:solidFill>
                <a:latin typeface="Arial" pitchFamily="34" charset="0"/>
                <a:cs typeface="Arial" pitchFamily="34" charset="0"/>
              </a:defRPr>
            </a:lvl4pPr>
            <a:lvl5pPr>
              <a:defRPr>
                <a:solidFill>
                  <a:schemeClr val="bg1"/>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0442707-B34F-466C-BA47-1E71B0727C4A}" type="datetimeFigureOut">
              <a:rPr lang="en-US"/>
              <a:pPr>
                <a:defRPr/>
              </a:pPr>
              <a:t>10/19/2019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76C236-3647-4544-945D-0BC514416BE0}" type="slidenum">
              <a:rPr lang="en-US"/>
              <a:pPr>
                <a:defRPr/>
              </a:pPr>
              <a:t>‹#›</a:t>
            </a:fld>
            <a:endParaRPr lang="en-US"/>
          </a:p>
        </p:txBody>
      </p:sp>
    </p:spTree>
    <p:extLst>
      <p:ext uri="{BB962C8B-B14F-4D97-AF65-F5344CB8AC3E}">
        <p14:creationId xmlns:p14="http://schemas.microsoft.com/office/powerpoint/2010/main" val="3474659513"/>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5EF3FD-61EA-4258-ABFC-1D741BC7D4A1}" type="datetimeFigureOut">
              <a:rPr lang="en-US"/>
              <a:pPr>
                <a:defRPr/>
              </a:pPr>
              <a:t>10/19/2019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55F529-8D5C-4097-AC43-734CA4422D30}" type="slidenum">
              <a:rPr lang="en-US"/>
              <a:pPr>
                <a:defRPr/>
              </a:pPr>
              <a:t>‹#›</a:t>
            </a:fld>
            <a:endParaRPr lang="en-US"/>
          </a:p>
        </p:txBody>
      </p:sp>
    </p:spTree>
    <p:extLst>
      <p:ext uri="{BB962C8B-B14F-4D97-AF65-F5344CB8AC3E}">
        <p14:creationId xmlns:p14="http://schemas.microsoft.com/office/powerpoint/2010/main" val="4157301290"/>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76901E-8B49-4C1A-AE75-ACC9735279BB}" type="datetimeFigureOut">
              <a:rPr lang="en-US"/>
              <a:pPr>
                <a:defRPr/>
              </a:pPr>
              <a:t>10/19/2019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4A0016-25B0-478D-A84F-EDBBE1EAD8C9}" type="slidenum">
              <a:rPr lang="en-US"/>
              <a:pPr>
                <a:defRPr/>
              </a:pPr>
              <a:t>‹#›</a:t>
            </a:fld>
            <a:endParaRPr lang="en-US"/>
          </a:p>
        </p:txBody>
      </p:sp>
    </p:spTree>
    <p:extLst>
      <p:ext uri="{BB962C8B-B14F-4D97-AF65-F5344CB8AC3E}">
        <p14:creationId xmlns:p14="http://schemas.microsoft.com/office/powerpoint/2010/main" val="1273205537"/>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67640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36220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7601" y="167640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7601" y="236220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4EF81B8-B157-441E-9E75-100383DC6E4F}" type="datetimeFigureOut">
              <a:rPr lang="en-US"/>
              <a:pPr>
                <a:defRPr/>
              </a:pPr>
              <a:t>10/19/2019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B9FDE2B-FCB1-4EEA-BA5E-A2BF15FF0706}" type="slidenum">
              <a:rPr lang="en-US"/>
              <a:pPr>
                <a:defRPr/>
              </a:pPr>
              <a:t>‹#›</a:t>
            </a:fld>
            <a:endParaRPr lang="en-US"/>
          </a:p>
        </p:txBody>
      </p:sp>
    </p:spTree>
    <p:extLst>
      <p:ext uri="{BB962C8B-B14F-4D97-AF65-F5344CB8AC3E}">
        <p14:creationId xmlns:p14="http://schemas.microsoft.com/office/powerpoint/2010/main" val="826833127"/>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AA05FF-E7A0-4EC5-9687-93B7189A4A4E}" type="datetimeFigureOut">
              <a:rPr lang="en-US"/>
              <a:pPr>
                <a:defRPr/>
              </a:pPr>
              <a:t>10/19/2019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BB5C6FE-50C9-474B-BB4F-B88ACF348935}" type="slidenum">
              <a:rPr lang="en-US"/>
              <a:pPr>
                <a:defRPr/>
              </a:pPr>
              <a:t>‹#›</a:t>
            </a:fld>
            <a:endParaRPr lang="en-US"/>
          </a:p>
        </p:txBody>
      </p:sp>
    </p:spTree>
    <p:extLst>
      <p:ext uri="{BB962C8B-B14F-4D97-AF65-F5344CB8AC3E}">
        <p14:creationId xmlns:p14="http://schemas.microsoft.com/office/powerpoint/2010/main" val="298522093"/>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56E280-7D08-4D03-8773-44C0CF8A1C76}" type="datetimeFigureOut">
              <a:rPr lang="en-US"/>
              <a:pPr>
                <a:defRPr/>
              </a:pPr>
              <a:t>10/19/2019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7DF9C33-491D-4B32-AD71-E54C0D7581CC}" type="slidenum">
              <a:rPr lang="en-US"/>
              <a:pPr>
                <a:defRPr/>
              </a:pPr>
              <a:t>‹#›</a:t>
            </a:fld>
            <a:endParaRPr lang="en-US"/>
          </a:p>
        </p:txBody>
      </p:sp>
    </p:spTree>
    <p:extLst>
      <p:ext uri="{BB962C8B-B14F-4D97-AF65-F5344CB8AC3E}">
        <p14:creationId xmlns:p14="http://schemas.microsoft.com/office/powerpoint/2010/main" val="1735277939"/>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75200" y="68580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8288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2B6339-FF0B-4591-A614-1BAD03B6A7AA}" type="datetimeFigureOut">
              <a:rPr lang="en-US"/>
              <a:pPr>
                <a:defRPr/>
              </a:pPr>
              <a:t>10/19/2019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7A76CF-BD46-467D-929A-5479294A33B1}" type="slidenum">
              <a:rPr lang="en-US"/>
              <a:pPr>
                <a:defRPr/>
              </a:pPr>
              <a:t>‹#›</a:t>
            </a:fld>
            <a:endParaRPr lang="en-US"/>
          </a:p>
        </p:txBody>
      </p:sp>
    </p:spTree>
    <p:extLst>
      <p:ext uri="{BB962C8B-B14F-4D97-AF65-F5344CB8AC3E}">
        <p14:creationId xmlns:p14="http://schemas.microsoft.com/office/powerpoint/2010/main" val="2579265162"/>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63ACD6D-52EE-48A5-BEA1-B1D770879BBD}" type="datetimeFigureOut">
              <a:rPr lang="en-US"/>
              <a:pPr>
                <a:defRPr/>
              </a:pPr>
              <a:t>10/19/2019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8F196D-65A6-4904-B6C8-D62F9D8282BC}" type="slidenum">
              <a:rPr lang="en-US"/>
              <a:pPr>
                <a:defRPr/>
              </a:pPr>
              <a:t>‹#›</a:t>
            </a:fld>
            <a:endParaRPr lang="en-US"/>
          </a:p>
        </p:txBody>
      </p:sp>
    </p:spTree>
    <p:extLst>
      <p:ext uri="{BB962C8B-B14F-4D97-AF65-F5344CB8AC3E}">
        <p14:creationId xmlns:p14="http://schemas.microsoft.com/office/powerpoint/2010/main" val="3376078906"/>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Picture1.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bwMode="auto">
          <a:xfrm>
            <a:off x="609600" y="5334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E13D2FA-F374-4E92-8EDA-41D69EC2D4DA}" type="datetimeFigureOut">
              <a:rPr lang="en-US"/>
              <a:pPr>
                <a:defRPr/>
              </a:pPr>
              <a:t>10/19/2019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mn-lt"/>
              </a:defRPr>
            </a:lvl1pPr>
          </a:lstStyle>
          <a:p>
            <a:pPr>
              <a:defRPr/>
            </a:pPr>
            <a:fld id="{4C1F31FD-F3C4-4F19-BB18-F75F9DCA85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94" r:id="rId1"/>
    <p:sldLayoutId id="2147484295" r:id="rId2"/>
    <p:sldLayoutId id="2147484285" r:id="rId3"/>
    <p:sldLayoutId id="2147484286" r:id="rId4"/>
    <p:sldLayoutId id="2147484287" r:id="rId5"/>
    <p:sldLayoutId id="2147484288" r:id="rId6"/>
    <p:sldLayoutId id="2147484289" r:id="rId7"/>
    <p:sldLayoutId id="2147484290" r:id="rId8"/>
    <p:sldLayoutId id="2147484291" r:id="rId9"/>
    <p:sldLayoutId id="2147484292" r:id="rId10"/>
    <p:sldLayoutId id="2147484293" r:id="rId11"/>
  </p:sldLayoutIdLst>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tmplLst>
          <p:tmpl>
            <p:tnLst>
              <p:par>
                <p:cTn presetID="9"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Lst>
      </p:bldP>
    </p:bldLst>
  </p:timing>
  <p:txStyles>
    <p:titleStyle>
      <a:lvl1pPr algn="ctr" rtl="0" eaLnBrk="0" fontAlgn="base" hangingPunct="0">
        <a:spcBef>
          <a:spcPct val="0"/>
        </a:spcBef>
        <a:spcAft>
          <a:spcPct val="0"/>
        </a:spcAft>
        <a:defRPr sz="4400" b="1" kern="1200">
          <a:solidFill>
            <a:srgbClr val="FFC000"/>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FFC000"/>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b="1">
          <a:solidFill>
            <a:srgbClr val="FFC000"/>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b="1">
          <a:solidFill>
            <a:srgbClr val="FFC000"/>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b="1">
          <a:solidFill>
            <a:srgbClr val="FFC000"/>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b="1">
          <a:solidFill>
            <a:srgbClr val="FFC000"/>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b="1">
          <a:solidFill>
            <a:srgbClr val="FFC000"/>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b="1">
          <a:solidFill>
            <a:srgbClr val="FFC000"/>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b="1">
          <a:solidFill>
            <a:srgbClr val="FFC000"/>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bg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bg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bg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pyzam.com/funnypictures/details/7935?cat=all&amp;sort=popula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52400" y="1143000"/>
            <a:ext cx="11811000" cy="2362200"/>
          </a:xfrm>
        </p:spPr>
        <p:txBody>
          <a:bodyPr>
            <a:normAutofit/>
          </a:bodyPr>
          <a:lstStyle/>
          <a:p>
            <a:pPr eaLnBrk="1" hangingPunct="1">
              <a:defRPr/>
            </a:pPr>
            <a:r>
              <a:rPr lang="en-US" altLang="en-US" sz="4400" dirty="0"/>
              <a:t>Controlled Substances (CS) </a:t>
            </a:r>
            <a:r>
              <a:rPr lang="en-US" altLang="en-US" sz="4400" dirty="0" smtClean="0"/>
              <a:t>Mandates</a:t>
            </a:r>
            <a:r>
              <a:rPr lang="en-US" altLang="en-US" sz="4400" dirty="0"/>
              <a:t>, including </a:t>
            </a:r>
            <a:r>
              <a:rPr lang="en-US" altLang="en-US" sz="4400" dirty="0" smtClean="0"/>
              <a:t>amendments in AB 239 of 2019</a:t>
            </a:r>
            <a:r>
              <a:rPr lang="en-US" altLang="en-US" sz="2800" dirty="0" smtClean="0"/>
              <a:t> </a:t>
            </a:r>
            <a:r>
              <a:rPr lang="en-US" altLang="en-US" sz="2800" dirty="0" smtClean="0"/>
              <a:t>(effective </a:t>
            </a:r>
            <a:r>
              <a:rPr lang="en-US" altLang="en-US" sz="2800" dirty="0" smtClean="0"/>
              <a:t>June 3, </a:t>
            </a:r>
            <a:r>
              <a:rPr lang="en-US" altLang="en-US" sz="2800" dirty="0" smtClean="0"/>
              <a:t>2019)</a:t>
            </a:r>
            <a:endParaRPr lang="en-US" altLang="en-US" sz="2800" dirty="0"/>
          </a:p>
        </p:txBody>
      </p:sp>
      <p:sp>
        <p:nvSpPr>
          <p:cNvPr id="3" name="Content Placeholder 2"/>
          <p:cNvSpPr>
            <a:spLocks noGrp="1"/>
          </p:cNvSpPr>
          <p:nvPr>
            <p:ph idx="1"/>
          </p:nvPr>
        </p:nvSpPr>
        <p:spPr>
          <a:xfrm>
            <a:off x="2057400" y="3733800"/>
            <a:ext cx="8229600" cy="2286000"/>
          </a:xfrm>
        </p:spPr>
        <p:txBody>
          <a:bodyPr rtlCol="0">
            <a:normAutofit/>
          </a:bodyPr>
          <a:lstStyle/>
          <a:p>
            <a:pPr marL="0" indent="0" algn="ctr" eaLnBrk="1" fontAlgn="auto" hangingPunct="1">
              <a:spcAft>
                <a:spcPts val="0"/>
              </a:spcAft>
              <a:buNone/>
              <a:defRPr/>
            </a:pPr>
            <a:r>
              <a:rPr lang="en-US" sz="2600" b="1" dirty="0">
                <a:latin typeface="Centaur" panose="02030504050205020304" pitchFamily="18" charset="0"/>
              </a:rPr>
              <a:t>Weldon (Don) Havins, MD, JD, LLM (Health Law)</a:t>
            </a:r>
          </a:p>
          <a:p>
            <a:pPr marL="0" indent="0" algn="ctr" eaLnBrk="1" fontAlgn="auto" hangingPunct="1">
              <a:spcAft>
                <a:spcPts val="0"/>
              </a:spcAft>
              <a:buNone/>
              <a:defRPr/>
            </a:pPr>
            <a:r>
              <a:rPr lang="en-US" sz="2000" dirty="0">
                <a:latin typeface="Centaur" panose="02030504050205020304" pitchFamily="18" charset="0"/>
              </a:rPr>
              <a:t>Professor and Director of Medical Jurisprudence</a:t>
            </a:r>
          </a:p>
          <a:p>
            <a:pPr marL="0" indent="0" algn="ctr" eaLnBrk="1" fontAlgn="auto" hangingPunct="1">
              <a:spcAft>
                <a:spcPts val="0"/>
              </a:spcAft>
              <a:buNone/>
              <a:defRPr/>
            </a:pPr>
            <a:r>
              <a:rPr lang="en-US" sz="2000" dirty="0" err="1">
                <a:latin typeface="Centaur" panose="02030504050205020304" pitchFamily="18" charset="0"/>
              </a:rPr>
              <a:t>Touro</a:t>
            </a:r>
            <a:r>
              <a:rPr lang="en-US" sz="2000" dirty="0">
                <a:latin typeface="Centaur" panose="02030504050205020304" pitchFamily="18" charset="0"/>
              </a:rPr>
              <a:t> University </a:t>
            </a:r>
            <a:r>
              <a:rPr lang="en-US" sz="2000" dirty="0" smtClean="0">
                <a:latin typeface="Centaur" panose="02030504050205020304" pitchFamily="18" charset="0"/>
              </a:rPr>
              <a:t>Nevada</a:t>
            </a:r>
            <a:endParaRPr lang="en-US" sz="2000" dirty="0">
              <a:latin typeface="Centaur" panose="02030504050205020304" pitchFamily="18" charset="0"/>
            </a:endParaRPr>
          </a:p>
        </p:txBody>
      </p:sp>
    </p:spTree>
  </p:cSld>
  <p:clrMapOvr>
    <a:masterClrMapping/>
  </p:clrMapOvr>
  <p:transition spd="med">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09800"/>
            <a:ext cx="10972800" cy="1981199"/>
          </a:xfrm>
        </p:spPr>
        <p:txBody>
          <a:bodyPr/>
          <a:lstStyle/>
          <a:p>
            <a:pPr marL="0" indent="0" algn="ctr">
              <a:buNone/>
            </a:pPr>
            <a:r>
              <a:rPr lang="en-US" sz="5400" dirty="0" smtClean="0">
                <a:latin typeface="Adobe Arabic" panose="02040503050201020203" pitchFamily="18" charset="-78"/>
                <a:cs typeface="Adobe Arabic" panose="02040503050201020203" pitchFamily="18" charset="-78"/>
              </a:rPr>
              <a:t>USING CONTROLLED SUBSTANCES FOR THE </a:t>
            </a:r>
            <a:r>
              <a:rPr lang="en-US" sz="6600" dirty="0" smtClean="0">
                <a:latin typeface="Adobe Arabic" panose="02040503050201020203" pitchFamily="18" charset="-78"/>
                <a:cs typeface="Adobe Arabic" panose="02040503050201020203" pitchFamily="18" charset="-78"/>
              </a:rPr>
              <a:t>TREATMENT OF PAIN</a:t>
            </a:r>
            <a:endParaRPr lang="en-US" sz="66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138628891"/>
      </p:ext>
    </p:extLst>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55650"/>
            <a:ext cx="9220200" cy="808038"/>
          </a:xfrm>
        </p:spPr>
        <p:txBody>
          <a:bodyPr rtlCol="0">
            <a:normAutofit/>
          </a:bodyPr>
          <a:lstStyle/>
          <a:p>
            <a:pPr eaLnBrk="1" fontAlgn="auto" hangingPunct="1">
              <a:spcAft>
                <a:spcPts val="0"/>
              </a:spcAft>
              <a:defRPr/>
            </a:pPr>
            <a:r>
              <a:rPr lang="en-US" sz="3200" dirty="0" smtClean="0">
                <a:latin typeface="Century" panose="02040604050505020304" pitchFamily="18" charset="0"/>
              </a:rPr>
              <a:t>NRS 639.235</a:t>
            </a:r>
            <a:endParaRPr lang="en-US" sz="3200" dirty="0"/>
          </a:p>
        </p:txBody>
      </p:sp>
      <p:sp>
        <p:nvSpPr>
          <p:cNvPr id="3" name="Content Placeholder 2"/>
          <p:cNvSpPr>
            <a:spLocks noGrp="1"/>
          </p:cNvSpPr>
          <p:nvPr>
            <p:ph idx="1"/>
          </p:nvPr>
        </p:nvSpPr>
        <p:spPr>
          <a:xfrm>
            <a:off x="685800" y="1600201"/>
            <a:ext cx="11049000" cy="4525963"/>
          </a:xfrm>
        </p:spPr>
        <p:txBody>
          <a:bodyPr rtlCol="0">
            <a:normAutofit/>
          </a:bodyPr>
          <a:lstStyle/>
          <a:p>
            <a:pPr marL="0" indent="0" eaLnBrk="1" fontAlgn="auto" hangingPunct="1">
              <a:spcAft>
                <a:spcPts val="0"/>
              </a:spcAft>
              <a:buNone/>
              <a:defRPr/>
            </a:pPr>
            <a:r>
              <a:rPr lang="en-US" sz="3000" b="1" u="sng" dirty="0">
                <a:latin typeface="Century" panose="02040604050505020304" pitchFamily="18" charset="0"/>
              </a:rPr>
              <a:t>Before issuing</a:t>
            </a:r>
            <a:r>
              <a:rPr lang="en-US" sz="3000" u="sng" dirty="0">
                <a:latin typeface="Century" panose="02040604050505020304" pitchFamily="18" charset="0"/>
              </a:rPr>
              <a:t> an </a:t>
            </a:r>
            <a:r>
              <a:rPr lang="en-US" sz="3000" b="1" u="sng" dirty="0">
                <a:latin typeface="Century" panose="02040604050505020304" pitchFamily="18" charset="0"/>
              </a:rPr>
              <a:t>initial</a:t>
            </a:r>
            <a:r>
              <a:rPr lang="en-US" sz="3000" u="sng" dirty="0">
                <a:latin typeface="Century" panose="02040604050505020304" pitchFamily="18" charset="0"/>
              </a:rPr>
              <a:t> prescription for CS</a:t>
            </a:r>
            <a:r>
              <a:rPr lang="en-US" sz="3000" dirty="0">
                <a:latin typeface="Century" panose="02040604050505020304" pitchFamily="18" charset="0"/>
              </a:rPr>
              <a:t> (II, III, IV) </a:t>
            </a:r>
            <a:r>
              <a:rPr lang="en-US" b="1" u="sng" dirty="0">
                <a:latin typeface="Century" panose="02040604050505020304" pitchFamily="18" charset="0"/>
              </a:rPr>
              <a:t>for the treatment of </a:t>
            </a:r>
            <a:r>
              <a:rPr lang="en-US" sz="4000" b="1" u="sng" dirty="0">
                <a:latin typeface="Century" panose="02040604050505020304" pitchFamily="18" charset="0"/>
              </a:rPr>
              <a:t>pain</a:t>
            </a:r>
            <a:r>
              <a:rPr lang="en-US" sz="3000" dirty="0">
                <a:latin typeface="Century" panose="02040604050505020304" pitchFamily="18" charset="0"/>
              </a:rPr>
              <a:t>, a practitioner must:</a:t>
            </a:r>
          </a:p>
          <a:p>
            <a:pPr marL="0" indent="0" eaLnBrk="1" fontAlgn="auto" hangingPunct="1">
              <a:spcAft>
                <a:spcPts val="0"/>
              </a:spcAft>
              <a:buNone/>
              <a:defRPr/>
            </a:pPr>
            <a:r>
              <a:rPr lang="en-US" sz="3600" dirty="0" smtClean="0">
                <a:latin typeface="Century" panose="02040604050505020304" pitchFamily="18" charset="0"/>
              </a:rPr>
              <a:t>1</a:t>
            </a:r>
            <a:r>
              <a:rPr lang="en-US" sz="3000" dirty="0" smtClean="0">
                <a:latin typeface="Century" panose="02040604050505020304" pitchFamily="18" charset="0"/>
              </a:rPr>
              <a:t>. Have </a:t>
            </a:r>
            <a:r>
              <a:rPr lang="en-US" sz="3000" dirty="0">
                <a:latin typeface="Century" panose="02040604050505020304" pitchFamily="18" charset="0"/>
              </a:rPr>
              <a:t>established a </a:t>
            </a:r>
            <a:r>
              <a:rPr lang="en-US" sz="3000" b="1" dirty="0">
                <a:latin typeface="Century" panose="02040604050505020304" pitchFamily="18" charset="0"/>
              </a:rPr>
              <a:t>bone fide relationship</a:t>
            </a:r>
            <a:r>
              <a:rPr lang="en-US" sz="3000" dirty="0">
                <a:latin typeface="Century" panose="02040604050505020304" pitchFamily="18" charset="0"/>
              </a:rPr>
              <a:t> with the patient</a:t>
            </a:r>
          </a:p>
          <a:p>
            <a:pPr marL="0" indent="0" eaLnBrk="1" fontAlgn="auto" hangingPunct="1">
              <a:spcAft>
                <a:spcPts val="0"/>
              </a:spcAft>
              <a:buNone/>
              <a:defRPr/>
            </a:pPr>
            <a:r>
              <a:rPr lang="en-US" sz="2600" dirty="0">
                <a:latin typeface="Calibri Light" panose="020F0302020204030204" pitchFamily="34" charset="0"/>
                <a:cs typeface="Calibri Light" panose="020F0302020204030204" pitchFamily="34" charset="0"/>
              </a:rPr>
              <a:t>(a </a:t>
            </a:r>
            <a:r>
              <a:rPr lang="en-US" sz="2600" i="1" dirty="0">
                <a:latin typeface="Calibri Light" panose="020F0302020204030204" pitchFamily="34" charset="0"/>
                <a:cs typeface="Calibri Light" panose="020F0302020204030204" pitchFamily="34" charset="0"/>
              </a:rPr>
              <a:t>bona fide</a:t>
            </a:r>
            <a:r>
              <a:rPr lang="en-US" sz="2600" dirty="0">
                <a:latin typeface="Calibri Light" panose="020F0302020204030204" pitchFamily="34" charset="0"/>
                <a:cs typeface="Calibri Light" panose="020F0302020204030204" pitchFamily="34" charset="0"/>
              </a:rPr>
              <a:t> relationship between the patient and the person prescribing the controlled substance shall be deemed to exist if the </a:t>
            </a:r>
            <a:r>
              <a:rPr lang="en-US" sz="2600" b="1" dirty="0">
                <a:latin typeface="Calibri Light" panose="020F0302020204030204" pitchFamily="34" charset="0"/>
                <a:cs typeface="Calibri Light" panose="020F0302020204030204" pitchFamily="34" charset="0"/>
              </a:rPr>
              <a:t>patient was examined in person, electronically, telephonically or by fiber optics, including, without limitation, through telehealth, within or outside this State or the United States by the person prescribing the controlled substances </a:t>
            </a:r>
            <a:r>
              <a:rPr lang="en-US" sz="2600" b="1" u="sng" dirty="0">
                <a:latin typeface="Calibri Light" panose="020F0302020204030204" pitchFamily="34" charset="0"/>
                <a:cs typeface="Calibri Light" panose="020F0302020204030204" pitchFamily="34" charset="0"/>
              </a:rPr>
              <a:t>within the 6 months immediately preceding the date the prescription was issued</a:t>
            </a:r>
            <a:r>
              <a:rPr lang="en-US" sz="2600" dirty="0">
                <a:latin typeface="Calibri Light" panose="020F0302020204030204" pitchFamily="34" charset="0"/>
                <a:cs typeface="Calibri Light" panose="020F0302020204030204" pitchFamily="34" charset="0"/>
              </a:rPr>
              <a:t>)</a:t>
            </a:r>
            <a:endParaRPr lang="en-US" dirty="0">
              <a:latin typeface="Calibri Light" panose="020F0302020204030204" pitchFamily="34" charset="0"/>
              <a:cs typeface="Calibri Light" panose="020F0302020204030204" pitchFamily="34" charset="0"/>
            </a:endParaRPr>
          </a:p>
        </p:txBody>
      </p:sp>
    </p:spTree>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0"/>
            <a:ext cx="8229600" cy="762000"/>
          </a:xfrm>
        </p:spPr>
        <p:txBody>
          <a:bodyPr rtlCol="0">
            <a:normAutofit/>
          </a:bodyPr>
          <a:lstStyle/>
          <a:p>
            <a:pPr eaLnBrk="1" fontAlgn="auto" hangingPunct="1">
              <a:spcAft>
                <a:spcPts val="0"/>
              </a:spcAft>
              <a:defRPr/>
            </a:pPr>
            <a:r>
              <a:rPr lang="en-US" sz="3600" dirty="0" smtClean="0">
                <a:latin typeface="Century" panose="02040604050505020304" pitchFamily="18" charset="0"/>
              </a:rPr>
              <a:t>NRS </a:t>
            </a:r>
            <a:r>
              <a:rPr lang="en-US" sz="3600" dirty="0">
                <a:latin typeface="Century" panose="02040604050505020304" pitchFamily="18" charset="0"/>
              </a:rPr>
              <a:t>639.23911</a:t>
            </a:r>
            <a:endParaRPr lang="en-US" sz="3600" dirty="0"/>
          </a:p>
        </p:txBody>
      </p:sp>
      <p:sp>
        <p:nvSpPr>
          <p:cNvPr id="34819" name="Content Placeholder 2"/>
          <p:cNvSpPr>
            <a:spLocks noGrp="1"/>
          </p:cNvSpPr>
          <p:nvPr>
            <p:ph idx="1"/>
          </p:nvPr>
        </p:nvSpPr>
        <p:spPr>
          <a:xfrm>
            <a:off x="533400" y="1676400"/>
            <a:ext cx="11277600" cy="4114800"/>
          </a:xfrm>
        </p:spPr>
        <p:txBody>
          <a:bodyPr/>
          <a:lstStyle/>
          <a:p>
            <a:pPr marL="0" indent="0" eaLnBrk="1" hangingPunct="1">
              <a:buNone/>
            </a:pPr>
            <a:r>
              <a:rPr lang="en-US" altLang="en-US" sz="2400" dirty="0">
                <a:latin typeface="Century" panose="02040604050505020304" pitchFamily="18" charset="0"/>
              </a:rPr>
              <a:t>Before issuing a prescription for a CS (II, III, IV) for the treatment of pain, a practitioner must</a:t>
            </a:r>
            <a:r>
              <a:rPr lang="en-US" altLang="en-US" sz="2400" dirty="0" smtClean="0">
                <a:latin typeface="Century" panose="02040604050505020304" pitchFamily="18" charset="0"/>
              </a:rPr>
              <a:t>:</a:t>
            </a:r>
          </a:p>
          <a:p>
            <a:pPr marL="0" indent="0" eaLnBrk="1" hangingPunct="1">
              <a:buNone/>
            </a:pPr>
            <a:endParaRPr lang="en-US" altLang="en-US" sz="2400" dirty="0">
              <a:latin typeface="Century" panose="02040604050505020304" pitchFamily="18" charset="0"/>
            </a:endParaRPr>
          </a:p>
          <a:p>
            <a:pPr marL="0" indent="0" eaLnBrk="1" hangingPunct="1">
              <a:buNone/>
            </a:pPr>
            <a:r>
              <a:rPr lang="en-US" altLang="en-US" dirty="0" smtClean="0">
                <a:latin typeface="Century" panose="02040604050505020304" pitchFamily="18" charset="0"/>
              </a:rPr>
              <a:t>2.</a:t>
            </a:r>
            <a:r>
              <a:rPr lang="en-US" altLang="en-US" sz="2800" dirty="0" smtClean="0">
                <a:latin typeface="Century" panose="02040604050505020304" pitchFamily="18" charset="0"/>
              </a:rPr>
              <a:t>  </a:t>
            </a:r>
            <a:r>
              <a:rPr lang="en-US" altLang="en-US" sz="2800" dirty="0">
                <a:latin typeface="Century" panose="02040604050505020304" pitchFamily="18" charset="0"/>
              </a:rPr>
              <a:t>Establish a </a:t>
            </a:r>
            <a:r>
              <a:rPr lang="en-US" altLang="en-US" sz="2800" b="1" u="sng" dirty="0">
                <a:latin typeface="Century" panose="02040604050505020304" pitchFamily="18" charset="0"/>
              </a:rPr>
              <a:t>preliminary diagnosis</a:t>
            </a:r>
            <a:r>
              <a:rPr lang="en-US" altLang="en-US" sz="2800" dirty="0">
                <a:latin typeface="Century" panose="02040604050505020304" pitchFamily="18" charset="0"/>
              </a:rPr>
              <a:t> of the patient and a </a:t>
            </a:r>
            <a:r>
              <a:rPr lang="en-US" altLang="en-US" sz="2800" b="1" u="sng" dirty="0">
                <a:latin typeface="Century" panose="02040604050505020304" pitchFamily="18" charset="0"/>
              </a:rPr>
              <a:t>treatment plan</a:t>
            </a:r>
            <a:r>
              <a:rPr lang="en-US" altLang="en-US" sz="2800" b="1" dirty="0">
                <a:latin typeface="Century" panose="02040604050505020304" pitchFamily="18" charset="0"/>
              </a:rPr>
              <a:t> </a:t>
            </a:r>
            <a:r>
              <a:rPr lang="en-US" altLang="en-US" sz="2800" dirty="0">
                <a:latin typeface="Century" panose="02040604050505020304" pitchFamily="18" charset="0"/>
              </a:rPr>
              <a:t>tailored toward treating the pain of the patient and the cause of that pain;</a:t>
            </a:r>
          </a:p>
          <a:p>
            <a:pPr marL="0" indent="0" eaLnBrk="1" hangingPunct="1">
              <a:buNone/>
            </a:pPr>
            <a:r>
              <a:rPr lang="en-US" altLang="en-US" dirty="0">
                <a:latin typeface="Century" panose="02040604050505020304" pitchFamily="18" charset="0"/>
              </a:rPr>
              <a:t>3</a:t>
            </a:r>
            <a:r>
              <a:rPr lang="en-US" altLang="en-US" dirty="0" smtClean="0">
                <a:latin typeface="Century" panose="02040604050505020304" pitchFamily="18" charset="0"/>
              </a:rPr>
              <a:t>.</a:t>
            </a:r>
            <a:r>
              <a:rPr lang="en-US" altLang="en-US" sz="2800" dirty="0" smtClean="0">
                <a:latin typeface="Century" panose="02040604050505020304" pitchFamily="18" charset="0"/>
              </a:rPr>
              <a:t>  </a:t>
            </a:r>
            <a:r>
              <a:rPr lang="en-US" altLang="en-US" sz="2800" u="sng" dirty="0">
                <a:latin typeface="Century" panose="02040604050505020304" pitchFamily="18" charset="0"/>
              </a:rPr>
              <a:t>Document in the MR</a:t>
            </a:r>
            <a:r>
              <a:rPr lang="en-US" altLang="en-US" sz="2800" dirty="0">
                <a:latin typeface="Century" panose="02040604050505020304" pitchFamily="18" charset="0"/>
              </a:rPr>
              <a:t> the reasons for prescribing the CS instead of an alternative treatment that does not require the use of a CS; </a:t>
            </a:r>
          </a:p>
        </p:txBody>
      </p:sp>
    </p:spTree>
  </p:cSld>
  <p:clrMapOvr>
    <a:masterClrMapping/>
  </p:clrMapOvr>
  <p:transition spd="med">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11125200" cy="628650"/>
          </a:xfrm>
        </p:spPr>
        <p:txBody>
          <a:bodyPr>
            <a:normAutofit fontScale="90000"/>
          </a:bodyPr>
          <a:lstStyle/>
          <a:p>
            <a:pPr>
              <a:defRPr/>
            </a:pPr>
            <a:r>
              <a:rPr lang="en-US" sz="3600" dirty="0" smtClean="0"/>
              <a:t>NRS </a:t>
            </a:r>
            <a:r>
              <a:rPr lang="en-US" sz="3600" dirty="0"/>
              <a:t>639.23911, NRS 639.23912</a:t>
            </a:r>
          </a:p>
        </p:txBody>
      </p:sp>
      <p:sp>
        <p:nvSpPr>
          <p:cNvPr id="3" name="Content Placeholder 2"/>
          <p:cNvSpPr>
            <a:spLocks noGrp="1"/>
          </p:cNvSpPr>
          <p:nvPr>
            <p:ph idx="1"/>
          </p:nvPr>
        </p:nvSpPr>
        <p:spPr>
          <a:xfrm>
            <a:off x="0" y="1238250"/>
            <a:ext cx="12192000" cy="4933950"/>
          </a:xfrm>
        </p:spPr>
        <p:txBody>
          <a:bodyPr/>
          <a:lstStyle/>
          <a:p>
            <a:pPr marL="0" indent="0">
              <a:buNone/>
              <a:defRPr/>
            </a:pPr>
            <a:r>
              <a:rPr lang="en-US" sz="2000" dirty="0">
                <a:latin typeface="Century" panose="02040604050505020304" pitchFamily="18" charset="0"/>
              </a:rPr>
              <a:t>Before issuing an initial prescription for CS (II, III, IV) for the treatment of pain, a practitioner must:</a:t>
            </a:r>
          </a:p>
          <a:p>
            <a:pPr marL="0" indent="0">
              <a:buNone/>
              <a:defRPr/>
            </a:pPr>
            <a:r>
              <a:rPr lang="en-US" dirty="0">
                <a:latin typeface="Century" panose="02040604050505020304" pitchFamily="18" charset="0"/>
              </a:rPr>
              <a:t>4</a:t>
            </a:r>
            <a:r>
              <a:rPr lang="en-US" dirty="0" smtClean="0">
                <a:latin typeface="Century" panose="02040604050505020304" pitchFamily="18" charset="0"/>
              </a:rPr>
              <a:t>.</a:t>
            </a:r>
            <a:r>
              <a:rPr lang="en-US" sz="2400" dirty="0" smtClean="0">
                <a:latin typeface="Century" panose="02040604050505020304" pitchFamily="18" charset="0"/>
              </a:rPr>
              <a:t>  </a:t>
            </a:r>
            <a:r>
              <a:rPr lang="en-US" sz="2400" dirty="0">
                <a:latin typeface="Century" panose="02040604050505020304" pitchFamily="18" charset="0"/>
              </a:rPr>
              <a:t>Perform an </a:t>
            </a:r>
            <a:r>
              <a:rPr lang="en-US" sz="2800" u="sng" dirty="0">
                <a:latin typeface="Century" panose="02040604050505020304" pitchFamily="18" charset="0"/>
              </a:rPr>
              <a:t>evaluation and risk assessment</a:t>
            </a:r>
            <a:r>
              <a:rPr lang="en-US" sz="2400" dirty="0">
                <a:latin typeface="Century" panose="02040604050505020304" pitchFamily="18" charset="0"/>
              </a:rPr>
              <a:t> which must include:</a:t>
            </a:r>
          </a:p>
          <a:p>
            <a:pPr marL="400050" lvl="1" indent="0">
              <a:buNone/>
              <a:defRPr/>
            </a:pPr>
            <a:r>
              <a:rPr lang="en-US" altLang="en-US" sz="2000" dirty="0" smtClean="0">
                <a:latin typeface="Calibri Light" panose="020F0302020204030204" pitchFamily="34" charset="0"/>
                <a:cs typeface="Calibri Light" panose="020F0302020204030204" pitchFamily="34" charset="0"/>
              </a:rPr>
              <a:t>a.     Obtaining </a:t>
            </a:r>
            <a:r>
              <a:rPr lang="en-US" altLang="en-US" sz="2000" dirty="0">
                <a:latin typeface="Calibri Light" panose="020F0302020204030204" pitchFamily="34" charset="0"/>
                <a:cs typeface="Calibri Light" panose="020F0302020204030204" pitchFamily="34" charset="0"/>
              </a:rPr>
              <a:t>and reviewing </a:t>
            </a:r>
            <a:r>
              <a:rPr lang="en-US" altLang="en-US" sz="2000" dirty="0" smtClean="0">
                <a:latin typeface="Calibri Light" panose="020F0302020204030204" pitchFamily="34" charset="0"/>
                <a:cs typeface="Calibri Light" panose="020F0302020204030204" pitchFamily="34" charset="0"/>
              </a:rPr>
              <a:t>a </a:t>
            </a:r>
            <a:r>
              <a:rPr lang="en-US" altLang="en-US" b="1" dirty="0" smtClean="0">
                <a:solidFill>
                  <a:srgbClr val="FFFF00"/>
                </a:solidFill>
                <a:latin typeface="Calibri Light" panose="020F0302020204030204" pitchFamily="34" charset="0"/>
                <a:cs typeface="Calibri Light" panose="020F0302020204030204" pitchFamily="34" charset="0"/>
              </a:rPr>
              <a:t>relevant</a:t>
            </a:r>
            <a:r>
              <a:rPr lang="en-US" altLang="en-US" sz="2000" b="1" dirty="0" smtClean="0">
                <a:solidFill>
                  <a:srgbClr val="FFFF00"/>
                </a:solidFill>
                <a:latin typeface="Calibri Light" panose="020F0302020204030204" pitchFamily="34" charset="0"/>
                <a:cs typeface="Calibri Light" panose="020F0302020204030204" pitchFamily="34" charset="0"/>
              </a:rPr>
              <a:t> </a:t>
            </a:r>
            <a:r>
              <a:rPr lang="en-US" altLang="en-US" sz="2000" b="1" u="sng" dirty="0" smtClean="0">
                <a:solidFill>
                  <a:srgbClr val="FFFF00"/>
                </a:solidFill>
                <a:latin typeface="Calibri Light" panose="020F0302020204030204" pitchFamily="34" charset="0"/>
                <a:cs typeface="Calibri Light" panose="020F0302020204030204" pitchFamily="34" charset="0"/>
              </a:rPr>
              <a:t>medical </a:t>
            </a:r>
            <a:r>
              <a:rPr lang="en-US" altLang="en-US" sz="2000" b="1" u="sng" dirty="0">
                <a:solidFill>
                  <a:srgbClr val="FFFF00"/>
                </a:solidFill>
                <a:latin typeface="Calibri Light" panose="020F0302020204030204" pitchFamily="34" charset="0"/>
                <a:cs typeface="Calibri Light" panose="020F0302020204030204" pitchFamily="34" charset="0"/>
              </a:rPr>
              <a:t>history</a:t>
            </a:r>
          </a:p>
          <a:p>
            <a:pPr marL="400050" lvl="1" indent="0">
              <a:buNone/>
              <a:defRPr/>
            </a:pPr>
            <a:r>
              <a:rPr lang="en-US" altLang="en-US" sz="2000" dirty="0" smtClean="0">
                <a:latin typeface="Calibri Light" panose="020F0302020204030204" pitchFamily="34" charset="0"/>
                <a:cs typeface="Calibri Light" panose="020F0302020204030204" pitchFamily="34" charset="0"/>
              </a:rPr>
              <a:t>b.     Conducting </a:t>
            </a:r>
            <a:r>
              <a:rPr lang="en-US" altLang="en-US" sz="2000" dirty="0">
                <a:latin typeface="Calibri Light" panose="020F0302020204030204" pitchFamily="34" charset="0"/>
                <a:cs typeface="Calibri Light" panose="020F0302020204030204" pitchFamily="34" charset="0"/>
              </a:rPr>
              <a:t>a </a:t>
            </a:r>
            <a:r>
              <a:rPr lang="en-US" altLang="en-US" sz="2000" b="1" u="sng" dirty="0">
                <a:solidFill>
                  <a:srgbClr val="FFFF00"/>
                </a:solidFill>
                <a:latin typeface="Calibri Light" panose="020F0302020204030204" pitchFamily="34" charset="0"/>
                <a:cs typeface="Calibri Light" panose="020F0302020204030204" pitchFamily="34" charset="0"/>
              </a:rPr>
              <a:t>physical </a:t>
            </a:r>
            <a:r>
              <a:rPr lang="en-US" altLang="en-US" sz="2000" b="1" u="sng" dirty="0" smtClean="0">
                <a:solidFill>
                  <a:srgbClr val="FFFF00"/>
                </a:solidFill>
                <a:latin typeface="Calibri Light" panose="020F0302020204030204" pitchFamily="34" charset="0"/>
                <a:cs typeface="Calibri Light" panose="020F0302020204030204" pitchFamily="34" charset="0"/>
              </a:rPr>
              <a:t>exam </a:t>
            </a:r>
            <a:r>
              <a:rPr lang="en-US" altLang="en-US" b="1" dirty="0" smtClean="0">
                <a:solidFill>
                  <a:srgbClr val="FFFF00"/>
                </a:solidFill>
                <a:latin typeface="Calibri Light" panose="020F0302020204030204" pitchFamily="34" charset="0"/>
                <a:cs typeface="Calibri Light" panose="020F0302020204030204" pitchFamily="34" charset="0"/>
              </a:rPr>
              <a:t>directed to the source of the patient’s pain and within the 	scope of practice of the practitioner</a:t>
            </a:r>
            <a:endParaRPr lang="en-US" altLang="en-US" b="1" dirty="0">
              <a:solidFill>
                <a:srgbClr val="FFFF00"/>
              </a:solidFill>
              <a:latin typeface="Calibri Light" panose="020F0302020204030204" pitchFamily="34" charset="0"/>
              <a:cs typeface="Calibri Light" panose="020F0302020204030204" pitchFamily="34" charset="0"/>
            </a:endParaRPr>
          </a:p>
          <a:p>
            <a:pPr marL="857250" lvl="1" indent="-457200">
              <a:buAutoNum type="alphaLcPeriod" startAt="3"/>
              <a:defRPr/>
            </a:pPr>
            <a:r>
              <a:rPr lang="en-US" altLang="en-US" sz="2000" b="1" dirty="0" smtClean="0">
                <a:latin typeface="Calibri Light" panose="020F0302020204030204" pitchFamily="34" charset="0"/>
                <a:cs typeface="Calibri Light" panose="020F0302020204030204" pitchFamily="34" charset="0"/>
              </a:rPr>
              <a:t>If the prescription is for a quantity of a CS II, III, or IV that is intended to be used in not less than </a:t>
            </a:r>
            <a:r>
              <a:rPr lang="en-US" altLang="en-US" sz="2000" b="1" u="sng" dirty="0" smtClean="0">
                <a:latin typeface="Calibri Light" panose="020F0302020204030204" pitchFamily="34" charset="0"/>
                <a:cs typeface="Calibri Light" panose="020F0302020204030204" pitchFamily="34" charset="0"/>
              </a:rPr>
              <a:t>30 days</a:t>
            </a:r>
            <a:r>
              <a:rPr lang="en-US" altLang="en-US" sz="2000" b="1" dirty="0" smtClean="0">
                <a:latin typeface="Calibri Light" panose="020F0302020204030204" pitchFamily="34" charset="0"/>
                <a:cs typeface="Calibri Light" panose="020F0302020204030204" pitchFamily="34" charset="0"/>
              </a:rPr>
              <a:t>, 	</a:t>
            </a:r>
          </a:p>
          <a:p>
            <a:pPr marL="400050" lvl="1" indent="0">
              <a:buNone/>
              <a:defRPr/>
            </a:pPr>
            <a:r>
              <a:rPr lang="en-US" altLang="en-US" sz="2000" b="1" dirty="0">
                <a:latin typeface="Calibri Light" panose="020F0302020204030204" pitchFamily="34" charset="0"/>
                <a:cs typeface="Calibri Light" panose="020F0302020204030204" pitchFamily="34" charset="0"/>
              </a:rPr>
              <a:t>	</a:t>
            </a:r>
            <a:r>
              <a:rPr lang="en-US" altLang="en-US" sz="2000" b="1" dirty="0" err="1" smtClean="0">
                <a:latin typeface="Calibri Light" panose="020F0302020204030204" pitchFamily="34" charset="0"/>
                <a:cs typeface="Calibri Light" panose="020F0302020204030204" pitchFamily="34" charset="0"/>
              </a:rPr>
              <a:t>i</a:t>
            </a:r>
            <a:r>
              <a:rPr lang="en-US" altLang="en-US" sz="2000" b="1" dirty="0" smtClean="0">
                <a:latin typeface="Calibri Light" panose="020F0302020204030204" pitchFamily="34" charset="0"/>
                <a:cs typeface="Calibri Light" panose="020F0302020204030204" pitchFamily="34" charset="0"/>
              </a:rPr>
              <a:t>.    Making </a:t>
            </a:r>
            <a:r>
              <a:rPr lang="en-US" altLang="en-US" sz="2000" dirty="0" smtClean="0">
                <a:latin typeface="Calibri Light" panose="020F0302020204030204" pitchFamily="34" charset="0"/>
                <a:cs typeface="Calibri Light" panose="020F0302020204030204" pitchFamily="34" charset="0"/>
              </a:rPr>
              <a:t>a </a:t>
            </a:r>
            <a:r>
              <a:rPr lang="en-US" altLang="en-US" sz="2000" u="sng" dirty="0">
                <a:latin typeface="Calibri Light" panose="020F0302020204030204" pitchFamily="34" charset="0"/>
                <a:cs typeface="Calibri Light" panose="020F0302020204030204" pitchFamily="34" charset="0"/>
              </a:rPr>
              <a:t>good faith</a:t>
            </a:r>
            <a:r>
              <a:rPr lang="en-US" altLang="en-US" sz="2000" b="1" dirty="0">
                <a:latin typeface="Calibri Light" panose="020F0302020204030204" pitchFamily="34" charset="0"/>
                <a:cs typeface="Calibri Light" panose="020F0302020204030204" pitchFamily="34" charset="0"/>
              </a:rPr>
              <a:t> </a:t>
            </a:r>
            <a:r>
              <a:rPr lang="en-US" altLang="en-US" sz="2000" dirty="0">
                <a:latin typeface="Calibri Light" panose="020F0302020204030204" pitchFamily="34" charset="0"/>
                <a:cs typeface="Calibri Light" panose="020F0302020204030204" pitchFamily="34" charset="0"/>
              </a:rPr>
              <a:t>effort to </a:t>
            </a:r>
            <a:r>
              <a:rPr lang="en-US" altLang="en-US" sz="2000" u="sng" dirty="0">
                <a:latin typeface="Calibri Light" panose="020F0302020204030204" pitchFamily="34" charset="0"/>
                <a:cs typeface="Calibri Light" panose="020F0302020204030204" pitchFamily="34" charset="0"/>
              </a:rPr>
              <a:t>obtain and review </a:t>
            </a:r>
            <a:r>
              <a:rPr lang="en-US" altLang="en-US" sz="2000" b="1" u="sng" dirty="0" smtClean="0">
                <a:latin typeface="Calibri Light" panose="020F0302020204030204" pitchFamily="34" charset="0"/>
                <a:cs typeface="Calibri Light" panose="020F0302020204030204" pitchFamily="34" charset="0"/>
              </a:rPr>
              <a:t>any </a:t>
            </a:r>
            <a:r>
              <a:rPr lang="en-US" altLang="en-US" sz="2000" u="sng" dirty="0" smtClean="0">
                <a:latin typeface="Calibri Light" panose="020F0302020204030204" pitchFamily="34" charset="0"/>
                <a:cs typeface="Calibri Light" panose="020F0302020204030204" pitchFamily="34" charset="0"/>
              </a:rPr>
              <a:t>MRs </a:t>
            </a:r>
            <a:r>
              <a:rPr lang="en-US" altLang="en-US" sz="2000" u="sng" dirty="0">
                <a:latin typeface="Calibri Light" panose="020F0302020204030204" pitchFamily="34" charset="0"/>
                <a:cs typeface="Calibri Light" panose="020F0302020204030204" pitchFamily="34" charset="0"/>
              </a:rPr>
              <a:t>from </a:t>
            </a:r>
            <a:r>
              <a:rPr lang="en-US" altLang="en-US" sz="2000" u="sng" dirty="0" smtClean="0">
                <a:latin typeface="Calibri Light" panose="020F0302020204030204" pitchFamily="34" charset="0"/>
                <a:cs typeface="Calibri Light" panose="020F0302020204030204" pitchFamily="34" charset="0"/>
              </a:rPr>
              <a:t>any other provider </a:t>
            </a:r>
            <a:r>
              <a:rPr lang="en-US" altLang="en-US" sz="2000" u="sng" dirty="0">
                <a:latin typeface="Calibri Light" panose="020F0302020204030204" pitchFamily="34" charset="0"/>
                <a:cs typeface="Calibri Light" panose="020F0302020204030204" pitchFamily="34" charset="0"/>
              </a:rPr>
              <a:t>who have provided care </a:t>
            </a:r>
            <a:r>
              <a:rPr lang="en-US" altLang="en-US" sz="2000" dirty="0" smtClean="0">
                <a:latin typeface="Calibri Light" panose="020F0302020204030204" pitchFamily="34" charset="0"/>
                <a:cs typeface="Calibri Light" panose="020F0302020204030204" pitchFamily="34" charset="0"/>
              </a:rPr>
              <a:t>     	</a:t>
            </a:r>
            <a:r>
              <a:rPr lang="en-US" altLang="en-US" sz="2000" u="sng" dirty="0" smtClean="0">
                <a:latin typeface="Calibri Light" panose="020F0302020204030204" pitchFamily="34" charset="0"/>
                <a:cs typeface="Calibri Light" panose="020F0302020204030204" pitchFamily="34" charset="0"/>
              </a:rPr>
              <a:t>to </a:t>
            </a:r>
            <a:r>
              <a:rPr lang="en-US" altLang="en-US" sz="2000" u="sng" dirty="0">
                <a:latin typeface="Calibri Light" panose="020F0302020204030204" pitchFamily="34" charset="0"/>
                <a:cs typeface="Calibri Light" panose="020F0302020204030204" pitchFamily="34" charset="0"/>
              </a:rPr>
              <a:t>the </a:t>
            </a:r>
            <a:r>
              <a:rPr lang="en-US" altLang="en-US" sz="2000" u="sng" dirty="0" smtClean="0">
                <a:latin typeface="Calibri Light" panose="020F0302020204030204" pitchFamily="34" charset="0"/>
                <a:cs typeface="Calibri Light" panose="020F0302020204030204" pitchFamily="34" charset="0"/>
              </a:rPr>
              <a:t>patient</a:t>
            </a:r>
            <a:r>
              <a:rPr lang="en-US" altLang="en-US" sz="2000" dirty="0" smtClean="0">
                <a:latin typeface="Calibri Light" panose="020F0302020204030204" pitchFamily="34" charset="0"/>
                <a:cs typeface="Calibri Light" panose="020F0302020204030204" pitchFamily="34" charset="0"/>
              </a:rPr>
              <a:t> </a:t>
            </a:r>
            <a:r>
              <a:rPr lang="en-US" altLang="en-US" b="1" dirty="0" smtClean="0">
                <a:solidFill>
                  <a:srgbClr val="FFFF00"/>
                </a:solidFill>
                <a:latin typeface="Calibri Light" panose="020F0302020204030204" pitchFamily="34" charset="0"/>
                <a:cs typeface="Calibri Light" panose="020F0302020204030204" pitchFamily="34" charset="0"/>
              </a:rPr>
              <a:t>that are relevant to the prescription</a:t>
            </a:r>
            <a:r>
              <a:rPr lang="en-US" altLang="en-US" sz="2000" b="1" dirty="0" smtClean="0">
                <a:latin typeface="Calibri Light" panose="020F0302020204030204" pitchFamily="34" charset="0"/>
                <a:cs typeface="Calibri Light" panose="020F0302020204030204" pitchFamily="34" charset="0"/>
              </a:rPr>
              <a:t>, and </a:t>
            </a:r>
            <a:endParaRPr lang="en-US" altLang="en-US" sz="2000" u="sng" dirty="0">
              <a:latin typeface="Calibri Light" panose="020F0302020204030204" pitchFamily="34" charset="0"/>
              <a:cs typeface="Calibri Light" panose="020F0302020204030204" pitchFamily="34" charset="0"/>
            </a:endParaRPr>
          </a:p>
          <a:p>
            <a:pPr marL="800100" lvl="2" indent="0">
              <a:buNone/>
              <a:defRPr/>
            </a:pPr>
            <a:r>
              <a:rPr lang="en-US" altLang="en-US" sz="1600" b="1" dirty="0" smtClean="0">
                <a:latin typeface="Calibri Light" panose="020F0302020204030204" pitchFamily="34" charset="0"/>
                <a:cs typeface="Calibri Light" panose="020F0302020204030204" pitchFamily="34" charset="0"/>
              </a:rPr>
              <a:t>  ii.     </a:t>
            </a:r>
            <a:r>
              <a:rPr lang="en-US" altLang="en-US" sz="2000" b="1" dirty="0" smtClean="0">
                <a:latin typeface="Calibri Light" panose="020F0302020204030204" pitchFamily="34" charset="0"/>
                <a:cs typeface="Calibri Light" panose="020F0302020204030204" pitchFamily="34" charset="0"/>
              </a:rPr>
              <a:t>Documenting</a:t>
            </a:r>
            <a:r>
              <a:rPr lang="en-US" altLang="en-US" sz="2000" dirty="0" smtClean="0">
                <a:latin typeface="Calibri Light" panose="020F0302020204030204" pitchFamily="34" charset="0"/>
                <a:cs typeface="Calibri Light" panose="020F0302020204030204" pitchFamily="34" charset="0"/>
              </a:rPr>
              <a:t> efforts to obtain the MRs and conclusions from review in the MR of the patient</a:t>
            </a:r>
            <a:endParaRPr lang="en-US" altLang="en-US" sz="2000" b="1" dirty="0">
              <a:latin typeface="Calibri Light" panose="020F0302020204030204" pitchFamily="34" charset="0"/>
              <a:cs typeface="Calibri Light" panose="020F0302020204030204" pitchFamily="34" charset="0"/>
            </a:endParaRPr>
          </a:p>
          <a:p>
            <a:pPr marL="400050" lvl="1" indent="0">
              <a:buNone/>
              <a:defRPr/>
            </a:pPr>
            <a:r>
              <a:rPr lang="en-US" altLang="en-US" sz="2000" b="1" dirty="0" smtClean="0">
                <a:latin typeface="Calibri Light" panose="020F0302020204030204" pitchFamily="34" charset="0"/>
                <a:cs typeface="Calibri Light" panose="020F0302020204030204" pitchFamily="34" charset="0"/>
              </a:rPr>
              <a:t>d.     </a:t>
            </a:r>
            <a:r>
              <a:rPr lang="en-US" altLang="en-US" sz="2000" dirty="0" smtClean="0">
                <a:latin typeface="Calibri Light" panose="020F0302020204030204" pitchFamily="34" charset="0"/>
                <a:cs typeface="Calibri Light" panose="020F0302020204030204" pitchFamily="34" charset="0"/>
              </a:rPr>
              <a:t>Assessing the </a:t>
            </a:r>
            <a:r>
              <a:rPr lang="en-US" altLang="en-US" sz="2000" dirty="0">
                <a:latin typeface="Calibri Light" panose="020F0302020204030204" pitchFamily="34" charset="0"/>
                <a:cs typeface="Calibri Light" panose="020F0302020204030204" pitchFamily="34" charset="0"/>
              </a:rPr>
              <a:t>mental health </a:t>
            </a:r>
            <a:r>
              <a:rPr lang="en-US" altLang="en-US" sz="2000" u="sng" dirty="0">
                <a:latin typeface="Calibri Light" panose="020F0302020204030204" pitchFamily="34" charset="0"/>
                <a:cs typeface="Calibri Light" panose="020F0302020204030204" pitchFamily="34" charset="0"/>
              </a:rPr>
              <a:t>and</a:t>
            </a:r>
            <a:r>
              <a:rPr lang="en-US" altLang="en-US" sz="2000" dirty="0">
                <a:latin typeface="Calibri Light" panose="020F0302020204030204" pitchFamily="34" charset="0"/>
                <a:cs typeface="Calibri Light" panose="020F0302020204030204" pitchFamily="34" charset="0"/>
              </a:rPr>
              <a:t> risk of abuse, dependency and addiction of the patient </a:t>
            </a:r>
          </a:p>
          <a:p>
            <a:pPr marL="914400" lvl="2" indent="0">
              <a:buNone/>
              <a:defRPr/>
            </a:pPr>
            <a:r>
              <a:rPr lang="en-US" altLang="en-US" sz="1800" u="sng" dirty="0">
                <a:latin typeface="Calibri Light" panose="020F0302020204030204" pitchFamily="34" charset="0"/>
                <a:cs typeface="Calibri Light" panose="020F0302020204030204" pitchFamily="34" charset="0"/>
              </a:rPr>
              <a:t>using </a:t>
            </a:r>
            <a:r>
              <a:rPr lang="en-US" altLang="en-US" sz="1800" u="sng" dirty="0" smtClean="0">
                <a:latin typeface="Calibri Light" panose="020F0302020204030204" pitchFamily="34" charset="0"/>
                <a:cs typeface="Calibri Light" panose="020F0302020204030204" pitchFamily="34" charset="0"/>
              </a:rPr>
              <a:t>“methods </a:t>
            </a:r>
            <a:r>
              <a:rPr lang="en-US" altLang="en-US" sz="1800" u="sng" dirty="0">
                <a:latin typeface="Calibri Light" panose="020F0302020204030204" pitchFamily="34" charset="0"/>
                <a:cs typeface="Calibri Light" panose="020F0302020204030204" pitchFamily="34" charset="0"/>
              </a:rPr>
              <a:t>supported by peer-reviewed scientific research and validated by a nationally recognized </a:t>
            </a:r>
            <a:r>
              <a:rPr lang="en-US" altLang="en-US" sz="1800" u="sng" dirty="0" smtClean="0">
                <a:latin typeface="Calibri Light" panose="020F0302020204030204" pitchFamily="34" charset="0"/>
                <a:cs typeface="Calibri Light" panose="020F0302020204030204" pitchFamily="34" charset="0"/>
              </a:rPr>
              <a:t>organization</a:t>
            </a:r>
            <a:r>
              <a:rPr lang="en-US" altLang="en-US" sz="1800" dirty="0" smtClean="0">
                <a:latin typeface="Calibri Light" panose="020F0302020204030204" pitchFamily="34" charset="0"/>
                <a:cs typeface="Calibri Light" panose="020F0302020204030204" pitchFamily="34" charset="0"/>
              </a:rPr>
              <a:t>”</a:t>
            </a:r>
          </a:p>
          <a:p>
            <a:pPr marL="914400" lvl="2" indent="0">
              <a:buNone/>
              <a:defRPr/>
            </a:pPr>
            <a:r>
              <a:rPr lang="en-US" altLang="en-US" sz="1800" dirty="0" smtClean="0">
                <a:latin typeface="Calibri Light" panose="020F0302020204030204" pitchFamily="34" charset="0"/>
                <a:cs typeface="Calibri Light" panose="020F0302020204030204" pitchFamily="34" charset="0"/>
              </a:rPr>
              <a:t>(Beck’s Depression Inventory; POMI)</a:t>
            </a:r>
            <a:endParaRPr lang="en-US" altLang="en-US" sz="1800" dirty="0">
              <a:latin typeface="Calibri Light" panose="020F0302020204030204" pitchFamily="34" charset="0"/>
              <a:cs typeface="Calibri Light" panose="020F0302020204030204" pitchFamily="34" charset="0"/>
            </a:endParaRPr>
          </a:p>
          <a:p>
            <a:pPr>
              <a:buFont typeface="Wingdings" panose="05000000000000000000" pitchFamily="2" charset="2"/>
              <a:buChar char="Ø"/>
              <a:defRPr/>
            </a:pPr>
            <a:endParaRPr lang="en-US" sz="2400" dirty="0">
              <a:latin typeface="Century" panose="02040604050505020304" pitchFamily="18" charset="0"/>
            </a:endParaRPr>
          </a:p>
        </p:txBody>
      </p:sp>
    </p:spTree>
  </p:cSld>
  <p:clrMapOvr>
    <a:masterClrMapping/>
  </p:clrMapOvr>
  <p:transition spd="med">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543" y="838200"/>
            <a:ext cx="10972800" cy="808038"/>
          </a:xfrm>
        </p:spPr>
        <p:txBody>
          <a:bodyPr/>
          <a:lstStyle/>
          <a:p>
            <a:r>
              <a:rPr lang="en-US" dirty="0" smtClean="0"/>
              <a:t>BOP R047-18AP</a:t>
            </a:r>
            <a:endParaRPr lang="en-US" dirty="0"/>
          </a:p>
        </p:txBody>
      </p:sp>
      <p:sp>
        <p:nvSpPr>
          <p:cNvPr id="3" name="Content Placeholder 2"/>
          <p:cNvSpPr>
            <a:spLocks noGrp="1"/>
          </p:cNvSpPr>
          <p:nvPr>
            <p:ph idx="1"/>
          </p:nvPr>
        </p:nvSpPr>
        <p:spPr>
          <a:xfrm>
            <a:off x="577543" y="1678295"/>
            <a:ext cx="10972800" cy="4493905"/>
          </a:xfrm>
        </p:spPr>
        <p:txBody>
          <a:bodyPr/>
          <a:lstStyle/>
          <a:p>
            <a:pPr marL="0" indent="0">
              <a:buNone/>
            </a:pPr>
            <a:r>
              <a:rPr lang="en-US" dirty="0" smtClean="0"/>
              <a:t>Sec. 5(2) – “good faith effort” … practitioner may consider:</a:t>
            </a:r>
          </a:p>
          <a:p>
            <a:pPr marL="0" indent="0">
              <a:buNone/>
            </a:pPr>
            <a:r>
              <a:rPr lang="en-US" dirty="0"/>
              <a:t>	</a:t>
            </a:r>
            <a:r>
              <a:rPr lang="en-US" dirty="0" smtClean="0"/>
              <a:t>a. The time needed to provide care to the patient;</a:t>
            </a:r>
          </a:p>
          <a:p>
            <a:pPr marL="0" indent="0">
              <a:buNone/>
            </a:pPr>
            <a:r>
              <a:rPr lang="en-US" dirty="0"/>
              <a:t>	</a:t>
            </a:r>
            <a:r>
              <a:rPr lang="en-US" dirty="0" smtClean="0"/>
              <a:t>b.  The nature of the practice of the practitioner; and </a:t>
            </a:r>
          </a:p>
          <a:p>
            <a:pPr marL="0" indent="0">
              <a:buNone/>
            </a:pPr>
            <a:r>
              <a:rPr lang="en-US" dirty="0"/>
              <a:t>	</a:t>
            </a:r>
            <a:r>
              <a:rPr lang="en-US" dirty="0" smtClean="0"/>
              <a:t>c.  Whether </a:t>
            </a:r>
            <a:r>
              <a:rPr lang="en-US" b="1" dirty="0" smtClean="0"/>
              <a:t>the benefit of prescribing the controlled 		substance without obtaining the medical 			record outweighs the risk of doing so</a:t>
            </a:r>
            <a:r>
              <a:rPr lang="en-US" dirty="0" smtClean="0"/>
              <a:t>.</a:t>
            </a:r>
          </a:p>
          <a:p>
            <a:pPr marL="0" indent="0">
              <a:buNone/>
            </a:pPr>
            <a:endParaRPr lang="en-US" dirty="0" smtClean="0"/>
          </a:p>
          <a:p>
            <a:pPr marL="0" indent="0">
              <a:buNone/>
            </a:pPr>
            <a:r>
              <a:rPr lang="en-US" dirty="0" smtClean="0"/>
              <a:t>(no apparent conflict with other NRS statutes)</a:t>
            </a:r>
            <a:endParaRPr lang="en-US" dirty="0"/>
          </a:p>
        </p:txBody>
      </p:sp>
    </p:spTree>
    <p:extLst>
      <p:ext uri="{BB962C8B-B14F-4D97-AF65-F5344CB8AC3E}">
        <p14:creationId xmlns:p14="http://schemas.microsoft.com/office/powerpoint/2010/main" val="931293782"/>
      </p:ext>
    </p:extLst>
  </p:cSld>
  <p:clrMapOvr>
    <a:masterClrMapping/>
  </p:clrMapOvr>
  <p:transition spd="med">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9144000" cy="914400"/>
          </a:xfrm>
        </p:spPr>
        <p:txBody>
          <a:bodyPr rtlCol="0">
            <a:normAutofit/>
          </a:bodyPr>
          <a:lstStyle/>
          <a:p>
            <a:pPr eaLnBrk="1" fontAlgn="auto" hangingPunct="1">
              <a:spcAft>
                <a:spcPts val="0"/>
              </a:spcAft>
              <a:defRPr/>
            </a:pPr>
            <a:r>
              <a:rPr lang="en-US" sz="3200" dirty="0" smtClean="0"/>
              <a:t>NRS 639.239112; </a:t>
            </a:r>
            <a:r>
              <a:rPr lang="en-US" sz="3200" dirty="0"/>
              <a:t>NRS 639.23912</a:t>
            </a:r>
          </a:p>
        </p:txBody>
      </p:sp>
      <p:sp>
        <p:nvSpPr>
          <p:cNvPr id="35843" name="Content Placeholder 2"/>
          <p:cNvSpPr>
            <a:spLocks noGrp="1"/>
          </p:cNvSpPr>
          <p:nvPr>
            <p:ph idx="1"/>
          </p:nvPr>
        </p:nvSpPr>
        <p:spPr>
          <a:xfrm>
            <a:off x="304800" y="2209800"/>
            <a:ext cx="11582400" cy="3276600"/>
          </a:xfrm>
        </p:spPr>
        <p:txBody>
          <a:bodyPr/>
          <a:lstStyle/>
          <a:p>
            <a:pPr marL="514350" indent="-514350" eaLnBrk="1" hangingPunct="1">
              <a:buFont typeface="Arial" panose="020B0604020202020204" pitchFamily="34" charset="0"/>
              <a:buAutoNum type="alphaLcPeriod" startAt="5"/>
            </a:pPr>
            <a:r>
              <a:rPr lang="en-US" altLang="en-US" sz="2400" dirty="0">
                <a:latin typeface="Century" panose="02040604050505020304" pitchFamily="18" charset="0"/>
              </a:rPr>
              <a:t>Obtain </a:t>
            </a:r>
            <a:r>
              <a:rPr lang="en-US" altLang="en-US" sz="2400" b="1" u="sng" dirty="0">
                <a:latin typeface="Century" panose="02040604050505020304" pitchFamily="18" charset="0"/>
              </a:rPr>
              <a:t>informed consent</a:t>
            </a:r>
            <a:r>
              <a:rPr lang="en-US" altLang="en-US" sz="2400" dirty="0">
                <a:latin typeface="Century" panose="02040604050505020304" pitchFamily="18" charset="0"/>
              </a:rPr>
              <a:t> to use a CS for the treatment of pain from:</a:t>
            </a:r>
          </a:p>
          <a:p>
            <a:pPr marL="971550" lvl="1" indent="-571500" eaLnBrk="1" hangingPunct="1">
              <a:buFont typeface="Arial" panose="020B0604020202020204" pitchFamily="34" charset="0"/>
              <a:buAutoNum type="romanLcPeriod"/>
            </a:pPr>
            <a:r>
              <a:rPr lang="en-US" altLang="en-US" sz="2400" dirty="0">
                <a:latin typeface="Century" panose="02040604050505020304" pitchFamily="18" charset="0"/>
              </a:rPr>
              <a:t>The patient, if the patient is 18 years of age or older or legally emancipated and competent to give such consent;</a:t>
            </a:r>
          </a:p>
          <a:p>
            <a:pPr marL="971550" lvl="1" indent="-571500" eaLnBrk="1" hangingPunct="1">
              <a:buFont typeface="Arial" panose="020B0604020202020204" pitchFamily="34" charset="0"/>
              <a:buAutoNum type="romanLcPeriod"/>
            </a:pPr>
            <a:r>
              <a:rPr lang="en-US" altLang="en-US" sz="2400" dirty="0">
                <a:latin typeface="Century" panose="02040604050505020304" pitchFamily="18" charset="0"/>
              </a:rPr>
              <a:t>The parent or guardian of a patient who is less than 18 years of age and not legally emancipated; or</a:t>
            </a:r>
          </a:p>
          <a:p>
            <a:pPr marL="971550" lvl="1" indent="-571500" eaLnBrk="1" hangingPunct="1">
              <a:buFont typeface="Arial" panose="020B0604020202020204" pitchFamily="34" charset="0"/>
              <a:buAutoNum type="romanLcPeriod"/>
            </a:pPr>
            <a:r>
              <a:rPr lang="en-US" altLang="en-US" sz="2400" dirty="0">
                <a:latin typeface="Century" panose="02040604050505020304" pitchFamily="18" charset="0"/>
              </a:rPr>
              <a:t>The legal guardian of a patient of any age who has been adjudicated mentally incompetent.</a:t>
            </a:r>
          </a:p>
        </p:txBody>
      </p:sp>
    </p:spTree>
  </p:cSld>
  <p:clrMapOvr>
    <a:masterClrMapping/>
  </p:clrMapOvr>
  <p:transition spd="med">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62100" y="685800"/>
            <a:ext cx="9144000" cy="762000"/>
          </a:xfrm>
        </p:spPr>
        <p:txBody>
          <a:bodyPr>
            <a:normAutofit/>
          </a:bodyPr>
          <a:lstStyle/>
          <a:p>
            <a:pPr>
              <a:defRPr/>
            </a:pPr>
            <a:r>
              <a:rPr lang="en-US" altLang="en-US" sz="3200" dirty="0" smtClean="0"/>
              <a:t>NRS 639.23911; </a:t>
            </a:r>
            <a:r>
              <a:rPr lang="en-US" altLang="en-US" sz="3200" dirty="0"/>
              <a:t>NRS 639.23912</a:t>
            </a:r>
          </a:p>
        </p:txBody>
      </p:sp>
      <p:sp>
        <p:nvSpPr>
          <p:cNvPr id="3" name="Content Placeholder 2"/>
          <p:cNvSpPr>
            <a:spLocks noGrp="1"/>
          </p:cNvSpPr>
          <p:nvPr>
            <p:ph idx="1"/>
          </p:nvPr>
        </p:nvSpPr>
        <p:spPr>
          <a:xfrm>
            <a:off x="609600" y="1905000"/>
            <a:ext cx="11049000" cy="3810000"/>
          </a:xfrm>
        </p:spPr>
        <p:txBody>
          <a:bodyPr/>
          <a:lstStyle/>
          <a:p>
            <a:pPr marL="0" indent="0">
              <a:buNone/>
              <a:defRPr/>
            </a:pPr>
            <a:r>
              <a:rPr lang="en-US" sz="2400" dirty="0">
                <a:latin typeface="Calibri Light" panose="020F0302020204030204" pitchFamily="34" charset="0"/>
                <a:cs typeface="Calibri Light" panose="020F0302020204030204" pitchFamily="34" charset="0"/>
              </a:rPr>
              <a:t>The </a:t>
            </a:r>
            <a:r>
              <a:rPr lang="en-US" sz="2800" b="1" u="sng" dirty="0">
                <a:solidFill>
                  <a:srgbClr val="FFFF00"/>
                </a:solidFill>
                <a:latin typeface="Calibri Light" panose="020F0302020204030204" pitchFamily="34" charset="0"/>
                <a:cs typeface="Calibri Light" panose="020F0302020204030204" pitchFamily="34" charset="0"/>
              </a:rPr>
              <a:t>informed consent</a:t>
            </a:r>
            <a:r>
              <a:rPr lang="en-US" sz="2400" b="1" dirty="0">
                <a:solidFill>
                  <a:srgbClr val="FFFF00"/>
                </a:solidFill>
                <a:latin typeface="Calibri Light" panose="020F0302020204030204" pitchFamily="34" charset="0"/>
                <a:cs typeface="Calibri Light" panose="020F0302020204030204" pitchFamily="34" charset="0"/>
              </a:rPr>
              <a:t> </a:t>
            </a:r>
            <a:r>
              <a:rPr lang="en-US" sz="2400" dirty="0">
                <a:latin typeface="Calibri Light" panose="020F0302020204030204" pitchFamily="34" charset="0"/>
                <a:cs typeface="Calibri Light" panose="020F0302020204030204" pitchFamily="34" charset="0"/>
              </a:rPr>
              <a:t>must </a:t>
            </a:r>
            <a:r>
              <a:rPr lang="en-US" sz="2400" dirty="0" smtClean="0">
                <a:latin typeface="Calibri Light" panose="020F0302020204030204" pitchFamily="34" charset="0"/>
                <a:cs typeface="Calibri Light" panose="020F0302020204030204" pitchFamily="34" charset="0"/>
              </a:rPr>
              <a:t>include, </a:t>
            </a:r>
            <a:r>
              <a:rPr lang="en-US" sz="2800" b="1" dirty="0" smtClean="0">
                <a:solidFill>
                  <a:srgbClr val="FFFF00"/>
                </a:solidFill>
                <a:latin typeface="Calibri Light" panose="020F0302020204030204" pitchFamily="34" charset="0"/>
                <a:cs typeface="Calibri Light" panose="020F0302020204030204" pitchFamily="34" charset="0"/>
              </a:rPr>
              <a:t>where applicable</a:t>
            </a:r>
            <a:r>
              <a:rPr lang="en-US" sz="2400" b="1" dirty="0" smtClean="0">
                <a:latin typeface="Calibri Light" panose="020F0302020204030204" pitchFamily="34" charset="0"/>
                <a:cs typeface="Calibri Light" panose="020F0302020204030204" pitchFamily="34" charset="0"/>
              </a:rPr>
              <a:t>, </a:t>
            </a:r>
            <a:r>
              <a:rPr lang="en-US" sz="2400" dirty="0" smtClean="0">
                <a:latin typeface="Calibri Light" panose="020F0302020204030204" pitchFamily="34" charset="0"/>
                <a:cs typeface="Calibri Light" panose="020F0302020204030204" pitchFamily="34" charset="0"/>
              </a:rPr>
              <a:t>information </a:t>
            </a:r>
            <a:r>
              <a:rPr lang="en-US" sz="2400" dirty="0">
                <a:latin typeface="Calibri Light" panose="020F0302020204030204" pitchFamily="34" charset="0"/>
                <a:cs typeface="Calibri Light" panose="020F0302020204030204" pitchFamily="34" charset="0"/>
              </a:rPr>
              <a:t>concerning:</a:t>
            </a:r>
          </a:p>
          <a:p>
            <a:pPr marL="514350" indent="-514350">
              <a:buFont typeface="Arial" panose="020B0604020202020204" pitchFamily="34" charset="0"/>
              <a:buAutoNum type="arabicPeriod"/>
              <a:defRPr/>
            </a:pPr>
            <a:r>
              <a:rPr lang="en-US" sz="2400" dirty="0">
                <a:latin typeface="Calibri Light" panose="020F0302020204030204" pitchFamily="34" charset="0"/>
                <a:cs typeface="Calibri Light" panose="020F0302020204030204" pitchFamily="34" charset="0"/>
              </a:rPr>
              <a:t>potential risks and benefits of treatment using the CS</a:t>
            </a:r>
          </a:p>
          <a:p>
            <a:pPr marL="914400" lvl="1" indent="-514350">
              <a:buFont typeface="Wingdings" panose="05000000000000000000" pitchFamily="2" charset="2"/>
              <a:buChar char="Ø"/>
              <a:defRPr/>
            </a:pPr>
            <a:r>
              <a:rPr lang="en-US" sz="2400" dirty="0">
                <a:latin typeface="Calibri Light" panose="020F0302020204030204" pitchFamily="34" charset="0"/>
                <a:cs typeface="Calibri Light" panose="020F0302020204030204" pitchFamily="34" charset="0"/>
              </a:rPr>
              <a:t>including if a form of the CS that is designed to deter abuse is available</a:t>
            </a:r>
          </a:p>
          <a:p>
            <a:pPr marL="914400" lvl="1" indent="-514350">
              <a:buFont typeface="Wingdings" panose="05000000000000000000" pitchFamily="2" charset="2"/>
              <a:buChar char="Ø"/>
              <a:defRPr/>
            </a:pPr>
            <a:r>
              <a:rPr lang="en-US" sz="2400" dirty="0">
                <a:latin typeface="Calibri Light" panose="020F0302020204030204" pitchFamily="34" charset="0"/>
                <a:cs typeface="Calibri Light" panose="020F0302020204030204" pitchFamily="34" charset="0"/>
              </a:rPr>
              <a:t>the risks and benefits of using that form</a:t>
            </a:r>
          </a:p>
          <a:p>
            <a:pPr marL="514350" indent="-514350">
              <a:buFont typeface="Arial" panose="020B0604020202020204" pitchFamily="34" charset="0"/>
              <a:buAutoNum type="arabicPeriod" startAt="2"/>
              <a:defRPr/>
            </a:pPr>
            <a:r>
              <a:rPr lang="en-US" sz="2400" dirty="0">
                <a:latin typeface="Calibri Light" panose="020F0302020204030204" pitchFamily="34" charset="0"/>
                <a:cs typeface="Calibri Light" panose="020F0302020204030204" pitchFamily="34" charset="0"/>
              </a:rPr>
              <a:t>proper use of the controlled substance</a:t>
            </a:r>
          </a:p>
          <a:p>
            <a:pPr marL="514350" indent="-514350">
              <a:buFont typeface="Arial" panose="020B0604020202020204" pitchFamily="34" charset="0"/>
              <a:buAutoNum type="arabicPeriod" startAt="2"/>
              <a:defRPr/>
            </a:pPr>
            <a:r>
              <a:rPr lang="en-US" sz="2400" dirty="0">
                <a:latin typeface="Calibri Light" panose="020F0302020204030204" pitchFamily="34" charset="0"/>
                <a:cs typeface="Calibri Light" panose="020F0302020204030204" pitchFamily="34" charset="0"/>
              </a:rPr>
              <a:t>any alternative means of treating the symptoms of the patient and the cause of such symptoms</a:t>
            </a:r>
          </a:p>
          <a:p>
            <a:pPr marL="514350" indent="-514350">
              <a:buFont typeface="Arial" panose="020B0604020202020204" pitchFamily="34" charset="0"/>
              <a:buAutoNum type="arabicPeriod" startAt="2"/>
              <a:defRPr/>
            </a:pPr>
            <a:r>
              <a:rPr lang="en-US" sz="2400" dirty="0">
                <a:latin typeface="Calibri Light" panose="020F0302020204030204" pitchFamily="34" charset="0"/>
                <a:cs typeface="Calibri Light" panose="020F0302020204030204" pitchFamily="34" charset="0"/>
              </a:rPr>
              <a:t>the important provisions of the treatment plan established for the patient</a:t>
            </a:r>
          </a:p>
          <a:p>
            <a:pPr marL="514350" indent="-514350">
              <a:buFont typeface="Arial" panose="020B0604020202020204" pitchFamily="34" charset="0"/>
              <a:buAutoNum type="arabicPeriod" startAt="2"/>
              <a:defRPr/>
            </a:pPr>
            <a:endParaRPr lang="en-US" sz="2800" dirty="0">
              <a:latin typeface="Calibri Light" panose="020F0302020204030204" pitchFamily="34" charset="0"/>
              <a:cs typeface="Calibri Light" panose="020F0302020204030204" pitchFamily="34" charset="0"/>
            </a:endParaRPr>
          </a:p>
          <a:p>
            <a:pPr marL="914400" lvl="1" indent="-514350">
              <a:buFont typeface="Wingdings" panose="05000000000000000000" pitchFamily="2" charset="2"/>
              <a:buChar char="Ø"/>
              <a:defRPr/>
            </a:pPr>
            <a:endParaRPr lang="en-US" sz="2400" dirty="0">
              <a:latin typeface="Century" panose="02040604050505020304" pitchFamily="18" charset="0"/>
            </a:endParaRPr>
          </a:p>
        </p:txBody>
      </p:sp>
    </p:spTree>
  </p:cSld>
  <p:clrMapOvr>
    <a:masterClrMapping/>
  </p:clrMapOvr>
  <p:transition spd="med">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24000" y="609600"/>
            <a:ext cx="9144000" cy="808038"/>
          </a:xfrm>
        </p:spPr>
        <p:txBody>
          <a:bodyPr>
            <a:normAutofit/>
          </a:bodyPr>
          <a:lstStyle/>
          <a:p>
            <a:pPr>
              <a:defRPr/>
            </a:pPr>
            <a:r>
              <a:rPr lang="en-US" altLang="en-US" sz="3200" dirty="0" smtClean="0"/>
              <a:t>NRS 639.23011; </a:t>
            </a:r>
            <a:r>
              <a:rPr lang="en-US" altLang="en-US" sz="3200" dirty="0"/>
              <a:t>NRS 639.23912</a:t>
            </a:r>
          </a:p>
        </p:txBody>
      </p:sp>
      <p:sp>
        <p:nvSpPr>
          <p:cNvPr id="37891" name="Content Placeholder 2"/>
          <p:cNvSpPr>
            <a:spLocks noGrp="1"/>
          </p:cNvSpPr>
          <p:nvPr>
            <p:ph idx="1"/>
          </p:nvPr>
        </p:nvSpPr>
        <p:spPr>
          <a:xfrm>
            <a:off x="838200" y="1828800"/>
            <a:ext cx="11201400" cy="3657600"/>
          </a:xfrm>
        </p:spPr>
        <p:txBody>
          <a:bodyPr/>
          <a:lstStyle/>
          <a:p>
            <a:pPr marL="0" indent="0">
              <a:buNone/>
            </a:pPr>
            <a:r>
              <a:rPr lang="en-US" altLang="en-US" sz="2400" dirty="0">
                <a:latin typeface="Calibri Light" panose="020F0302020204030204" pitchFamily="34" charset="0"/>
                <a:cs typeface="Calibri Light" panose="020F0302020204030204" pitchFamily="34" charset="0"/>
              </a:rPr>
              <a:t>The </a:t>
            </a:r>
            <a:r>
              <a:rPr lang="en-US" altLang="en-US" sz="2400" u="sng" dirty="0">
                <a:latin typeface="Calibri Light" panose="020F0302020204030204" pitchFamily="34" charset="0"/>
                <a:cs typeface="Calibri Light" panose="020F0302020204030204" pitchFamily="34" charset="0"/>
              </a:rPr>
              <a:t>informed consent</a:t>
            </a:r>
            <a:r>
              <a:rPr lang="en-US" altLang="en-US" sz="2400" dirty="0">
                <a:latin typeface="Calibri Light" panose="020F0302020204030204" pitchFamily="34" charset="0"/>
                <a:cs typeface="Calibri Light" panose="020F0302020204030204" pitchFamily="34" charset="0"/>
              </a:rPr>
              <a:t> must include:</a:t>
            </a:r>
          </a:p>
          <a:p>
            <a:pPr marL="0" indent="0">
              <a:buNone/>
            </a:pPr>
            <a:endParaRPr lang="en-US" altLang="en-US" sz="2400" dirty="0" smtClean="0">
              <a:latin typeface="Calibri Light" panose="020F0302020204030204" pitchFamily="34" charset="0"/>
              <a:cs typeface="Calibri Light" panose="020F0302020204030204" pitchFamily="34" charset="0"/>
            </a:endParaRPr>
          </a:p>
          <a:p>
            <a:pPr marL="0" indent="0">
              <a:buNone/>
            </a:pPr>
            <a:r>
              <a:rPr lang="en-US" altLang="en-US" sz="2400" dirty="0" smtClean="0">
                <a:latin typeface="Calibri Light" panose="020F0302020204030204" pitchFamily="34" charset="0"/>
                <a:cs typeface="Calibri Light" panose="020F0302020204030204" pitchFamily="34" charset="0"/>
              </a:rPr>
              <a:t>5</a:t>
            </a:r>
            <a:r>
              <a:rPr lang="en-US" altLang="en-US" sz="2400" dirty="0">
                <a:latin typeface="Calibri Light" panose="020F0302020204030204" pitchFamily="34" charset="0"/>
                <a:cs typeface="Calibri Light" panose="020F0302020204030204" pitchFamily="34" charset="0"/>
              </a:rPr>
              <a:t>. the risks of dependency, addiction and overdose during  </a:t>
            </a:r>
            <a:r>
              <a:rPr lang="en-US" altLang="en-US" sz="2400" dirty="0" smtClean="0">
                <a:latin typeface="Calibri Light" panose="020F0302020204030204" pitchFamily="34" charset="0"/>
                <a:cs typeface="Calibri Light" panose="020F0302020204030204" pitchFamily="34" charset="0"/>
              </a:rPr>
              <a:t>treatment </a:t>
            </a:r>
            <a:r>
              <a:rPr lang="en-US" altLang="en-US" sz="2400" dirty="0">
                <a:latin typeface="Calibri Light" panose="020F0302020204030204" pitchFamily="34" charset="0"/>
                <a:cs typeface="Calibri Light" panose="020F0302020204030204" pitchFamily="34" charset="0"/>
              </a:rPr>
              <a:t>using the CS</a:t>
            </a:r>
          </a:p>
          <a:p>
            <a:pPr marL="0" indent="0">
              <a:buNone/>
            </a:pPr>
            <a:r>
              <a:rPr lang="en-US" altLang="en-US" sz="2400" dirty="0">
                <a:latin typeface="Calibri Light" panose="020F0302020204030204" pitchFamily="34" charset="0"/>
                <a:cs typeface="Calibri Light" panose="020F0302020204030204" pitchFamily="34" charset="0"/>
              </a:rPr>
              <a:t>6. methods to safely store and legally dispose of the CS</a:t>
            </a:r>
          </a:p>
          <a:p>
            <a:pPr marL="0" indent="0">
              <a:buNone/>
            </a:pPr>
            <a:r>
              <a:rPr lang="en-US" altLang="en-US" sz="2400" dirty="0">
                <a:latin typeface="Calibri Light" panose="020F0302020204030204" pitchFamily="34" charset="0"/>
                <a:cs typeface="Calibri Light" panose="020F0302020204030204" pitchFamily="34" charset="0"/>
              </a:rPr>
              <a:t>7. the manner in which the practitioner will address requests for </a:t>
            </a:r>
            <a:r>
              <a:rPr lang="en-US" altLang="en-US" sz="2400" dirty="0" smtClean="0">
                <a:latin typeface="Calibri Light" panose="020F0302020204030204" pitchFamily="34" charset="0"/>
                <a:cs typeface="Calibri Light" panose="020F0302020204030204" pitchFamily="34" charset="0"/>
              </a:rPr>
              <a:t>refills </a:t>
            </a:r>
            <a:r>
              <a:rPr lang="en-US" altLang="en-US" sz="2400" dirty="0">
                <a:latin typeface="Calibri Light" panose="020F0302020204030204" pitchFamily="34" charset="0"/>
                <a:cs typeface="Calibri Light" panose="020F0302020204030204" pitchFamily="34" charset="0"/>
              </a:rPr>
              <a:t>of the prescription</a:t>
            </a:r>
          </a:p>
          <a:p>
            <a:pPr marL="0" indent="0">
              <a:buNone/>
            </a:pPr>
            <a:r>
              <a:rPr lang="en-US" altLang="en-US" sz="2400" dirty="0">
                <a:latin typeface="Calibri Light" panose="020F0302020204030204" pitchFamily="34" charset="0"/>
                <a:cs typeface="Calibri Light" panose="020F0302020204030204" pitchFamily="34" charset="0"/>
              </a:rPr>
              <a:t>8. if the patient is a woman between 15 and 45</a:t>
            </a:r>
          </a:p>
          <a:p>
            <a:pPr lvl="1">
              <a:buFont typeface="Wingdings" panose="05000000000000000000" pitchFamily="2" charset="2"/>
              <a:buChar char="Ø"/>
            </a:pPr>
            <a:r>
              <a:rPr lang="en-US" altLang="en-US" sz="2000" dirty="0">
                <a:latin typeface="Calibri Light" panose="020F0302020204030204" pitchFamily="34" charset="0"/>
                <a:cs typeface="Calibri Light" panose="020F0302020204030204" pitchFamily="34" charset="0"/>
              </a:rPr>
              <a:t>the risks to a fetus of chronic exposure to CS during pregnancy</a:t>
            </a:r>
          </a:p>
          <a:p>
            <a:pPr lvl="1">
              <a:buFont typeface="Wingdings" panose="05000000000000000000" pitchFamily="2" charset="2"/>
              <a:buChar char="Ø"/>
            </a:pPr>
            <a:r>
              <a:rPr lang="en-US" altLang="en-US" sz="2000" dirty="0">
                <a:latin typeface="Calibri Light" panose="020F0302020204030204" pitchFamily="34" charset="0"/>
                <a:cs typeface="Calibri Light" panose="020F0302020204030204" pitchFamily="34" charset="0"/>
              </a:rPr>
              <a:t>the risks of fetal dependency on the CS and neonatal abstinence syndrome</a:t>
            </a:r>
          </a:p>
          <a:p>
            <a:pPr marL="0" indent="0">
              <a:buNone/>
            </a:pPr>
            <a:endParaRPr lang="en-US" altLang="en-US" dirty="0" smtClean="0"/>
          </a:p>
        </p:txBody>
      </p:sp>
    </p:spTree>
  </p:cSld>
  <p:clrMapOvr>
    <a:masterClrMapping/>
  </p:clrMapOvr>
  <p:transition spd="med">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562100" y="685800"/>
            <a:ext cx="9144000" cy="612775"/>
          </a:xfrm>
        </p:spPr>
        <p:txBody>
          <a:bodyPr>
            <a:normAutofit/>
          </a:bodyPr>
          <a:lstStyle/>
          <a:p>
            <a:pPr>
              <a:defRPr/>
            </a:pPr>
            <a:r>
              <a:rPr lang="en-US" altLang="en-US" sz="3200" dirty="0" smtClean="0"/>
              <a:t>NRS 639.23911; </a:t>
            </a:r>
            <a:r>
              <a:rPr lang="en-US" altLang="en-US" sz="3200" dirty="0"/>
              <a:t>NRS 639.23912</a:t>
            </a:r>
          </a:p>
        </p:txBody>
      </p:sp>
      <p:sp>
        <p:nvSpPr>
          <p:cNvPr id="38915" name="Content Placeholder 2"/>
          <p:cNvSpPr>
            <a:spLocks noGrp="1"/>
          </p:cNvSpPr>
          <p:nvPr>
            <p:ph idx="1"/>
          </p:nvPr>
        </p:nvSpPr>
        <p:spPr>
          <a:xfrm>
            <a:off x="381000" y="1317624"/>
            <a:ext cx="11049000" cy="4930775"/>
          </a:xfrm>
        </p:spPr>
        <p:txBody>
          <a:bodyPr/>
          <a:lstStyle/>
          <a:p>
            <a:pPr marL="0" indent="0">
              <a:buNone/>
            </a:pPr>
            <a:r>
              <a:rPr lang="en-US" altLang="en-US" sz="2400" dirty="0">
                <a:latin typeface="Calibri Light" panose="020F0302020204030204" pitchFamily="34" charset="0"/>
                <a:cs typeface="Calibri Light" panose="020F0302020204030204" pitchFamily="34" charset="0"/>
              </a:rPr>
              <a:t>The </a:t>
            </a:r>
            <a:r>
              <a:rPr lang="en-US" altLang="en-US" sz="2400" b="1" u="sng" dirty="0">
                <a:latin typeface="Calibri Light" panose="020F0302020204030204" pitchFamily="34" charset="0"/>
                <a:cs typeface="Calibri Light" panose="020F0302020204030204" pitchFamily="34" charset="0"/>
              </a:rPr>
              <a:t>informed consent</a:t>
            </a:r>
            <a:r>
              <a:rPr lang="en-US" altLang="en-US" sz="2400" dirty="0">
                <a:latin typeface="Calibri Light" panose="020F0302020204030204" pitchFamily="34" charset="0"/>
                <a:cs typeface="Calibri Light" panose="020F0302020204030204" pitchFamily="34" charset="0"/>
              </a:rPr>
              <a:t> must include:</a:t>
            </a:r>
            <a:endParaRPr lang="en-US" altLang="en-US" sz="2400" dirty="0"/>
          </a:p>
          <a:p>
            <a:pPr marL="0" indent="0">
              <a:buNone/>
            </a:pPr>
            <a:endParaRPr lang="en-US" altLang="en-US" sz="2800" dirty="0" smtClean="0"/>
          </a:p>
          <a:p>
            <a:pPr marL="0" indent="0">
              <a:buNone/>
            </a:pPr>
            <a:r>
              <a:rPr lang="en-US" altLang="en-US" sz="2400" dirty="0" smtClean="0"/>
              <a:t>9</a:t>
            </a:r>
            <a:r>
              <a:rPr lang="en-US" altLang="en-US" sz="2400" dirty="0"/>
              <a:t>. </a:t>
            </a:r>
            <a:r>
              <a:rPr lang="en-US" altLang="en-US" sz="2400" b="1" dirty="0">
                <a:latin typeface="Calibri Light" panose="020F0302020204030204" pitchFamily="34" charset="0"/>
                <a:cs typeface="Calibri Light" panose="020F0302020204030204" pitchFamily="34" charset="0"/>
              </a:rPr>
              <a:t>if the CS is an </a:t>
            </a:r>
            <a:r>
              <a:rPr lang="en-US" altLang="en-US" sz="2400" b="1" u="sng" dirty="0">
                <a:latin typeface="Calibri Light" panose="020F0302020204030204" pitchFamily="34" charset="0"/>
                <a:cs typeface="Calibri Light" panose="020F0302020204030204" pitchFamily="34" charset="0"/>
              </a:rPr>
              <a:t>opioid</a:t>
            </a:r>
          </a:p>
          <a:p>
            <a:pPr lvl="1">
              <a:buFont typeface="Wingdings" panose="05000000000000000000" pitchFamily="2" charset="2"/>
              <a:buChar char="Ø"/>
            </a:pPr>
            <a:r>
              <a:rPr lang="en-US" altLang="en-US" sz="2400" dirty="0">
                <a:latin typeface="Calibri Light" panose="020F0302020204030204" pitchFamily="34" charset="0"/>
                <a:cs typeface="Calibri Light" panose="020F0302020204030204" pitchFamily="34" charset="0"/>
              </a:rPr>
              <a:t>the availability of an opioid antagonist without a prescription, and</a:t>
            </a:r>
          </a:p>
          <a:p>
            <a:pPr lvl="1">
              <a:buFont typeface="Wingdings" panose="05000000000000000000" pitchFamily="2" charset="2"/>
              <a:buChar char="Ø"/>
            </a:pPr>
            <a:r>
              <a:rPr lang="en-US" altLang="en-US" sz="2400" dirty="0">
                <a:latin typeface="Calibri Light" panose="020F0302020204030204" pitchFamily="34" charset="0"/>
                <a:cs typeface="Calibri Light" panose="020F0302020204030204" pitchFamily="34" charset="0"/>
              </a:rPr>
              <a:t>if the patient is an unemancipated minor</a:t>
            </a:r>
          </a:p>
          <a:p>
            <a:pPr lvl="2">
              <a:buFont typeface="Wingdings" panose="05000000000000000000" pitchFamily="2" charset="2"/>
              <a:buChar char="Ø"/>
            </a:pPr>
            <a:r>
              <a:rPr lang="en-US" altLang="en-US" dirty="0" smtClean="0">
                <a:latin typeface="Calibri Light" panose="020F0302020204030204" pitchFamily="34" charset="0"/>
                <a:cs typeface="Calibri Light" panose="020F0302020204030204" pitchFamily="34" charset="0"/>
              </a:rPr>
              <a:t> the risks that the minor will abuse or misuse the CS or divert the CS for use by another person, and</a:t>
            </a:r>
          </a:p>
          <a:p>
            <a:pPr lvl="2">
              <a:buFont typeface="Wingdings" panose="05000000000000000000" pitchFamily="2" charset="2"/>
              <a:buChar char="Ø"/>
            </a:pPr>
            <a:r>
              <a:rPr lang="en-US" altLang="en-US" dirty="0" smtClean="0">
                <a:latin typeface="Calibri Light" panose="020F0302020204030204" pitchFamily="34" charset="0"/>
                <a:cs typeface="Calibri Light" panose="020F0302020204030204" pitchFamily="34" charset="0"/>
              </a:rPr>
              <a:t> ways to detect such abuse, misuse or diversion</a:t>
            </a:r>
          </a:p>
        </p:txBody>
      </p:sp>
    </p:spTree>
  </p:cSld>
  <p:clrMapOvr>
    <a:masterClrMapping/>
  </p:clrMapOvr>
  <p:transition spd="med">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lstStyle/>
          <a:p>
            <a:r>
              <a:rPr lang="en-US" dirty="0" smtClean="0"/>
              <a:t>NRS 639.23912</a:t>
            </a:r>
            <a:endParaRPr lang="en-US" dirty="0"/>
          </a:p>
        </p:txBody>
      </p:sp>
      <p:sp>
        <p:nvSpPr>
          <p:cNvPr id="3" name="Content Placeholder 2"/>
          <p:cNvSpPr>
            <a:spLocks noGrp="1"/>
          </p:cNvSpPr>
          <p:nvPr>
            <p:ph idx="1"/>
          </p:nvPr>
        </p:nvSpPr>
        <p:spPr>
          <a:xfrm>
            <a:off x="609600" y="1981200"/>
            <a:ext cx="10972800" cy="3200400"/>
          </a:xfrm>
        </p:spPr>
        <p:txBody>
          <a:bodyPr/>
          <a:lstStyle/>
          <a:p>
            <a:pPr marL="0" indent="0">
              <a:buNone/>
            </a:pPr>
            <a:r>
              <a:rPr lang="en-US" sz="2800" b="1" i="1" dirty="0">
                <a:solidFill>
                  <a:srgbClr val="FFFF00"/>
                </a:solidFill>
              </a:rPr>
              <a:t>A practitioner shall document a conversation in which a patient provided informed consent that meets the requirements </a:t>
            </a:r>
            <a:r>
              <a:rPr lang="en-US" sz="2800" b="1" i="1" dirty="0" smtClean="0">
                <a:solidFill>
                  <a:srgbClr val="FFFF00"/>
                </a:solidFill>
              </a:rPr>
              <a:t>… in </a:t>
            </a:r>
            <a:r>
              <a:rPr lang="en-US" sz="2800" b="1" i="1" dirty="0">
                <a:solidFill>
                  <a:srgbClr val="FFFF00"/>
                </a:solidFill>
              </a:rPr>
              <a:t>the medical record of the patient. </a:t>
            </a:r>
            <a:endParaRPr lang="en-US" sz="2800" b="1" i="1" dirty="0" smtClean="0">
              <a:solidFill>
                <a:srgbClr val="FFFF00"/>
              </a:solidFill>
            </a:endParaRPr>
          </a:p>
          <a:p>
            <a:pPr marL="0" indent="0">
              <a:buNone/>
            </a:pPr>
            <a:r>
              <a:rPr lang="en-US" sz="2800" b="1" i="1" dirty="0" smtClean="0">
                <a:solidFill>
                  <a:srgbClr val="FFFF00"/>
                </a:solidFill>
              </a:rPr>
              <a:t>If </a:t>
            </a:r>
            <a:r>
              <a:rPr lang="en-US" sz="2800" b="1" i="1" dirty="0">
                <a:solidFill>
                  <a:srgbClr val="FFFF00"/>
                </a:solidFill>
              </a:rPr>
              <a:t>a patient provides informed written consent, the practitioner must include the document on which the informed consent is recorded in the medical record of the patient.</a:t>
            </a:r>
            <a:r>
              <a:rPr lang="en-US" sz="2800" b="1" i="1" dirty="0"/>
              <a:t> </a:t>
            </a:r>
            <a:endParaRPr lang="en-US" sz="2800" dirty="0"/>
          </a:p>
        </p:txBody>
      </p:sp>
    </p:spTree>
    <p:extLst>
      <p:ext uri="{BB962C8B-B14F-4D97-AF65-F5344CB8AC3E}">
        <p14:creationId xmlns:p14="http://schemas.microsoft.com/office/powerpoint/2010/main" val="2316778999"/>
      </p:ext>
    </p:extLst>
  </p:cSld>
  <p:clrMapOvr>
    <a:masterClrMapping/>
  </p:clrMapOvr>
  <p:transition spd="med">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87550" y="838201"/>
            <a:ext cx="8229600" cy="809625"/>
          </a:xfrm>
        </p:spPr>
        <p:txBody>
          <a:bodyPr/>
          <a:lstStyle/>
          <a:p>
            <a:r>
              <a:rPr lang="en-US" altLang="en-US" smtClean="0"/>
              <a:t>DISCLOSURES</a:t>
            </a:r>
          </a:p>
        </p:txBody>
      </p:sp>
      <p:sp>
        <p:nvSpPr>
          <p:cNvPr id="7171" name="Content Placeholder 2"/>
          <p:cNvSpPr>
            <a:spLocks noGrp="1"/>
          </p:cNvSpPr>
          <p:nvPr>
            <p:ph idx="1"/>
          </p:nvPr>
        </p:nvSpPr>
        <p:spPr>
          <a:xfrm>
            <a:off x="1606550" y="1800226"/>
            <a:ext cx="8991600" cy="4295775"/>
          </a:xfrm>
        </p:spPr>
        <p:txBody>
          <a:bodyPr/>
          <a:lstStyle/>
          <a:p>
            <a:pPr marL="0" indent="0" algn="ctr">
              <a:buNone/>
            </a:pPr>
            <a:r>
              <a:rPr lang="en-US" altLang="en-US" sz="3600" dirty="0">
                <a:latin typeface="Century" panose="02040604050505020304" pitchFamily="18" charset="0"/>
              </a:rPr>
              <a:t>NO CONFLICTS TO DISCLOSE</a:t>
            </a:r>
          </a:p>
          <a:p>
            <a:pPr marL="0" indent="0" algn="ctr">
              <a:buNone/>
            </a:pPr>
            <a:endParaRPr lang="en-US" altLang="en-US" sz="3600" dirty="0">
              <a:latin typeface="Century" panose="02040604050505020304" pitchFamily="18" charset="0"/>
            </a:endParaRPr>
          </a:p>
          <a:p>
            <a:pPr marL="0" indent="0" algn="ctr">
              <a:buNone/>
            </a:pPr>
            <a:r>
              <a:rPr lang="en-US" altLang="en-US" sz="3600" dirty="0" smtClean="0">
                <a:latin typeface="Century" panose="02040604050505020304" pitchFamily="18" charset="0"/>
              </a:rPr>
              <a:t>Weldon </a:t>
            </a:r>
            <a:r>
              <a:rPr lang="en-US" altLang="en-US" sz="3600" dirty="0">
                <a:latin typeface="Century" panose="02040604050505020304" pitchFamily="18" charset="0"/>
              </a:rPr>
              <a:t>(Don) Havins, MD, JD</a:t>
            </a:r>
            <a:endParaRPr lang="en-US" altLang="en-US" sz="2800" dirty="0">
              <a:latin typeface="Century" panose="02040604050505020304" pitchFamily="18" charset="0"/>
            </a:endParaRPr>
          </a:p>
          <a:p>
            <a:pPr marL="0" indent="0" algn="ctr">
              <a:buNone/>
            </a:pPr>
            <a:endParaRPr lang="en-US" altLang="en-US" sz="2800" dirty="0">
              <a:latin typeface="Century" panose="02040604050505020304" pitchFamily="18" charset="0"/>
            </a:endParaRPr>
          </a:p>
          <a:p>
            <a:pPr marL="0" indent="0" algn="ctr">
              <a:buNone/>
            </a:pPr>
            <a:r>
              <a:rPr lang="en-US" altLang="en-US" sz="3600" b="1" dirty="0">
                <a:latin typeface="Century" panose="02040604050505020304" pitchFamily="18" charset="0"/>
              </a:rPr>
              <a:t>wehavins.com</a:t>
            </a:r>
          </a:p>
          <a:p>
            <a:pPr marL="0" indent="0" algn="ctr">
              <a:buNone/>
            </a:pPr>
            <a:r>
              <a:rPr lang="en-US" altLang="en-US" sz="2400" dirty="0">
                <a:latin typeface="Century" panose="02040604050505020304" pitchFamily="18" charset="0"/>
              </a:rPr>
              <a:t>All course materials may be downloaded from this website</a:t>
            </a:r>
          </a:p>
        </p:txBody>
      </p:sp>
    </p:spTree>
  </p:cSld>
  <p:clrMapOvr>
    <a:masterClrMapping/>
  </p:clrMapOvr>
  <p:transition spd="med">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524000" y="685800"/>
            <a:ext cx="9067800" cy="1295400"/>
          </a:xfrm>
        </p:spPr>
        <p:txBody>
          <a:bodyPr>
            <a:normAutofit/>
          </a:bodyPr>
          <a:lstStyle/>
          <a:p>
            <a:pPr eaLnBrk="1" hangingPunct="1">
              <a:defRPr/>
            </a:pPr>
            <a:r>
              <a:rPr lang="en-US" altLang="en-US" sz="3200" dirty="0" smtClean="0"/>
              <a:t>NRS </a:t>
            </a:r>
            <a:r>
              <a:rPr lang="en-US" altLang="en-US" sz="3200" dirty="0"/>
              <a:t>639.2391</a:t>
            </a:r>
            <a:r>
              <a:rPr lang="en-US" altLang="en-US" sz="2700" dirty="0"/>
              <a:t/>
            </a:r>
            <a:br>
              <a:rPr lang="en-US" altLang="en-US" sz="2700" dirty="0"/>
            </a:br>
            <a:r>
              <a:rPr lang="en-US" altLang="en-US" sz="2700" dirty="0" smtClean="0"/>
              <a:t>Acute Pain Treatment </a:t>
            </a:r>
            <a:r>
              <a:rPr lang="en-US" altLang="en-US" sz="2700" dirty="0"/>
              <a:t>with a CS – including an </a:t>
            </a:r>
            <a:r>
              <a:rPr lang="en-US" altLang="en-US" sz="2700" u="sng" dirty="0"/>
              <a:t>opioid</a:t>
            </a:r>
          </a:p>
        </p:txBody>
      </p:sp>
      <p:sp>
        <p:nvSpPr>
          <p:cNvPr id="39939" name="Content Placeholder 2"/>
          <p:cNvSpPr>
            <a:spLocks noGrp="1"/>
          </p:cNvSpPr>
          <p:nvPr>
            <p:ph idx="1"/>
          </p:nvPr>
        </p:nvSpPr>
        <p:spPr>
          <a:xfrm>
            <a:off x="457200" y="2133600"/>
            <a:ext cx="11201400" cy="3733800"/>
          </a:xfrm>
        </p:spPr>
        <p:txBody>
          <a:bodyPr/>
          <a:lstStyle/>
          <a:p>
            <a:pPr marL="0" indent="0" eaLnBrk="1" hangingPunct="1">
              <a:buNone/>
            </a:pPr>
            <a:r>
              <a:rPr lang="en-US" altLang="en-US" b="1" u="sng" dirty="0" smtClean="0">
                <a:solidFill>
                  <a:srgbClr val="FFFF00"/>
                </a:solidFill>
                <a:latin typeface="Century" panose="02040604050505020304" pitchFamily="18" charset="0"/>
              </a:rPr>
              <a:t>Unless the practitioner determines that the prescription is medically necessary</a:t>
            </a:r>
            <a:r>
              <a:rPr lang="en-US" altLang="en-US" b="1" dirty="0" smtClean="0">
                <a:latin typeface="Century" panose="02040604050505020304" pitchFamily="18" charset="0"/>
              </a:rPr>
              <a:t>, a </a:t>
            </a:r>
            <a:r>
              <a:rPr lang="en-US" altLang="en-US" dirty="0" smtClean="0">
                <a:latin typeface="Century" panose="02040604050505020304" pitchFamily="18" charset="0"/>
              </a:rPr>
              <a:t>practitioner</a:t>
            </a:r>
            <a:r>
              <a:rPr lang="en-US" altLang="en-US" b="1" dirty="0" smtClean="0">
                <a:latin typeface="Century" panose="02040604050505020304" pitchFamily="18" charset="0"/>
              </a:rPr>
              <a:t> </a:t>
            </a:r>
            <a:r>
              <a:rPr lang="en-US" altLang="en-US" dirty="0" smtClean="0">
                <a:latin typeface="Century" panose="02040604050505020304" pitchFamily="18" charset="0"/>
              </a:rPr>
              <a:t>shall not prescribe CS II, III, or IV for acute pain for more than 14 days and, if the CS is an opioid, and the patient has never been issued an opioid or it has been more than 19 days since initial prescription for an opioid, prescription may not exceed 90 MMEs per day.</a:t>
            </a:r>
          </a:p>
        </p:txBody>
      </p:sp>
    </p:spTree>
  </p:cSld>
  <p:clrMapOvr>
    <a:masterClrMapping/>
  </p:clrMapOvr>
  <p:transition spd="med">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524000" y="838200"/>
            <a:ext cx="9144000" cy="1143000"/>
          </a:xfrm>
        </p:spPr>
        <p:txBody>
          <a:bodyPr>
            <a:normAutofit/>
          </a:bodyPr>
          <a:lstStyle/>
          <a:p>
            <a:pPr eaLnBrk="1" hangingPunct="1"/>
            <a:r>
              <a:rPr lang="en-US" altLang="en-US" sz="3200" dirty="0" smtClean="0"/>
              <a:t>NRS 639.23911</a:t>
            </a:r>
            <a:endParaRPr lang="en-US" altLang="en-US" sz="3200" dirty="0"/>
          </a:p>
        </p:txBody>
      </p:sp>
      <p:sp>
        <p:nvSpPr>
          <p:cNvPr id="40963" name="Content Placeholder 2"/>
          <p:cNvSpPr>
            <a:spLocks noGrp="1"/>
          </p:cNvSpPr>
          <p:nvPr>
            <p:ph idx="1"/>
          </p:nvPr>
        </p:nvSpPr>
        <p:spPr>
          <a:xfrm>
            <a:off x="533400" y="2362200"/>
            <a:ext cx="11049000" cy="3505200"/>
          </a:xfrm>
        </p:spPr>
        <p:txBody>
          <a:bodyPr/>
          <a:lstStyle/>
          <a:p>
            <a:pPr marL="0" indent="0" eaLnBrk="1" hangingPunct="1">
              <a:buNone/>
            </a:pPr>
            <a:r>
              <a:rPr lang="en-US" altLang="en-US" sz="2400" dirty="0">
                <a:latin typeface="Century" panose="02040604050505020304" pitchFamily="18" charset="0"/>
              </a:rPr>
              <a:t>If </a:t>
            </a:r>
            <a:r>
              <a:rPr lang="en-US" altLang="en-US" sz="2400" b="1" dirty="0">
                <a:latin typeface="Century" panose="02040604050505020304" pitchFamily="18" charset="0"/>
              </a:rPr>
              <a:t>a practitioner</a:t>
            </a:r>
            <a:r>
              <a:rPr lang="en-US" altLang="en-US" sz="2400" dirty="0">
                <a:latin typeface="Century" panose="02040604050505020304" pitchFamily="18" charset="0"/>
              </a:rPr>
              <a:t> </a:t>
            </a:r>
            <a:r>
              <a:rPr lang="en-US" altLang="en-US" sz="2800" dirty="0">
                <a:latin typeface="Century" panose="02040604050505020304" pitchFamily="18" charset="0"/>
              </a:rPr>
              <a:t>prescribes a </a:t>
            </a:r>
            <a:r>
              <a:rPr lang="en-US" altLang="en-US" sz="2800" u="sng" dirty="0">
                <a:latin typeface="Century" panose="02040604050505020304" pitchFamily="18" charset="0"/>
              </a:rPr>
              <a:t>CS (II, III, IV) for the treatment of pain</a:t>
            </a:r>
            <a:r>
              <a:rPr lang="en-US" altLang="en-US" sz="2800" dirty="0">
                <a:latin typeface="Century" panose="02040604050505020304" pitchFamily="18" charset="0"/>
              </a:rPr>
              <a:t>, </a:t>
            </a:r>
            <a:r>
              <a:rPr lang="en-US" altLang="en-US" sz="2400" b="1" dirty="0">
                <a:latin typeface="Century" panose="02040604050505020304" pitchFamily="18" charset="0"/>
              </a:rPr>
              <a:t>the practitioner</a:t>
            </a:r>
            <a:r>
              <a:rPr lang="en-US" altLang="en-US" sz="2400" dirty="0">
                <a:latin typeface="Century" panose="02040604050505020304" pitchFamily="18" charset="0"/>
              </a:rPr>
              <a:t> </a:t>
            </a:r>
            <a:r>
              <a:rPr lang="en-US" altLang="en-US" sz="2800" u="sng" dirty="0">
                <a:latin typeface="Century" panose="02040604050505020304" pitchFamily="18" charset="0"/>
              </a:rPr>
              <a:t>shall not issue more than one additional prescription that increases the dose of the CS</a:t>
            </a:r>
            <a:r>
              <a:rPr lang="en-US" altLang="en-US" sz="2800" dirty="0">
                <a:latin typeface="Century" panose="02040604050505020304" pitchFamily="18" charset="0"/>
              </a:rPr>
              <a:t> unless the practitioner meets with the patient, in person or using telehealth, to reevaluate the treatment plan</a:t>
            </a:r>
            <a:r>
              <a:rPr lang="en-US" altLang="en-US" sz="2800" dirty="0" smtClean="0">
                <a:latin typeface="Century" panose="02040604050505020304" pitchFamily="18" charset="0"/>
              </a:rPr>
              <a:t>.</a:t>
            </a:r>
          </a:p>
          <a:p>
            <a:pPr marL="0" indent="0" eaLnBrk="1" hangingPunct="1">
              <a:buNone/>
            </a:pPr>
            <a:endParaRPr lang="en-US" altLang="en-US" sz="2800" dirty="0">
              <a:latin typeface="Century" panose="02040604050505020304" pitchFamily="18" charset="0"/>
            </a:endParaRPr>
          </a:p>
        </p:txBody>
      </p:sp>
    </p:spTree>
  </p:cSld>
  <p:clrMapOvr>
    <a:masterClrMapping/>
  </p:clrMapOvr>
  <p:transition spd="med">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10591800" cy="609600"/>
          </a:xfrm>
        </p:spPr>
        <p:txBody>
          <a:bodyPr>
            <a:normAutofit/>
          </a:bodyPr>
          <a:lstStyle/>
          <a:p>
            <a:pPr>
              <a:defRPr/>
            </a:pPr>
            <a:r>
              <a:rPr lang="en-US" sz="3200" u="sng" dirty="0" smtClean="0">
                <a:latin typeface="Century" panose="02040604050505020304" pitchFamily="18" charset="0"/>
              </a:rPr>
              <a:t>Initial Prescription</a:t>
            </a:r>
            <a:r>
              <a:rPr lang="en-US" sz="3200" dirty="0" smtClean="0">
                <a:latin typeface="Century" panose="02040604050505020304" pitchFamily="18" charset="0"/>
              </a:rPr>
              <a:t> for CS </a:t>
            </a:r>
            <a:r>
              <a:rPr lang="en-US" sz="3200" dirty="0">
                <a:latin typeface="Century" panose="02040604050505020304" pitchFamily="18" charset="0"/>
              </a:rPr>
              <a:t>(II, III, IV) </a:t>
            </a:r>
            <a:r>
              <a:rPr lang="en-US" sz="3200" u="sng" dirty="0" smtClean="0">
                <a:latin typeface="Century" panose="02040604050505020304" pitchFamily="18" charset="0"/>
              </a:rPr>
              <a:t>for Pain</a:t>
            </a:r>
            <a:endParaRPr lang="en-US" sz="3200" u="sng" dirty="0">
              <a:latin typeface="Century" panose="02040604050505020304" pitchFamily="18" charset="0"/>
            </a:endParaRPr>
          </a:p>
        </p:txBody>
      </p:sp>
      <p:sp>
        <p:nvSpPr>
          <p:cNvPr id="3" name="Content Placeholder 2"/>
          <p:cNvSpPr>
            <a:spLocks noGrp="1"/>
          </p:cNvSpPr>
          <p:nvPr>
            <p:ph idx="1"/>
          </p:nvPr>
        </p:nvSpPr>
        <p:spPr>
          <a:xfrm>
            <a:off x="266700" y="1219200"/>
            <a:ext cx="11582400" cy="4876800"/>
          </a:xfrm>
        </p:spPr>
        <p:txBody>
          <a:bodyPr/>
          <a:lstStyle/>
          <a:p>
            <a:pPr marL="0" indent="0">
              <a:buNone/>
              <a:defRPr/>
            </a:pPr>
            <a:r>
              <a:rPr lang="en-US" sz="2400" dirty="0" smtClean="0"/>
              <a:t>Same as not for pain list, plus:                                     </a:t>
            </a:r>
            <a:r>
              <a:rPr lang="en-US" sz="2400" dirty="0" smtClean="0">
                <a:latin typeface="Baskerville Old Face" panose="02020602080505020303" pitchFamily="18" charset="0"/>
              </a:rPr>
              <a:t>(checklist)</a:t>
            </a:r>
          </a:p>
          <a:p>
            <a:pPr>
              <a:buFont typeface="Wingdings" panose="05000000000000000000" pitchFamily="2" charset="2"/>
              <a:buChar char="ü"/>
              <a:defRPr/>
            </a:pPr>
            <a:r>
              <a:rPr lang="en-US" dirty="0" smtClean="0"/>
              <a:t> </a:t>
            </a:r>
            <a:r>
              <a:rPr lang="en-US" sz="2800" dirty="0" smtClean="0"/>
              <a:t>Bone </a:t>
            </a:r>
            <a:r>
              <a:rPr lang="en-US" sz="2800" dirty="0"/>
              <a:t>fide </a:t>
            </a:r>
            <a:r>
              <a:rPr lang="en-US" sz="2800" dirty="0" smtClean="0"/>
              <a:t>relationship</a:t>
            </a:r>
          </a:p>
          <a:p>
            <a:pPr>
              <a:buFont typeface="Wingdings" panose="05000000000000000000" pitchFamily="2" charset="2"/>
              <a:buChar char="ü"/>
              <a:defRPr/>
            </a:pPr>
            <a:r>
              <a:rPr lang="en-US" sz="2800" dirty="0"/>
              <a:t> If </a:t>
            </a:r>
            <a:r>
              <a:rPr lang="en-US" sz="2800" b="1" dirty="0"/>
              <a:t>acute pain:</a:t>
            </a:r>
            <a:r>
              <a:rPr lang="en-US" sz="2800" dirty="0"/>
              <a:t> </a:t>
            </a:r>
            <a:r>
              <a:rPr lang="en-US" sz="2400" dirty="0"/>
              <a:t>CS for no more than 14 days; if prescribing an opioid, no more than 90 MMEs if opioid </a:t>
            </a:r>
            <a:r>
              <a:rPr lang="en-US" sz="2400" dirty="0" smtClean="0"/>
              <a:t>naïve, </a:t>
            </a:r>
            <a:r>
              <a:rPr lang="en-US" sz="2800" b="1" dirty="0" smtClean="0">
                <a:solidFill>
                  <a:srgbClr val="FFFF00"/>
                </a:solidFill>
              </a:rPr>
              <a:t>unless medically necessary</a:t>
            </a:r>
            <a:endParaRPr lang="en-US" sz="2800" b="1" dirty="0">
              <a:solidFill>
                <a:srgbClr val="FFFF00"/>
              </a:solidFill>
            </a:endParaRPr>
          </a:p>
          <a:p>
            <a:pPr>
              <a:buFont typeface="Wingdings" panose="05000000000000000000" pitchFamily="2" charset="2"/>
              <a:buChar char="ü"/>
              <a:defRPr/>
            </a:pPr>
            <a:r>
              <a:rPr lang="en-US" sz="2800" dirty="0" smtClean="0"/>
              <a:t>Evaluation </a:t>
            </a:r>
            <a:r>
              <a:rPr lang="en-US" sz="2800" dirty="0"/>
              <a:t>and risk assessment</a:t>
            </a:r>
          </a:p>
          <a:p>
            <a:pPr marL="971550" lvl="1" indent="-571500">
              <a:buFont typeface="+mj-lt"/>
              <a:buAutoNum type="romanLcPeriod"/>
              <a:defRPr/>
            </a:pPr>
            <a:r>
              <a:rPr lang="en-US" sz="2400" b="1" dirty="0" smtClean="0">
                <a:solidFill>
                  <a:srgbClr val="FFFF00"/>
                </a:solidFill>
              </a:rPr>
              <a:t>Relevant</a:t>
            </a:r>
            <a:r>
              <a:rPr lang="en-US" sz="2400" dirty="0" smtClean="0"/>
              <a:t> medical </a:t>
            </a:r>
            <a:r>
              <a:rPr lang="en-US" sz="2400" dirty="0"/>
              <a:t>history</a:t>
            </a:r>
          </a:p>
          <a:p>
            <a:pPr marL="971550" lvl="1" indent="-571500">
              <a:buFont typeface="+mj-lt"/>
              <a:buAutoNum type="romanLcPeriod"/>
              <a:defRPr/>
            </a:pPr>
            <a:r>
              <a:rPr lang="en-US" sz="2400" dirty="0"/>
              <a:t>Physical </a:t>
            </a:r>
            <a:r>
              <a:rPr lang="en-US" sz="2400" dirty="0" smtClean="0"/>
              <a:t>exam </a:t>
            </a:r>
            <a:r>
              <a:rPr lang="en-US" sz="2400" b="1" dirty="0" smtClean="0">
                <a:solidFill>
                  <a:srgbClr val="FFFF00"/>
                </a:solidFill>
              </a:rPr>
              <a:t>directed to the source of the patient’s pain and within the scope of practice of the practitioner</a:t>
            </a:r>
            <a:endParaRPr lang="en-US" sz="2400" b="1" dirty="0">
              <a:solidFill>
                <a:srgbClr val="FFFF00"/>
              </a:solidFill>
            </a:endParaRPr>
          </a:p>
          <a:p>
            <a:pPr marL="971550" lvl="1" indent="-571500">
              <a:buFont typeface="+mj-lt"/>
              <a:buAutoNum type="romanLcPeriod"/>
              <a:defRPr/>
            </a:pPr>
            <a:r>
              <a:rPr lang="en-US" sz="2400" b="1" dirty="0" smtClean="0"/>
              <a:t>If the prescription is intended for 30 days or more</a:t>
            </a:r>
            <a:r>
              <a:rPr lang="en-US" sz="2400" dirty="0" smtClean="0"/>
              <a:t>, document </a:t>
            </a:r>
            <a:r>
              <a:rPr lang="en-US" sz="2400" dirty="0"/>
              <a:t>good faith effort to obtain and review prior </a:t>
            </a:r>
            <a:r>
              <a:rPr lang="en-US" sz="2400" b="1" dirty="0" smtClean="0"/>
              <a:t>relevant</a:t>
            </a:r>
            <a:r>
              <a:rPr lang="en-US" sz="2400" dirty="0" smtClean="0"/>
              <a:t> medical </a:t>
            </a:r>
            <a:r>
              <a:rPr lang="en-US" sz="2400" dirty="0"/>
              <a:t>records, and document conclusions of review in patient’s MRs </a:t>
            </a:r>
          </a:p>
        </p:txBody>
      </p:sp>
    </p:spTree>
  </p:cSld>
  <p:clrMapOvr>
    <a:masterClrMapping/>
  </p:clrMapOvr>
  <p:transition spd="med">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0"/>
            <a:ext cx="9144000" cy="808038"/>
          </a:xfrm>
        </p:spPr>
        <p:txBody>
          <a:bodyPr>
            <a:normAutofit fontScale="90000"/>
          </a:bodyPr>
          <a:lstStyle/>
          <a:p>
            <a:pPr>
              <a:defRPr/>
            </a:pPr>
            <a:r>
              <a:rPr lang="en-US" u="sng" dirty="0">
                <a:latin typeface="Century" panose="02040604050505020304" pitchFamily="18" charset="0"/>
              </a:rPr>
              <a:t>Initial Prescription</a:t>
            </a:r>
            <a:r>
              <a:rPr lang="en-US" dirty="0">
                <a:latin typeface="Century" panose="02040604050505020304" pitchFamily="18" charset="0"/>
              </a:rPr>
              <a:t> for CS </a:t>
            </a:r>
            <a:r>
              <a:rPr lang="en-US" sz="2700" dirty="0">
                <a:latin typeface="Century" panose="02040604050505020304" pitchFamily="18" charset="0"/>
              </a:rPr>
              <a:t>(II, III, IV) </a:t>
            </a:r>
            <a:r>
              <a:rPr lang="en-US" dirty="0">
                <a:latin typeface="Century" panose="02040604050505020304" pitchFamily="18" charset="0"/>
              </a:rPr>
              <a:t>for </a:t>
            </a:r>
            <a:r>
              <a:rPr lang="en-US" dirty="0" smtClean="0">
                <a:latin typeface="Century" panose="02040604050505020304" pitchFamily="18" charset="0"/>
              </a:rPr>
              <a:t>Pain</a:t>
            </a:r>
            <a:br>
              <a:rPr lang="en-US" dirty="0" smtClean="0">
                <a:latin typeface="Century" panose="02040604050505020304" pitchFamily="18" charset="0"/>
              </a:rPr>
            </a:br>
            <a:r>
              <a:rPr lang="en-US" sz="3100" dirty="0">
                <a:solidFill>
                  <a:schemeClr val="bg1"/>
                </a:solidFill>
                <a:latin typeface="Baskerville Old Face" panose="02020602080505020303" pitchFamily="18" charset="0"/>
              </a:rPr>
              <a:t>(checklist)</a:t>
            </a:r>
            <a:endParaRPr lang="en-US" sz="3100" dirty="0">
              <a:solidFill>
                <a:schemeClr val="bg1"/>
              </a:solidFill>
              <a:latin typeface="Century" panose="02040604050505020304" pitchFamily="18" charset="0"/>
            </a:endParaRPr>
          </a:p>
        </p:txBody>
      </p:sp>
      <p:sp>
        <p:nvSpPr>
          <p:cNvPr id="43011" name="Content Placeholder 2"/>
          <p:cNvSpPr>
            <a:spLocks noGrp="1"/>
          </p:cNvSpPr>
          <p:nvPr>
            <p:ph idx="1"/>
          </p:nvPr>
        </p:nvSpPr>
        <p:spPr>
          <a:xfrm>
            <a:off x="381000" y="1752600"/>
            <a:ext cx="11582400" cy="3840162"/>
          </a:xfrm>
        </p:spPr>
        <p:txBody>
          <a:bodyPr/>
          <a:lstStyle/>
          <a:p>
            <a:pPr marL="1028700" lvl="1" indent="-571500">
              <a:buFont typeface="Arial" panose="020B0604020202020204" pitchFamily="34" charset="0"/>
              <a:buAutoNum type="romanLcPeriod" startAt="4"/>
            </a:pPr>
            <a:r>
              <a:rPr lang="en-US" altLang="en-US" dirty="0" smtClean="0"/>
              <a:t>Access </a:t>
            </a:r>
            <a:r>
              <a:rPr lang="en-US" altLang="en-US" u="sng" dirty="0" smtClean="0"/>
              <a:t>mental health</a:t>
            </a:r>
            <a:r>
              <a:rPr lang="en-US" altLang="en-US" dirty="0" smtClean="0"/>
              <a:t> and </a:t>
            </a:r>
            <a:r>
              <a:rPr lang="en-US" altLang="en-US" u="sng" dirty="0" smtClean="0"/>
              <a:t>risk of abuse</a:t>
            </a:r>
            <a:r>
              <a:rPr lang="en-US" altLang="en-US" dirty="0" smtClean="0"/>
              <a:t>, dependency, and addiction with qualifying tests</a:t>
            </a:r>
          </a:p>
          <a:p>
            <a:pPr marL="514350" indent="-457200">
              <a:buFont typeface="Wingdings" panose="05000000000000000000" pitchFamily="2" charset="2"/>
              <a:buChar char="ü"/>
            </a:pPr>
            <a:r>
              <a:rPr lang="en-US" altLang="en-US" sz="2800" dirty="0" smtClean="0"/>
              <a:t>Preliminary diagnosis and treatment plan</a:t>
            </a:r>
            <a:r>
              <a:rPr lang="en-US" altLang="en-US" dirty="0" smtClean="0"/>
              <a:t> to treat the patient’s pain and the cause of the patient’s pain</a:t>
            </a:r>
          </a:p>
          <a:p>
            <a:pPr marL="514350" indent="-457200">
              <a:buFont typeface="Wingdings" panose="05000000000000000000" pitchFamily="2" charset="2"/>
              <a:buChar char="ü"/>
            </a:pPr>
            <a:r>
              <a:rPr lang="en-US" altLang="en-US" dirty="0" smtClean="0"/>
              <a:t> Document in the MR the reasons for prescribing the CS instead of an alternative treatment that does not require the use of a CS</a:t>
            </a:r>
          </a:p>
        </p:txBody>
      </p:sp>
    </p:spTree>
  </p:cSld>
  <p:clrMapOvr>
    <a:masterClrMapping/>
  </p:clrMapOvr>
  <p:transition spd="med">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10744200" cy="808038"/>
          </a:xfrm>
        </p:spPr>
        <p:txBody>
          <a:bodyPr>
            <a:normAutofit/>
          </a:bodyPr>
          <a:lstStyle/>
          <a:p>
            <a:pPr>
              <a:defRPr/>
            </a:pPr>
            <a:r>
              <a:rPr lang="en-US" sz="2800" u="sng" dirty="0">
                <a:latin typeface="Century" panose="02040604050505020304" pitchFamily="18" charset="0"/>
              </a:rPr>
              <a:t>Initial Prescription</a:t>
            </a:r>
            <a:r>
              <a:rPr lang="en-US" sz="2800" dirty="0">
                <a:latin typeface="Century" panose="02040604050505020304" pitchFamily="18" charset="0"/>
              </a:rPr>
              <a:t> for CS (II, III, IV) for Pain</a:t>
            </a:r>
          </a:p>
        </p:txBody>
      </p:sp>
      <p:sp>
        <p:nvSpPr>
          <p:cNvPr id="60419" name="Content Placeholder 2"/>
          <p:cNvSpPr>
            <a:spLocks noGrp="1"/>
          </p:cNvSpPr>
          <p:nvPr>
            <p:ph idx="1"/>
          </p:nvPr>
        </p:nvSpPr>
        <p:spPr>
          <a:xfrm>
            <a:off x="533400" y="1371600"/>
            <a:ext cx="11049000" cy="4724400"/>
          </a:xfrm>
        </p:spPr>
        <p:txBody>
          <a:bodyPr/>
          <a:lstStyle/>
          <a:p>
            <a:pPr>
              <a:buFont typeface="Wingdings" panose="05000000000000000000" pitchFamily="2" charset="2"/>
              <a:buChar char="ü"/>
              <a:defRPr/>
            </a:pPr>
            <a:r>
              <a:rPr lang="en-US" altLang="en-US" dirty="0" smtClean="0"/>
              <a:t> Obtain an </a:t>
            </a:r>
            <a:r>
              <a:rPr lang="en-US" altLang="en-US" b="1" u="sng" dirty="0" smtClean="0"/>
              <a:t>informed consent</a:t>
            </a:r>
            <a:r>
              <a:rPr lang="en-US" altLang="en-US" dirty="0" smtClean="0"/>
              <a:t> to use a CS for the treatment of pain from the appropriate authority (person, parent, legal representative)</a:t>
            </a:r>
          </a:p>
          <a:p>
            <a:pPr lvl="2">
              <a:buFont typeface="Wingdings" panose="05000000000000000000" pitchFamily="2" charset="2"/>
              <a:buChar char="ü"/>
              <a:defRPr/>
            </a:pPr>
            <a:r>
              <a:rPr lang="en-US" altLang="en-US" dirty="0"/>
              <a:t> </a:t>
            </a:r>
            <a:r>
              <a:rPr lang="en-US" altLang="en-US" dirty="0" smtClean="0"/>
              <a:t>The informed consent must include, </a:t>
            </a:r>
            <a:r>
              <a:rPr lang="en-US" altLang="en-US" b="1" dirty="0" smtClean="0"/>
              <a:t>when applicable,</a:t>
            </a:r>
            <a:r>
              <a:rPr lang="en-US" altLang="en-US" dirty="0" smtClean="0"/>
              <a:t> the required elements, plus, if an opiate, four (4) additional elements, and recorded in patient’s MR.</a:t>
            </a:r>
          </a:p>
          <a:p>
            <a:pPr lvl="2">
              <a:buFont typeface="Wingdings" panose="05000000000000000000" pitchFamily="2" charset="2"/>
              <a:buChar char="ü"/>
              <a:defRPr/>
            </a:pPr>
            <a:r>
              <a:rPr lang="en-US" altLang="en-US" dirty="0"/>
              <a:t> </a:t>
            </a:r>
            <a:r>
              <a:rPr lang="en-US" altLang="en-US" dirty="0" smtClean="0"/>
              <a:t>If the informed consent is written, included a copy in the patient MR. </a:t>
            </a:r>
          </a:p>
          <a:p>
            <a:pPr marL="0" indent="0">
              <a:buNone/>
              <a:defRPr/>
            </a:pPr>
            <a:endParaRPr lang="en-US" altLang="en-US" sz="2800" dirty="0">
              <a:latin typeface="Arial Narrow" panose="020B0606020202030204" pitchFamily="34" charset="0"/>
            </a:endParaRPr>
          </a:p>
          <a:p>
            <a:pPr marL="0" indent="0">
              <a:buNone/>
              <a:defRPr/>
            </a:pPr>
            <a:r>
              <a:rPr lang="en-US" altLang="en-US" sz="2800" dirty="0">
                <a:latin typeface="Arial Narrow" panose="020B0606020202030204" pitchFamily="34" charset="0"/>
              </a:rPr>
              <a:t>No more than one increase in </a:t>
            </a:r>
            <a:r>
              <a:rPr lang="en-US" altLang="en-US" sz="2800" dirty="0" smtClean="0">
                <a:latin typeface="Arial Narrow" panose="020B0606020202030204" pitchFamily="34" charset="0"/>
              </a:rPr>
              <a:t>dose of the </a:t>
            </a:r>
            <a:r>
              <a:rPr lang="en-US" altLang="en-US" sz="2800" dirty="0">
                <a:latin typeface="Arial Narrow" panose="020B0606020202030204" pitchFamily="34" charset="0"/>
              </a:rPr>
              <a:t>CS </a:t>
            </a:r>
            <a:r>
              <a:rPr lang="en-US" altLang="en-US" sz="2800" dirty="0" smtClean="0">
                <a:latin typeface="Arial Narrow" panose="020B0606020202030204" pitchFamily="34" charset="0"/>
              </a:rPr>
              <a:t>for pain unless </a:t>
            </a:r>
            <a:r>
              <a:rPr lang="en-US" altLang="en-US" sz="2800" dirty="0">
                <a:latin typeface="Arial Narrow" panose="020B0606020202030204" pitchFamily="34" charset="0"/>
              </a:rPr>
              <a:t>re-evaluation of treatment plan in-person or </a:t>
            </a:r>
            <a:r>
              <a:rPr lang="en-US" altLang="en-US" sz="2800" dirty="0" smtClean="0">
                <a:latin typeface="Arial Narrow" panose="020B0606020202030204" pitchFamily="34" charset="0"/>
              </a:rPr>
              <a:t>using telehealth</a:t>
            </a:r>
            <a:endParaRPr lang="en-US" altLang="en-US" sz="2800" dirty="0">
              <a:latin typeface="Arial Narrow" panose="020B0606020202030204" pitchFamily="34" charset="0"/>
            </a:endParaRPr>
          </a:p>
          <a:p>
            <a:pPr marL="0" indent="0">
              <a:buNone/>
              <a:defRPr/>
            </a:pPr>
            <a:r>
              <a:rPr lang="en-US" altLang="en-US" dirty="0" smtClean="0">
                <a:latin typeface="Century" panose="02040604050505020304" pitchFamily="18" charset="0"/>
              </a:rPr>
              <a:t>	 </a:t>
            </a:r>
          </a:p>
        </p:txBody>
      </p:sp>
    </p:spTree>
  </p:cSld>
  <p:clrMapOvr>
    <a:masterClrMapping/>
  </p:clrMapOvr>
  <p:transition spd="med">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762000"/>
          </a:xfrm>
        </p:spPr>
        <p:txBody>
          <a:bodyPr/>
          <a:lstStyle/>
          <a:p>
            <a:r>
              <a:rPr lang="en-US" dirty="0" smtClean="0"/>
              <a:t>BOP mandate (new)</a:t>
            </a:r>
            <a:endParaRPr lang="en-US" dirty="0"/>
          </a:p>
        </p:txBody>
      </p:sp>
      <p:sp>
        <p:nvSpPr>
          <p:cNvPr id="3" name="Content Placeholder 2"/>
          <p:cNvSpPr>
            <a:spLocks noGrp="1"/>
          </p:cNvSpPr>
          <p:nvPr>
            <p:ph idx="1"/>
          </p:nvPr>
        </p:nvSpPr>
        <p:spPr>
          <a:xfrm>
            <a:off x="304800" y="1905000"/>
            <a:ext cx="11582400" cy="3733800"/>
          </a:xfrm>
        </p:spPr>
        <p:txBody>
          <a:bodyPr/>
          <a:lstStyle/>
          <a:p>
            <a:pPr marL="0" indent="0">
              <a:buNone/>
            </a:pPr>
            <a:r>
              <a:rPr lang="en-US" sz="2400" b="1" dirty="0">
                <a:solidFill>
                  <a:srgbClr val="FFFF00"/>
                </a:solidFill>
                <a:latin typeface="Times New Roman" panose="02020603050405020304" pitchFamily="18" charset="0"/>
                <a:cs typeface="Times New Roman" panose="02020603050405020304" pitchFamily="18" charset="0"/>
              </a:rPr>
              <a:t>The Board shall</a:t>
            </a:r>
            <a:r>
              <a:rPr lang="en-US" sz="2400" dirty="0">
                <a:solidFill>
                  <a:srgbClr val="FFFF00"/>
                </a:solidFill>
                <a:latin typeface="Times New Roman" panose="02020603050405020304" pitchFamily="18" charset="0"/>
                <a:cs typeface="Times New Roman" panose="02020603050405020304" pitchFamily="18" charset="0"/>
              </a:rPr>
              <a:t> develop and disseminate to each professional licensing board that licenses a practitioner, other than a veterinarian, or </a:t>
            </a:r>
            <a:r>
              <a:rPr lang="en-US" sz="2400" b="1" dirty="0">
                <a:solidFill>
                  <a:srgbClr val="FFFF00"/>
                </a:solidFill>
                <a:latin typeface="Times New Roman" panose="02020603050405020304" pitchFamily="18" charset="0"/>
                <a:cs typeface="Times New Roman" panose="02020603050405020304" pitchFamily="18" charset="0"/>
              </a:rPr>
              <a:t>make available on the Internet website of the Board </a:t>
            </a:r>
            <a:r>
              <a:rPr lang="en-US" sz="2400" b="1" dirty="0" smtClean="0">
                <a:solidFill>
                  <a:srgbClr val="FFFF00"/>
                </a:solidFill>
                <a:latin typeface="Times New Roman" panose="02020603050405020304" pitchFamily="18" charset="0"/>
                <a:cs typeface="Times New Roman" panose="02020603050405020304" pitchFamily="18" charset="0"/>
              </a:rPr>
              <a:t>[of Pharmacy]</a:t>
            </a:r>
            <a:r>
              <a:rPr lang="en-US" sz="2400" dirty="0" smtClean="0">
                <a:solidFill>
                  <a:srgbClr val="FFFF00"/>
                </a:solidFill>
                <a:latin typeface="Times New Roman" panose="02020603050405020304" pitchFamily="18" charset="0"/>
                <a:cs typeface="Times New Roman" panose="02020603050405020304" pitchFamily="18" charset="0"/>
              </a:rPr>
              <a:t> an </a:t>
            </a:r>
            <a:r>
              <a:rPr lang="en-US" sz="2400" dirty="0">
                <a:solidFill>
                  <a:srgbClr val="FFFF00"/>
                </a:solidFill>
                <a:latin typeface="Times New Roman" panose="02020603050405020304" pitchFamily="18" charset="0"/>
                <a:cs typeface="Times New Roman" panose="02020603050405020304" pitchFamily="18" charset="0"/>
              </a:rPr>
              <a:t>explanation or a technical advisory bulletin to inform those professional licensing boards of the requirements of NRS 639.23507 and 639.2391 to 639.23916, inclusive, and any regulations adopted pursuant thereto. The Board shall update the explanation or bulletin as necessary to include any revisions to those provisions of law or regulations. The explanation or bulletin must include, without limitation, an explanation of the requirements that apply to specific controlled substances or categories of controlled </a:t>
            </a:r>
            <a:r>
              <a:rPr lang="en-US" sz="2400" dirty="0" smtClean="0">
                <a:solidFill>
                  <a:srgbClr val="FFFF00"/>
                </a:solidFill>
                <a:latin typeface="Times New Roman" panose="02020603050405020304" pitchFamily="18" charset="0"/>
                <a:cs typeface="Times New Roman" panose="02020603050405020304" pitchFamily="18" charset="0"/>
              </a:rPr>
              <a:t>substances</a:t>
            </a:r>
            <a:r>
              <a:rPr lang="en-US" sz="2400" dirty="0">
                <a:solidFill>
                  <a:srgbClr val="FFFF00"/>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19474083"/>
      </p:ext>
    </p:extLst>
  </p:cSld>
  <p:clrMapOvr>
    <a:masterClrMapping/>
  </p:clrMapOvr>
  <p:transition spd="med">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838200"/>
            <a:ext cx="8229600" cy="1219200"/>
          </a:xfrm>
        </p:spPr>
        <p:txBody>
          <a:bodyPr rtlCol="0">
            <a:normAutofit/>
          </a:bodyPr>
          <a:lstStyle/>
          <a:p>
            <a:pPr eaLnBrk="1" fontAlgn="auto" hangingPunct="1">
              <a:spcAft>
                <a:spcPts val="0"/>
              </a:spcAft>
              <a:defRPr/>
            </a:pPr>
            <a:r>
              <a:rPr lang="en-US" sz="3200" dirty="0" smtClean="0"/>
              <a:t>NRS </a:t>
            </a:r>
            <a:r>
              <a:rPr lang="en-US" sz="3200" dirty="0"/>
              <a:t>639.23914</a:t>
            </a:r>
            <a:r>
              <a:rPr lang="en-US" sz="2700" dirty="0"/>
              <a:t/>
            </a:r>
            <a:br>
              <a:rPr lang="en-US" sz="2700" dirty="0"/>
            </a:br>
            <a:r>
              <a:rPr lang="en-US" sz="2700" dirty="0"/>
              <a:t>Pain Treatment using a CS  for </a:t>
            </a:r>
            <a:r>
              <a:rPr lang="en-US" u="sng" dirty="0"/>
              <a:t>&gt; 30 days</a:t>
            </a:r>
          </a:p>
        </p:txBody>
      </p:sp>
      <p:sp>
        <p:nvSpPr>
          <p:cNvPr id="3" name="Content Placeholder 2"/>
          <p:cNvSpPr>
            <a:spLocks noGrp="1"/>
          </p:cNvSpPr>
          <p:nvPr>
            <p:ph idx="1"/>
          </p:nvPr>
        </p:nvSpPr>
        <p:spPr>
          <a:xfrm>
            <a:off x="304800" y="2438400"/>
            <a:ext cx="11734800" cy="3505200"/>
          </a:xfrm>
        </p:spPr>
        <p:txBody>
          <a:bodyPr rtlCol="0">
            <a:normAutofit/>
          </a:bodyPr>
          <a:lstStyle/>
          <a:p>
            <a:pPr marL="0" indent="0" eaLnBrk="1" fontAlgn="auto" hangingPunct="1">
              <a:spcAft>
                <a:spcPts val="0"/>
              </a:spcAft>
              <a:buNone/>
              <a:defRPr/>
            </a:pPr>
            <a:r>
              <a:rPr lang="en-US" sz="2800" dirty="0">
                <a:latin typeface="Century" panose="02040604050505020304" pitchFamily="18" charset="0"/>
              </a:rPr>
              <a:t>If a practitioner intends to prescribe a controlled substance (II, III, IV) for </a:t>
            </a:r>
            <a:r>
              <a:rPr lang="en-US" sz="2800" u="sng" dirty="0">
                <a:latin typeface="Century" panose="02040604050505020304" pitchFamily="18" charset="0"/>
              </a:rPr>
              <a:t>more than </a:t>
            </a:r>
            <a:r>
              <a:rPr lang="en-US" u="sng" dirty="0" smtClean="0">
                <a:latin typeface="Century" panose="02040604050505020304" pitchFamily="18" charset="0"/>
              </a:rPr>
              <a:t>30 days</a:t>
            </a:r>
            <a:r>
              <a:rPr lang="en-US" sz="2800" dirty="0">
                <a:latin typeface="Century" panose="02040604050505020304" pitchFamily="18" charset="0"/>
              </a:rPr>
              <a:t> </a:t>
            </a:r>
            <a:r>
              <a:rPr lang="en-US" sz="2800" u="sng" dirty="0">
                <a:latin typeface="Century" panose="02040604050505020304" pitchFamily="18" charset="0"/>
              </a:rPr>
              <a:t>for the treatment of pain</a:t>
            </a:r>
            <a:r>
              <a:rPr lang="en-US" sz="2800" dirty="0">
                <a:latin typeface="Century" panose="02040604050505020304" pitchFamily="18" charset="0"/>
              </a:rPr>
              <a:t>, the practitioner must, not later than 30 days after issuing the initial prescription, </a:t>
            </a:r>
            <a:r>
              <a:rPr lang="en-US" sz="2800" u="sng" dirty="0">
                <a:latin typeface="Century" panose="02040604050505020304" pitchFamily="18" charset="0"/>
              </a:rPr>
              <a:t>enter into a </a:t>
            </a:r>
            <a:r>
              <a:rPr lang="en-US" u="sng" dirty="0">
                <a:latin typeface="Century" panose="02040604050505020304" pitchFamily="18" charset="0"/>
              </a:rPr>
              <a:t>prescription medication agreement</a:t>
            </a:r>
            <a:r>
              <a:rPr lang="en-US" sz="2800" dirty="0">
                <a:latin typeface="Century" panose="02040604050505020304" pitchFamily="18" charset="0"/>
              </a:rPr>
              <a:t> with the patient, which must be:</a:t>
            </a:r>
          </a:p>
          <a:p>
            <a:pPr marL="0" indent="0" eaLnBrk="1" fontAlgn="auto" hangingPunct="1">
              <a:spcAft>
                <a:spcPts val="0"/>
              </a:spcAft>
              <a:buNone/>
              <a:defRPr/>
            </a:pPr>
            <a:r>
              <a:rPr lang="en-US" sz="2400" dirty="0">
                <a:latin typeface="Calibri Light" panose="020F0302020204030204" pitchFamily="34" charset="0"/>
                <a:cs typeface="Calibri Light" panose="020F0302020204030204" pitchFamily="34" charset="0"/>
              </a:rPr>
              <a:t>Documented in the patient’s MRs; and updated at least once every 365 days while the patient is using the CS, or updated whenever a change is made to the treatment plan.</a:t>
            </a:r>
          </a:p>
          <a:p>
            <a:pPr marL="0" indent="0">
              <a:buNone/>
              <a:defRPr/>
            </a:pPr>
            <a:endParaRPr lang="en-US" sz="2400" dirty="0">
              <a:latin typeface="Calibri Light" panose="020F0302020204030204" pitchFamily="34" charset="0"/>
              <a:cs typeface="Calibri Light" panose="020F0302020204030204" pitchFamily="34" charset="0"/>
            </a:endParaRPr>
          </a:p>
        </p:txBody>
      </p:sp>
    </p:spTree>
  </p:cSld>
  <p:clrMapOvr>
    <a:masterClrMapping/>
  </p:clrMapOvr>
  <p:transition spd="med">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8229600" cy="1295400"/>
          </a:xfrm>
        </p:spPr>
        <p:txBody>
          <a:bodyPr rtlCol="0">
            <a:normAutofit/>
          </a:bodyPr>
          <a:lstStyle/>
          <a:p>
            <a:pPr eaLnBrk="1" fontAlgn="auto" hangingPunct="1">
              <a:spcAft>
                <a:spcPts val="0"/>
              </a:spcAft>
              <a:defRPr/>
            </a:pPr>
            <a:r>
              <a:rPr lang="en-US" sz="2200" dirty="0" smtClean="0"/>
              <a:t>NRS </a:t>
            </a:r>
            <a:r>
              <a:rPr lang="en-US" sz="2200" dirty="0"/>
              <a:t>639.23914</a:t>
            </a:r>
            <a:r>
              <a:rPr lang="en-US" sz="2700" dirty="0"/>
              <a:t/>
            </a:r>
            <a:br>
              <a:rPr lang="en-US" sz="2700" dirty="0"/>
            </a:br>
            <a:r>
              <a:rPr lang="en-US" sz="2700" dirty="0"/>
              <a:t>Pain Treatment using a CS for </a:t>
            </a:r>
            <a:r>
              <a:rPr lang="en-US" sz="2700" u="sng" dirty="0"/>
              <a:t>&gt; 30 days</a:t>
            </a:r>
            <a:endParaRPr lang="en-US" sz="2700" dirty="0"/>
          </a:p>
        </p:txBody>
      </p:sp>
      <p:sp>
        <p:nvSpPr>
          <p:cNvPr id="3" name="Content Placeholder 2"/>
          <p:cNvSpPr>
            <a:spLocks noGrp="1"/>
          </p:cNvSpPr>
          <p:nvPr>
            <p:ph idx="1"/>
          </p:nvPr>
        </p:nvSpPr>
        <p:spPr>
          <a:xfrm>
            <a:off x="685800" y="2057400"/>
            <a:ext cx="10896599" cy="3962400"/>
          </a:xfrm>
        </p:spPr>
        <p:txBody>
          <a:bodyPr rtlCol="0">
            <a:normAutofit/>
          </a:bodyPr>
          <a:lstStyle/>
          <a:p>
            <a:pPr marL="0" indent="0" eaLnBrk="1" fontAlgn="auto" hangingPunct="1">
              <a:spcAft>
                <a:spcPts val="0"/>
              </a:spcAft>
              <a:buNone/>
              <a:defRPr/>
            </a:pPr>
            <a:r>
              <a:rPr lang="en-US" sz="3000" dirty="0"/>
              <a:t>A </a:t>
            </a:r>
            <a:r>
              <a:rPr lang="en-US" sz="3000" u="sng" dirty="0"/>
              <a:t>prescription medication agreement</a:t>
            </a:r>
            <a:r>
              <a:rPr lang="en-US" sz="3000" dirty="0"/>
              <a:t> must include:</a:t>
            </a:r>
            <a:endParaRPr lang="en-US" sz="3000" dirty="0">
              <a:latin typeface="Calibri Light" panose="020F0302020204030204" pitchFamily="34" charset="0"/>
              <a:cs typeface="Calibri Light" panose="020F0302020204030204" pitchFamily="34" charset="0"/>
            </a:endParaRPr>
          </a:p>
          <a:p>
            <a:pPr marL="514350" indent="-514350" eaLnBrk="1" fontAlgn="auto" hangingPunct="1">
              <a:spcAft>
                <a:spcPts val="0"/>
              </a:spcAft>
              <a:buFont typeface="Arial" panose="020B0604020202020204" pitchFamily="34" charset="0"/>
              <a:buAutoNum type="alphaLcPeriod"/>
              <a:defRPr/>
            </a:pPr>
            <a:r>
              <a:rPr lang="en-US" sz="3000" dirty="0">
                <a:latin typeface="Calibri Light" panose="020F0302020204030204" pitchFamily="34" charset="0"/>
                <a:cs typeface="Calibri Light" panose="020F0302020204030204" pitchFamily="34" charset="0"/>
              </a:rPr>
              <a:t>The </a:t>
            </a:r>
            <a:r>
              <a:rPr lang="en-US" sz="3000" b="1" dirty="0">
                <a:latin typeface="Calibri Light" panose="020F0302020204030204" pitchFamily="34" charset="0"/>
                <a:cs typeface="Calibri Light" panose="020F0302020204030204" pitchFamily="34" charset="0"/>
              </a:rPr>
              <a:t>goals of the treatment </a:t>
            </a:r>
            <a:r>
              <a:rPr lang="en-US" sz="3000" dirty="0">
                <a:latin typeface="Calibri Light" panose="020F0302020204030204" pitchFamily="34" charset="0"/>
                <a:cs typeface="Calibri Light" panose="020F0302020204030204" pitchFamily="34" charset="0"/>
              </a:rPr>
              <a:t>of the patient</a:t>
            </a:r>
          </a:p>
          <a:p>
            <a:pPr marL="514350" indent="-514350" eaLnBrk="1" fontAlgn="auto" hangingPunct="1">
              <a:spcAft>
                <a:spcPts val="0"/>
              </a:spcAft>
              <a:buFont typeface="Arial" panose="020B0604020202020204" pitchFamily="34" charset="0"/>
              <a:buAutoNum type="alphaLcPeriod"/>
              <a:defRPr/>
            </a:pPr>
            <a:r>
              <a:rPr lang="en-US" sz="3000" b="1" dirty="0">
                <a:latin typeface="Calibri Light" panose="020F0302020204030204" pitchFamily="34" charset="0"/>
                <a:cs typeface="Calibri Light" panose="020F0302020204030204" pitchFamily="34" charset="0"/>
              </a:rPr>
              <a:t>Consent</a:t>
            </a:r>
            <a:r>
              <a:rPr lang="en-US" sz="3000" dirty="0">
                <a:latin typeface="Calibri Light" panose="020F0302020204030204" pitchFamily="34" charset="0"/>
                <a:cs typeface="Calibri Light" panose="020F0302020204030204" pitchFamily="34" charset="0"/>
              </a:rPr>
              <a:t> of the patient to testing to monitor drug use when deemed medically necessary by the practitioner;</a:t>
            </a:r>
          </a:p>
          <a:p>
            <a:pPr marL="514350" indent="-514350" eaLnBrk="1" fontAlgn="auto" hangingPunct="1">
              <a:spcAft>
                <a:spcPts val="0"/>
              </a:spcAft>
              <a:buFont typeface="Arial" panose="020B0604020202020204" pitchFamily="34" charset="0"/>
              <a:buAutoNum type="alphaLcPeriod"/>
              <a:defRPr/>
            </a:pPr>
            <a:r>
              <a:rPr lang="en-US" sz="3000" dirty="0">
                <a:latin typeface="Calibri Light" panose="020F0302020204030204" pitchFamily="34" charset="0"/>
                <a:cs typeface="Calibri Light" panose="020F0302020204030204" pitchFamily="34" charset="0"/>
              </a:rPr>
              <a:t>A requirement that the patient take the CS only as prescribed;</a:t>
            </a:r>
          </a:p>
          <a:p>
            <a:pPr marL="514350" indent="-514350" eaLnBrk="1" fontAlgn="auto" hangingPunct="1">
              <a:spcAft>
                <a:spcPts val="0"/>
              </a:spcAft>
              <a:buFont typeface="Arial" panose="020B0604020202020204" pitchFamily="34" charset="0"/>
              <a:buAutoNum type="alphaLcPeriod"/>
              <a:defRPr/>
            </a:pPr>
            <a:r>
              <a:rPr lang="en-US" sz="3000" dirty="0">
                <a:latin typeface="Calibri Light" panose="020F0302020204030204" pitchFamily="34" charset="0"/>
                <a:cs typeface="Calibri Light" panose="020F0302020204030204" pitchFamily="34" charset="0"/>
              </a:rPr>
              <a:t>A prohibition on sharing medication with any other person;</a:t>
            </a:r>
          </a:p>
        </p:txBody>
      </p:sp>
    </p:spTree>
  </p:cSld>
  <p:clrMapOvr>
    <a:masterClrMapping/>
  </p:clrMapOvr>
  <p:transition spd="med">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1"/>
            <a:ext cx="8229600" cy="1235075"/>
          </a:xfrm>
        </p:spPr>
        <p:txBody>
          <a:bodyPr rtlCol="0">
            <a:normAutofit/>
          </a:bodyPr>
          <a:lstStyle/>
          <a:p>
            <a:pPr eaLnBrk="1" fontAlgn="auto" hangingPunct="1">
              <a:spcAft>
                <a:spcPts val="0"/>
              </a:spcAft>
              <a:defRPr/>
            </a:pPr>
            <a:r>
              <a:rPr lang="en-US" sz="2200" dirty="0" smtClean="0"/>
              <a:t>NRS 639.23914</a:t>
            </a:r>
            <a:r>
              <a:rPr lang="en-US" sz="2200" dirty="0"/>
              <a:t/>
            </a:r>
            <a:br>
              <a:rPr lang="en-US" sz="2200" dirty="0"/>
            </a:br>
            <a:r>
              <a:rPr lang="en-US" sz="2700" dirty="0"/>
              <a:t>Pain Treatment using a CS </a:t>
            </a:r>
            <a:r>
              <a:rPr lang="en-US" sz="2700" u="sng" dirty="0"/>
              <a:t>&gt; 30 days</a:t>
            </a:r>
          </a:p>
        </p:txBody>
      </p:sp>
      <p:sp>
        <p:nvSpPr>
          <p:cNvPr id="3" name="Content Placeholder 2"/>
          <p:cNvSpPr>
            <a:spLocks noGrp="1"/>
          </p:cNvSpPr>
          <p:nvPr>
            <p:ph idx="1"/>
          </p:nvPr>
        </p:nvSpPr>
        <p:spPr>
          <a:xfrm>
            <a:off x="381000" y="1828800"/>
            <a:ext cx="11734800" cy="4267200"/>
          </a:xfrm>
        </p:spPr>
        <p:txBody>
          <a:bodyPr rtlCol="0">
            <a:normAutofit/>
          </a:bodyPr>
          <a:lstStyle/>
          <a:p>
            <a:pPr marL="0" indent="0" eaLnBrk="1" fontAlgn="auto" hangingPunct="1">
              <a:spcAft>
                <a:spcPts val="0"/>
              </a:spcAft>
              <a:buNone/>
              <a:defRPr/>
            </a:pPr>
            <a:r>
              <a:rPr lang="en-US" sz="2800" dirty="0">
                <a:latin typeface="Century" panose="02040604050505020304" pitchFamily="18" charset="0"/>
              </a:rPr>
              <a:t>A </a:t>
            </a:r>
            <a:r>
              <a:rPr lang="en-US" sz="2800" b="1" u="sng" dirty="0">
                <a:latin typeface="Century" panose="02040604050505020304" pitchFamily="18" charset="0"/>
              </a:rPr>
              <a:t>prescription medication agreement</a:t>
            </a:r>
            <a:r>
              <a:rPr lang="en-US" sz="2800" b="1" dirty="0">
                <a:latin typeface="Century" panose="02040604050505020304" pitchFamily="18" charset="0"/>
              </a:rPr>
              <a:t> must include:</a:t>
            </a:r>
            <a:endParaRPr lang="en-US" sz="2800" b="1" dirty="0">
              <a:latin typeface="Century" panose="02040604050505020304" pitchFamily="18" charset="0"/>
              <a:cs typeface="Calibri Light" panose="020F0302020204030204" pitchFamily="34" charset="0"/>
            </a:endParaRPr>
          </a:p>
          <a:p>
            <a:pPr marL="0" indent="0" eaLnBrk="1" fontAlgn="auto" hangingPunct="1">
              <a:spcAft>
                <a:spcPts val="0"/>
              </a:spcAft>
              <a:buNone/>
              <a:defRPr/>
            </a:pPr>
            <a:endParaRPr lang="en-US" sz="2800" dirty="0" smtClean="0">
              <a:latin typeface="Century" panose="02040604050505020304" pitchFamily="18" charset="0"/>
            </a:endParaRPr>
          </a:p>
          <a:p>
            <a:pPr marL="0" indent="0" eaLnBrk="1" fontAlgn="auto" hangingPunct="1">
              <a:spcAft>
                <a:spcPts val="0"/>
              </a:spcAft>
              <a:buNone/>
              <a:defRPr/>
            </a:pPr>
            <a:r>
              <a:rPr lang="en-US" sz="2800" dirty="0" smtClean="0">
                <a:latin typeface="Century" panose="02040604050505020304" pitchFamily="18" charset="0"/>
              </a:rPr>
              <a:t>e</a:t>
            </a:r>
            <a:r>
              <a:rPr lang="en-US" sz="2800" dirty="0">
                <a:latin typeface="Century" panose="02040604050505020304" pitchFamily="18" charset="0"/>
              </a:rPr>
              <a:t>.  A requirement that the patient inform the practitioner</a:t>
            </a:r>
            <a:r>
              <a:rPr lang="en-US" sz="2800" b="1" dirty="0">
                <a:latin typeface="Century" panose="02040604050505020304" pitchFamily="18" charset="0"/>
              </a:rPr>
              <a:t>:</a:t>
            </a:r>
            <a:endParaRPr lang="en-US" sz="2400" b="1" dirty="0">
              <a:latin typeface="Calibri Light" panose="020F0302020204030204" pitchFamily="34" charset="0"/>
              <a:cs typeface="Calibri Light" panose="020F0302020204030204" pitchFamily="34" charset="0"/>
            </a:endParaRPr>
          </a:p>
          <a:p>
            <a:pPr marL="571500" indent="-571500" eaLnBrk="1" fontAlgn="auto" hangingPunct="1">
              <a:spcAft>
                <a:spcPts val="0"/>
              </a:spcAft>
              <a:buFont typeface="Arial" panose="020B0604020202020204" pitchFamily="34" charset="0"/>
              <a:buAutoNum type="romanLcPeriod"/>
              <a:defRPr/>
            </a:pPr>
            <a:r>
              <a:rPr lang="en-US" sz="2400" dirty="0">
                <a:latin typeface="Calibri Light" panose="020F0302020204030204" pitchFamily="34" charset="0"/>
                <a:cs typeface="Calibri Light" panose="020F0302020204030204" pitchFamily="34" charset="0"/>
              </a:rPr>
              <a:t>Of </a:t>
            </a:r>
            <a:r>
              <a:rPr lang="en-US" sz="2400" b="1" dirty="0">
                <a:latin typeface="Calibri Light" panose="020F0302020204030204" pitchFamily="34" charset="0"/>
                <a:cs typeface="Calibri Light" panose="020F0302020204030204" pitchFamily="34" charset="0"/>
              </a:rPr>
              <a:t>any other CS prescribed to or taken </a:t>
            </a:r>
            <a:r>
              <a:rPr lang="en-US" sz="2400" dirty="0">
                <a:latin typeface="Calibri Light" panose="020F0302020204030204" pitchFamily="34" charset="0"/>
                <a:cs typeface="Calibri Light" panose="020F0302020204030204" pitchFamily="34" charset="0"/>
              </a:rPr>
              <a:t>by the patient;</a:t>
            </a:r>
          </a:p>
          <a:p>
            <a:pPr marL="571500" indent="-571500" eaLnBrk="1" fontAlgn="auto" hangingPunct="1">
              <a:spcAft>
                <a:spcPts val="0"/>
              </a:spcAft>
              <a:buFont typeface="Arial" panose="020B0604020202020204" pitchFamily="34" charset="0"/>
              <a:buAutoNum type="romanLcPeriod"/>
              <a:defRPr/>
            </a:pPr>
            <a:r>
              <a:rPr lang="en-US" sz="2400" b="1" dirty="0">
                <a:latin typeface="Calibri Light" panose="020F0302020204030204" pitchFamily="34" charset="0"/>
                <a:cs typeface="Calibri Light" panose="020F0302020204030204" pitchFamily="34" charset="0"/>
              </a:rPr>
              <a:t>Whether the patient drinks alcohol or uses marijuana or any other cannabinoid </a:t>
            </a:r>
            <a:r>
              <a:rPr lang="en-US" sz="2400" dirty="0">
                <a:latin typeface="Calibri Light" panose="020F0302020204030204" pitchFamily="34" charset="0"/>
                <a:cs typeface="Calibri Light" panose="020F0302020204030204" pitchFamily="34" charset="0"/>
              </a:rPr>
              <a:t>while using the CS</a:t>
            </a:r>
          </a:p>
          <a:p>
            <a:pPr marL="571500" indent="-571500" eaLnBrk="1" fontAlgn="auto" hangingPunct="1">
              <a:spcAft>
                <a:spcPts val="0"/>
              </a:spcAft>
              <a:buFont typeface="Arial" panose="020B0604020202020204" pitchFamily="34" charset="0"/>
              <a:buAutoNum type="romanLcPeriod"/>
              <a:defRPr/>
            </a:pPr>
            <a:r>
              <a:rPr lang="en-US" sz="2400" dirty="0">
                <a:latin typeface="Calibri Light" panose="020F0302020204030204" pitchFamily="34" charset="0"/>
                <a:cs typeface="Calibri Light" panose="020F0302020204030204" pitchFamily="34" charset="0"/>
              </a:rPr>
              <a:t>Whether the patient has been treated for side effects or complications relating to the use of the CS, including whether the patient has experienced an overdose; and</a:t>
            </a:r>
          </a:p>
          <a:p>
            <a:pPr marL="571500" indent="-571500" eaLnBrk="1" fontAlgn="auto" hangingPunct="1">
              <a:spcAft>
                <a:spcPts val="0"/>
              </a:spcAft>
              <a:buFont typeface="Arial" panose="020B0604020202020204" pitchFamily="34" charset="0"/>
              <a:buAutoNum type="romanLcPeriod"/>
              <a:defRPr/>
            </a:pPr>
            <a:r>
              <a:rPr lang="en-US" sz="2400" b="1" u="sng" dirty="0">
                <a:latin typeface="Calibri Light" panose="020F0302020204030204" pitchFamily="34" charset="0"/>
                <a:cs typeface="Calibri Light" panose="020F0302020204030204" pitchFamily="34" charset="0"/>
              </a:rPr>
              <a:t>Each state</a:t>
            </a:r>
            <a:r>
              <a:rPr lang="en-US" sz="2400" b="1" dirty="0">
                <a:latin typeface="Calibri Light" panose="020F0302020204030204" pitchFamily="34" charset="0"/>
                <a:cs typeface="Calibri Light" panose="020F0302020204030204" pitchFamily="34" charset="0"/>
              </a:rPr>
              <a:t> in which the patient has previously resided or had a prescription for a CS filled</a:t>
            </a:r>
            <a:r>
              <a:rPr lang="en-US" sz="2400" dirty="0">
                <a:latin typeface="Calibri Light" panose="020F0302020204030204" pitchFamily="34" charset="0"/>
                <a:cs typeface="Calibri Light" panose="020F0302020204030204" pitchFamily="34" charset="0"/>
              </a:rPr>
              <a:t>;</a:t>
            </a:r>
          </a:p>
        </p:txBody>
      </p:sp>
    </p:spTree>
  </p:cSld>
  <p:clrMapOvr>
    <a:masterClrMapping/>
  </p:clrMapOvr>
  <p:transition spd="med">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601200" cy="1295400"/>
          </a:xfrm>
        </p:spPr>
        <p:txBody>
          <a:bodyPr rtlCol="0">
            <a:normAutofit/>
          </a:bodyPr>
          <a:lstStyle/>
          <a:p>
            <a:pPr eaLnBrk="1" fontAlgn="auto" hangingPunct="1">
              <a:spcAft>
                <a:spcPts val="0"/>
              </a:spcAft>
              <a:defRPr/>
            </a:pPr>
            <a:r>
              <a:rPr lang="en-US" sz="2200" dirty="0" smtClean="0"/>
              <a:t>NRS 639.23914</a:t>
            </a:r>
            <a:r>
              <a:rPr lang="en-US" sz="2200" dirty="0"/>
              <a:t/>
            </a:r>
            <a:br>
              <a:rPr lang="en-US" sz="2200" dirty="0"/>
            </a:br>
            <a:r>
              <a:rPr lang="en-US" sz="2700" dirty="0"/>
              <a:t>Pain Treatment using a CS </a:t>
            </a:r>
            <a:r>
              <a:rPr lang="en-US" sz="2700" u="sng" dirty="0"/>
              <a:t>&gt; 30 days</a:t>
            </a:r>
          </a:p>
        </p:txBody>
      </p:sp>
      <p:sp>
        <p:nvSpPr>
          <p:cNvPr id="48131" name="Content Placeholder 2"/>
          <p:cNvSpPr>
            <a:spLocks noGrp="1"/>
          </p:cNvSpPr>
          <p:nvPr>
            <p:ph idx="1"/>
          </p:nvPr>
        </p:nvSpPr>
        <p:spPr>
          <a:xfrm>
            <a:off x="685800" y="2133600"/>
            <a:ext cx="11125200" cy="3886200"/>
          </a:xfrm>
        </p:spPr>
        <p:txBody>
          <a:bodyPr/>
          <a:lstStyle/>
          <a:p>
            <a:pPr marL="0" indent="0" eaLnBrk="1" hangingPunct="1">
              <a:buNone/>
            </a:pPr>
            <a:r>
              <a:rPr lang="en-US" altLang="en-US" sz="2800" dirty="0">
                <a:latin typeface="Century" panose="02040604050505020304" pitchFamily="18" charset="0"/>
              </a:rPr>
              <a:t>A </a:t>
            </a:r>
            <a:r>
              <a:rPr lang="en-US" altLang="en-US" sz="2800" u="sng" dirty="0">
                <a:latin typeface="Century" panose="02040604050505020304" pitchFamily="18" charset="0"/>
              </a:rPr>
              <a:t>prescription medication agreement</a:t>
            </a:r>
            <a:r>
              <a:rPr lang="en-US" altLang="en-US" sz="2800" dirty="0">
                <a:latin typeface="Century" panose="02040604050505020304" pitchFamily="18" charset="0"/>
              </a:rPr>
              <a:t> </a:t>
            </a:r>
            <a:r>
              <a:rPr lang="en-US" altLang="en-US" sz="2800" b="1" dirty="0">
                <a:latin typeface="Century" panose="02040604050505020304" pitchFamily="18" charset="0"/>
              </a:rPr>
              <a:t>must</a:t>
            </a:r>
            <a:r>
              <a:rPr lang="en-US" altLang="en-US" sz="2800" dirty="0">
                <a:latin typeface="Century" panose="02040604050505020304" pitchFamily="18" charset="0"/>
              </a:rPr>
              <a:t> include:</a:t>
            </a:r>
          </a:p>
          <a:p>
            <a:pPr marL="0" indent="0" eaLnBrk="1" hangingPunct="1">
              <a:buNone/>
            </a:pPr>
            <a:endParaRPr lang="en-US" altLang="en-US" sz="2800" dirty="0">
              <a:latin typeface="Century" panose="02040604050505020304" pitchFamily="18" charset="0"/>
              <a:cs typeface="Calibri Light" panose="020F0302020204030204" pitchFamily="34" charset="0"/>
            </a:endParaRPr>
          </a:p>
          <a:p>
            <a:pPr marL="0" indent="0" eaLnBrk="1" hangingPunct="1">
              <a:buNone/>
            </a:pPr>
            <a:r>
              <a:rPr lang="en-US" altLang="en-US" sz="2800" dirty="0">
                <a:latin typeface="Calibri Light" panose="020F0302020204030204" pitchFamily="34" charset="0"/>
                <a:cs typeface="Calibri Light" panose="020F0302020204030204" pitchFamily="34" charset="0"/>
              </a:rPr>
              <a:t>f.  Authorization for the practitioner to conduct random counts of the amount of the CS in the possession of the patient</a:t>
            </a:r>
            <a:r>
              <a:rPr lang="en-US" altLang="en-US" sz="2800" b="1" dirty="0">
                <a:latin typeface="Calibri Light" panose="020F0302020204030204" pitchFamily="34" charset="0"/>
                <a:cs typeface="Calibri Light" panose="020F0302020204030204" pitchFamily="34" charset="0"/>
              </a:rPr>
              <a:t>;</a:t>
            </a:r>
          </a:p>
          <a:p>
            <a:pPr marL="0" indent="0" eaLnBrk="1" hangingPunct="1">
              <a:buNone/>
            </a:pPr>
            <a:r>
              <a:rPr lang="en-US" altLang="en-US" sz="2800" dirty="0">
                <a:latin typeface="Calibri Light" panose="020F0302020204030204" pitchFamily="34" charset="0"/>
                <a:cs typeface="Calibri Light" panose="020F0302020204030204" pitchFamily="34" charset="0"/>
              </a:rPr>
              <a:t>g.  The reason the practitioner may change or discontinue treatment of the patient using the CS; and</a:t>
            </a:r>
          </a:p>
          <a:p>
            <a:pPr marL="0" indent="0" eaLnBrk="1" hangingPunct="1">
              <a:buNone/>
            </a:pPr>
            <a:r>
              <a:rPr lang="en-US" altLang="en-US" sz="2800" dirty="0">
                <a:latin typeface="Calibri Light" panose="020F0302020204030204" pitchFamily="34" charset="0"/>
                <a:cs typeface="Calibri Light" panose="020F0302020204030204" pitchFamily="34" charset="0"/>
              </a:rPr>
              <a:t>h.  Any other requirements that the practitioner may impose</a:t>
            </a:r>
            <a:r>
              <a:rPr lang="en-US" altLang="en-US" sz="2800" b="1" dirty="0">
                <a:latin typeface="Calibri Light" panose="020F0302020204030204" pitchFamily="34" charset="0"/>
                <a:cs typeface="Calibri Light" panose="020F0302020204030204" pitchFamily="34" charset="0"/>
              </a:rPr>
              <a:t>.</a:t>
            </a:r>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 y="682028"/>
            <a:ext cx="12192000" cy="1143000"/>
          </a:xfrm>
        </p:spPr>
        <p:txBody>
          <a:bodyPr>
            <a:normAutofit/>
          </a:bodyPr>
          <a:lstStyle/>
          <a:p>
            <a:pPr eaLnBrk="1" hangingPunct="1"/>
            <a:r>
              <a:rPr lang="en-US" altLang="en-US" sz="2400" dirty="0" smtClean="0"/>
              <a:t>NRS </a:t>
            </a:r>
            <a:r>
              <a:rPr lang="en-US" altLang="en-US" sz="2400" dirty="0"/>
              <a:t>630.2535; NRS 631.344; NRS 632.2375; NRS 633.473; NRS 635.116; </a:t>
            </a:r>
            <a:r>
              <a:rPr lang="en-US" altLang="en-US" sz="2400" dirty="0" smtClean="0"/>
              <a:t/>
            </a:r>
            <a:br>
              <a:rPr lang="en-US" altLang="en-US" sz="2400" dirty="0" smtClean="0"/>
            </a:br>
            <a:r>
              <a:rPr lang="en-US" altLang="en-US" sz="2400" dirty="0" smtClean="0"/>
              <a:t>NRS </a:t>
            </a:r>
            <a:r>
              <a:rPr lang="en-US" altLang="en-US" sz="2400" dirty="0"/>
              <a:t>636.2881</a:t>
            </a:r>
          </a:p>
        </p:txBody>
      </p:sp>
      <p:sp>
        <p:nvSpPr>
          <p:cNvPr id="16387" name="Content Placeholder 2"/>
          <p:cNvSpPr>
            <a:spLocks noGrp="1"/>
          </p:cNvSpPr>
          <p:nvPr>
            <p:ph idx="1"/>
          </p:nvPr>
        </p:nvSpPr>
        <p:spPr>
          <a:xfrm>
            <a:off x="304800" y="1676400"/>
            <a:ext cx="11506200" cy="4572000"/>
          </a:xfrm>
        </p:spPr>
        <p:txBody>
          <a:bodyPr/>
          <a:lstStyle/>
          <a:p>
            <a:pPr marL="0" indent="0" eaLnBrk="1" hangingPunct="1">
              <a:buNone/>
            </a:pPr>
            <a:r>
              <a:rPr lang="en-US" altLang="en-US" sz="2800" dirty="0">
                <a:latin typeface="Century" panose="02040604050505020304" pitchFamily="18" charset="0"/>
              </a:rPr>
              <a:t>Each (of the six) Board shall, by regulation, require each practitioner certified or registered to </a:t>
            </a:r>
            <a:r>
              <a:rPr lang="en-US" altLang="en-US" sz="2800" b="1" dirty="0">
                <a:latin typeface="Century" panose="02040604050505020304" pitchFamily="18" charset="0"/>
              </a:rPr>
              <a:t>dispense</a:t>
            </a:r>
            <a:r>
              <a:rPr lang="en-US" altLang="en-US" sz="2800" dirty="0">
                <a:latin typeface="Century" panose="02040604050505020304" pitchFamily="18" charset="0"/>
              </a:rPr>
              <a:t> </a:t>
            </a:r>
            <a:r>
              <a:rPr lang="en-US" altLang="en-US" sz="2800" b="1" dirty="0">
                <a:latin typeface="Century" panose="02040604050505020304" pitchFamily="18" charset="0"/>
              </a:rPr>
              <a:t>CS</a:t>
            </a:r>
            <a:r>
              <a:rPr lang="en-US" altLang="en-US" sz="2800" dirty="0">
                <a:latin typeface="Century" panose="02040604050505020304" pitchFamily="18" charset="0"/>
              </a:rPr>
              <a:t> to complete </a:t>
            </a:r>
            <a:endParaRPr lang="en-US" altLang="en-US" sz="2800" dirty="0" smtClean="0">
              <a:latin typeface="Century" panose="02040604050505020304" pitchFamily="18" charset="0"/>
            </a:endParaRPr>
          </a:p>
          <a:p>
            <a:pPr marL="0" indent="0" eaLnBrk="1" hangingPunct="1">
              <a:buNone/>
            </a:pPr>
            <a:r>
              <a:rPr lang="en-US" altLang="en-US" sz="2800" b="1" u="sng" dirty="0" smtClean="0">
                <a:latin typeface="Century" panose="02040604050505020304" pitchFamily="18" charset="0"/>
              </a:rPr>
              <a:t>2 </a:t>
            </a:r>
            <a:r>
              <a:rPr lang="en-US" altLang="en-US" sz="2800" b="1" u="sng" dirty="0">
                <a:latin typeface="Century" panose="02040604050505020304" pitchFamily="18" charset="0"/>
              </a:rPr>
              <a:t>hours of training relating to the misuse and abuse of CS, the prescribing of opioids or addiction during each </a:t>
            </a:r>
            <a:r>
              <a:rPr lang="en-US" altLang="en-US" sz="2800" b="1" u="sng" dirty="0" err="1">
                <a:latin typeface="Century" panose="02040604050505020304" pitchFamily="18" charset="0"/>
              </a:rPr>
              <a:t>relicensure</a:t>
            </a:r>
            <a:r>
              <a:rPr lang="en-US" altLang="en-US" sz="2800" b="1" u="sng" dirty="0">
                <a:latin typeface="Century" panose="02040604050505020304" pitchFamily="18" charset="0"/>
              </a:rPr>
              <a:t> period</a:t>
            </a:r>
            <a:r>
              <a:rPr lang="en-US" altLang="en-US" sz="2800" dirty="0" smtClean="0">
                <a:latin typeface="Century" panose="02040604050505020304" pitchFamily="18" charset="0"/>
              </a:rPr>
              <a:t>.</a:t>
            </a:r>
          </a:p>
          <a:p>
            <a:pPr marL="0" indent="0" eaLnBrk="1" hangingPunct="1">
              <a:buNone/>
            </a:pPr>
            <a:r>
              <a:rPr lang="en-US" altLang="en-US" sz="2800" dirty="0" smtClean="0">
                <a:latin typeface="Century" panose="02040604050505020304" pitchFamily="18" charset="0"/>
              </a:rPr>
              <a:t>These </a:t>
            </a:r>
            <a:r>
              <a:rPr lang="en-US" altLang="en-US" sz="2800" dirty="0">
                <a:latin typeface="Century" panose="02040604050505020304" pitchFamily="18" charset="0"/>
              </a:rPr>
              <a:t>CMEs may be used to satisfy 2 hours of </a:t>
            </a:r>
            <a:r>
              <a:rPr lang="en-US" altLang="en-US" sz="2800" u="sng" dirty="0">
                <a:latin typeface="Century" panose="02040604050505020304" pitchFamily="18" charset="0"/>
              </a:rPr>
              <a:t>any</a:t>
            </a:r>
            <a:r>
              <a:rPr lang="en-US" altLang="en-US" sz="2800" dirty="0">
                <a:latin typeface="Century" panose="02040604050505020304" pitchFamily="18" charset="0"/>
              </a:rPr>
              <a:t> continuing education requirement.</a:t>
            </a:r>
          </a:p>
          <a:p>
            <a:pPr marL="0" indent="0" eaLnBrk="1" hangingPunct="1">
              <a:buNone/>
            </a:pPr>
            <a:endParaRPr lang="en-US" altLang="en-US" sz="2400" dirty="0" smtClean="0">
              <a:latin typeface="Century" panose="02040604050505020304" pitchFamily="18" charset="0"/>
            </a:endParaRPr>
          </a:p>
          <a:p>
            <a:pPr marL="0" indent="0" eaLnBrk="1" hangingPunct="1">
              <a:buNone/>
            </a:pPr>
            <a:r>
              <a:rPr lang="en-US" altLang="en-US" sz="2400" dirty="0" smtClean="0">
                <a:latin typeface="Century" panose="02040604050505020304" pitchFamily="18" charset="0"/>
              </a:rPr>
              <a:t>(</a:t>
            </a:r>
            <a:r>
              <a:rPr lang="en-US" altLang="en-US" sz="2400" dirty="0">
                <a:latin typeface="Century" panose="02040604050505020304" pitchFamily="18" charset="0"/>
              </a:rPr>
              <a:t>FYI, AB 105, effective July 1, 2017, requires </a:t>
            </a:r>
            <a:r>
              <a:rPr lang="en-US" altLang="en-US" sz="2400" b="1" dirty="0">
                <a:latin typeface="Century" panose="02040604050505020304" pitchFamily="18" charset="0"/>
              </a:rPr>
              <a:t>2 CME </a:t>
            </a:r>
            <a:r>
              <a:rPr lang="en-US" altLang="en-US" sz="2400" dirty="0">
                <a:latin typeface="Century" panose="02040604050505020304" pitchFamily="18" charset="0"/>
              </a:rPr>
              <a:t>hours </a:t>
            </a:r>
            <a:r>
              <a:rPr lang="en-US" altLang="en-US" sz="2400" b="1" dirty="0">
                <a:latin typeface="Century" panose="02040604050505020304" pitchFamily="18" charset="0"/>
              </a:rPr>
              <a:t>every four (4) years </a:t>
            </a:r>
            <a:r>
              <a:rPr lang="en-US" altLang="en-US" sz="2400" dirty="0">
                <a:latin typeface="Century" panose="02040604050505020304" pitchFamily="18" charset="0"/>
              </a:rPr>
              <a:t>in </a:t>
            </a:r>
            <a:r>
              <a:rPr lang="en-US" altLang="en-US" sz="2400" b="1" dirty="0">
                <a:latin typeface="Century" panose="02040604050505020304" pitchFamily="18" charset="0"/>
              </a:rPr>
              <a:t>suicide prevention</a:t>
            </a:r>
            <a:r>
              <a:rPr lang="en-US" altLang="en-US" sz="2400" dirty="0" smtClean="0">
                <a:latin typeface="Century" panose="02040604050505020304" pitchFamily="18" charset="0"/>
              </a:rPr>
              <a:t>.)  By June 30, 2021, physicians, PAs, APRNs must comply.</a:t>
            </a:r>
            <a:endParaRPr lang="en-US" altLang="en-US" sz="2400" dirty="0">
              <a:latin typeface="Century" panose="02040604050505020304" pitchFamily="18" charset="0"/>
            </a:endParaRPr>
          </a:p>
        </p:txBody>
      </p:sp>
    </p:spTree>
  </p:cSld>
  <p:clrMapOvr>
    <a:masterClrMapping/>
  </p:clrMapOvr>
  <p:transition spd="med">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524000" y="1066800"/>
            <a:ext cx="9144000" cy="990600"/>
          </a:xfrm>
        </p:spPr>
        <p:txBody>
          <a:bodyPr/>
          <a:lstStyle/>
          <a:p>
            <a:r>
              <a:rPr lang="en-US" altLang="en-US" sz="2800" u="sng" dirty="0">
                <a:latin typeface="Century" panose="02040604050505020304" pitchFamily="18" charset="0"/>
              </a:rPr>
              <a:t>Using a CS for the treatment of pain for </a:t>
            </a:r>
            <a:r>
              <a:rPr lang="en-US" altLang="en-US" sz="3200" u="sng" dirty="0">
                <a:latin typeface="Century" panose="02040604050505020304" pitchFamily="18" charset="0"/>
              </a:rPr>
              <a:t>&gt;30 days</a:t>
            </a:r>
          </a:p>
        </p:txBody>
      </p:sp>
      <p:sp>
        <p:nvSpPr>
          <p:cNvPr id="49155" name="Content Placeholder 2"/>
          <p:cNvSpPr>
            <a:spLocks noGrp="1"/>
          </p:cNvSpPr>
          <p:nvPr>
            <p:ph idx="1"/>
          </p:nvPr>
        </p:nvSpPr>
        <p:spPr>
          <a:xfrm>
            <a:off x="533400" y="2438400"/>
            <a:ext cx="11201400" cy="3276600"/>
          </a:xfrm>
        </p:spPr>
        <p:txBody>
          <a:bodyPr/>
          <a:lstStyle/>
          <a:p>
            <a:pPr marL="0" indent="0">
              <a:buNone/>
            </a:pPr>
            <a:r>
              <a:rPr lang="en-US" altLang="en-US" dirty="0" smtClean="0"/>
              <a:t>Prescription Medication Agreement</a:t>
            </a:r>
          </a:p>
          <a:p>
            <a:pPr lvl="1">
              <a:buFont typeface="Wingdings" panose="05000000000000000000" pitchFamily="2" charset="2"/>
              <a:buChar char="ü"/>
            </a:pPr>
            <a:r>
              <a:rPr lang="en-US" altLang="en-US" dirty="0" smtClean="0"/>
              <a:t> must contain all 10 elements (plus any additional desired by the practitioner)</a:t>
            </a:r>
          </a:p>
          <a:p>
            <a:pPr lvl="1">
              <a:buFont typeface="Wingdings" panose="05000000000000000000" pitchFamily="2" charset="2"/>
              <a:buChar char="ü"/>
            </a:pPr>
            <a:r>
              <a:rPr lang="en-US" altLang="en-US" dirty="0" smtClean="0"/>
              <a:t> must be renewed every 365 days, and updated after any change in the treatment plan</a:t>
            </a:r>
          </a:p>
        </p:txBody>
      </p:sp>
    </p:spTree>
  </p:cSld>
  <p:clrMapOvr>
    <a:masterClrMapping/>
  </p:clrMapOvr>
  <p:transition spd="med">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057400" y="685800"/>
            <a:ext cx="8229600" cy="1219200"/>
          </a:xfrm>
        </p:spPr>
        <p:txBody>
          <a:bodyPr>
            <a:normAutofit/>
          </a:bodyPr>
          <a:lstStyle/>
          <a:p>
            <a:pPr eaLnBrk="1" hangingPunct="1">
              <a:defRPr/>
            </a:pPr>
            <a:r>
              <a:rPr lang="en-US" altLang="en-US" sz="2000" dirty="0" smtClean="0"/>
              <a:t>NRS </a:t>
            </a:r>
            <a:r>
              <a:rPr lang="en-US" altLang="en-US" sz="2000" dirty="0"/>
              <a:t>639.23913</a:t>
            </a:r>
            <a:br>
              <a:rPr lang="en-US" altLang="en-US" sz="2000" dirty="0"/>
            </a:br>
            <a:r>
              <a:rPr lang="en-US" altLang="en-US" sz="2400" u="sng" dirty="0"/>
              <a:t>Pain Treatment using a CS </a:t>
            </a:r>
            <a:r>
              <a:rPr lang="en-US" altLang="en-US" u="sng" dirty="0"/>
              <a:t>&gt; 90 days</a:t>
            </a:r>
          </a:p>
        </p:txBody>
      </p:sp>
      <p:sp>
        <p:nvSpPr>
          <p:cNvPr id="3" name="Content Placeholder 2"/>
          <p:cNvSpPr>
            <a:spLocks noGrp="1"/>
          </p:cNvSpPr>
          <p:nvPr>
            <p:ph idx="1"/>
          </p:nvPr>
        </p:nvSpPr>
        <p:spPr>
          <a:xfrm>
            <a:off x="609600" y="1931988"/>
            <a:ext cx="11049000" cy="4164012"/>
          </a:xfrm>
        </p:spPr>
        <p:txBody>
          <a:bodyPr rtlCol="0">
            <a:normAutofit/>
          </a:bodyPr>
          <a:lstStyle/>
          <a:p>
            <a:pPr marL="0" indent="0" eaLnBrk="1" fontAlgn="auto" hangingPunct="1">
              <a:spcAft>
                <a:spcPts val="0"/>
              </a:spcAft>
              <a:buNone/>
              <a:defRPr/>
            </a:pPr>
            <a:r>
              <a:rPr lang="en-US" sz="2800" dirty="0">
                <a:latin typeface="Century" panose="02040604050505020304" pitchFamily="18" charset="0"/>
              </a:rPr>
              <a:t>Before prescribing a </a:t>
            </a:r>
            <a:r>
              <a:rPr lang="en-US" sz="2800" u="sng" dirty="0">
                <a:latin typeface="Century" panose="02040604050505020304" pitchFamily="18" charset="0"/>
              </a:rPr>
              <a:t>CS</a:t>
            </a:r>
            <a:r>
              <a:rPr lang="en-US" sz="2800" dirty="0">
                <a:latin typeface="Century" panose="02040604050505020304" pitchFamily="18" charset="0"/>
              </a:rPr>
              <a:t> (II, III, IV) to continue </a:t>
            </a:r>
            <a:r>
              <a:rPr lang="en-US" sz="2800" u="sng" dirty="0">
                <a:latin typeface="Century" panose="02040604050505020304" pitchFamily="18" charset="0"/>
              </a:rPr>
              <a:t>to treat pain for 90 days or more</a:t>
            </a:r>
            <a:r>
              <a:rPr lang="en-US" sz="2800" dirty="0">
                <a:latin typeface="Century" panose="02040604050505020304" pitchFamily="18" charset="0"/>
              </a:rPr>
              <a:t>, a practitioner must:</a:t>
            </a:r>
          </a:p>
          <a:p>
            <a:pPr marL="514350" indent="-514350" eaLnBrk="1" fontAlgn="auto" hangingPunct="1">
              <a:spcAft>
                <a:spcPts val="0"/>
              </a:spcAft>
              <a:buFont typeface="Arial" panose="020B0604020202020204" pitchFamily="34" charset="0"/>
              <a:buAutoNum type="alphaLcPeriod"/>
              <a:defRPr/>
            </a:pPr>
            <a:r>
              <a:rPr lang="en-US" sz="2800" dirty="0">
                <a:latin typeface="Century" panose="02040604050505020304" pitchFamily="18" charset="0"/>
              </a:rPr>
              <a:t>Require the patient to </a:t>
            </a:r>
            <a:r>
              <a:rPr lang="en-US" sz="2800" u="sng" dirty="0">
                <a:latin typeface="Century" panose="02040604050505020304" pitchFamily="18" charset="0"/>
              </a:rPr>
              <a:t>complete an assessment of the patient’s risk for abuse</a:t>
            </a:r>
            <a:r>
              <a:rPr lang="en-US" sz="2800" dirty="0">
                <a:latin typeface="Century" panose="02040604050505020304" pitchFamily="18" charset="0"/>
              </a:rPr>
              <a:t>, dependency and addiction that has been validated through peer-reviewed scientific research</a:t>
            </a:r>
            <a:r>
              <a:rPr lang="en-US" sz="2800" dirty="0" smtClean="0">
                <a:latin typeface="Century" panose="02040604050505020304" pitchFamily="18" charset="0"/>
              </a:rPr>
              <a:t>; (COMM)</a:t>
            </a:r>
            <a:endParaRPr lang="en-US" sz="2800" dirty="0">
              <a:latin typeface="Century" panose="02040604050505020304" pitchFamily="18" charset="0"/>
            </a:endParaRPr>
          </a:p>
          <a:p>
            <a:pPr marL="514350" indent="-514350" eaLnBrk="1" fontAlgn="auto" hangingPunct="1">
              <a:spcAft>
                <a:spcPts val="0"/>
              </a:spcAft>
              <a:buFont typeface="Arial" panose="020B0604020202020204" pitchFamily="34" charset="0"/>
              <a:buAutoNum type="alphaLcPeriod"/>
              <a:defRPr/>
            </a:pPr>
            <a:r>
              <a:rPr lang="en-US" sz="2800" dirty="0">
                <a:latin typeface="Century" panose="02040604050505020304" pitchFamily="18" charset="0"/>
              </a:rPr>
              <a:t>Conduct an investigation, including appropriate hematological and radiological studies, to </a:t>
            </a:r>
            <a:r>
              <a:rPr lang="en-US" sz="2800" u="sng" dirty="0">
                <a:latin typeface="Century" panose="02040604050505020304" pitchFamily="18" charset="0"/>
              </a:rPr>
              <a:t>determine an evidence-based diagnosis for the cause of the pain</a:t>
            </a:r>
            <a:r>
              <a:rPr lang="en-US" sz="2800" dirty="0">
                <a:latin typeface="Century" panose="02040604050505020304" pitchFamily="18" charset="0"/>
              </a:rPr>
              <a:t>;</a:t>
            </a:r>
          </a:p>
        </p:txBody>
      </p:sp>
    </p:spTree>
  </p:cSld>
  <p:clrMapOvr>
    <a:masterClrMapping/>
  </p:clrMapOvr>
  <p:transition spd="med">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0"/>
            <a:ext cx="8229600" cy="1143000"/>
          </a:xfrm>
        </p:spPr>
        <p:txBody>
          <a:bodyPr rtlCol="0">
            <a:normAutofit/>
          </a:bodyPr>
          <a:lstStyle/>
          <a:p>
            <a:pPr eaLnBrk="1" fontAlgn="auto" hangingPunct="1">
              <a:spcAft>
                <a:spcPts val="0"/>
              </a:spcAft>
              <a:defRPr/>
            </a:pPr>
            <a:r>
              <a:rPr lang="en-US" sz="2200" dirty="0" smtClean="0"/>
              <a:t>NRS </a:t>
            </a:r>
            <a:r>
              <a:rPr lang="en-US" sz="2200" dirty="0"/>
              <a:t>639.23913</a:t>
            </a:r>
            <a:r>
              <a:rPr lang="en-US" sz="2700" dirty="0"/>
              <a:t/>
            </a:r>
            <a:br>
              <a:rPr lang="en-US" sz="2700" dirty="0"/>
            </a:br>
            <a:r>
              <a:rPr lang="en-US" sz="2700" dirty="0"/>
              <a:t>Pain Treatment using a CS </a:t>
            </a:r>
            <a:r>
              <a:rPr lang="en-US" sz="2700" u="sng" dirty="0"/>
              <a:t>&gt; 90 days</a:t>
            </a:r>
          </a:p>
        </p:txBody>
      </p:sp>
      <p:sp>
        <p:nvSpPr>
          <p:cNvPr id="30723" name="Content Placeholder 2"/>
          <p:cNvSpPr>
            <a:spLocks noGrp="1"/>
          </p:cNvSpPr>
          <p:nvPr>
            <p:ph idx="1"/>
          </p:nvPr>
        </p:nvSpPr>
        <p:spPr>
          <a:xfrm>
            <a:off x="381000" y="2133600"/>
            <a:ext cx="11353800" cy="3886200"/>
          </a:xfrm>
        </p:spPr>
        <p:txBody>
          <a:bodyPr/>
          <a:lstStyle/>
          <a:p>
            <a:pPr marL="0" indent="0" eaLnBrk="1" hangingPunct="1">
              <a:buNone/>
              <a:defRPr/>
            </a:pPr>
            <a:r>
              <a:rPr lang="en-US" sz="2800" dirty="0">
                <a:latin typeface="Century" panose="02040604050505020304" pitchFamily="18" charset="0"/>
              </a:rPr>
              <a:t>Before prescribing a CS (II, III, IV) to continue </a:t>
            </a:r>
            <a:r>
              <a:rPr lang="en-US" sz="2800" b="1" dirty="0">
                <a:latin typeface="Century" panose="02040604050505020304" pitchFamily="18" charset="0"/>
              </a:rPr>
              <a:t>to treat pain</a:t>
            </a:r>
            <a:r>
              <a:rPr lang="en-US" sz="2800" dirty="0">
                <a:latin typeface="Century" panose="02040604050505020304" pitchFamily="18" charset="0"/>
              </a:rPr>
              <a:t> for </a:t>
            </a:r>
            <a:r>
              <a:rPr lang="en-US" sz="2800" u="sng" dirty="0">
                <a:latin typeface="Century" panose="02040604050505020304" pitchFamily="18" charset="0"/>
              </a:rPr>
              <a:t>90 days or more</a:t>
            </a:r>
            <a:r>
              <a:rPr lang="en-US" sz="2800" dirty="0">
                <a:latin typeface="Century" panose="02040604050505020304" pitchFamily="18" charset="0"/>
              </a:rPr>
              <a:t>, a practitioner must:</a:t>
            </a:r>
          </a:p>
          <a:p>
            <a:pPr marL="514350" indent="-514350" eaLnBrk="1" hangingPunct="1">
              <a:buFont typeface="Arial" panose="020B0604020202020204" pitchFamily="34" charset="0"/>
              <a:buAutoNum type="alphaLcPeriod" startAt="3"/>
              <a:defRPr/>
            </a:pPr>
            <a:r>
              <a:rPr lang="en-US" altLang="en-US" sz="2400" dirty="0">
                <a:latin typeface="Century" panose="02040604050505020304" pitchFamily="18" charset="0"/>
              </a:rPr>
              <a:t>Meet with the patient, in person or using telehealth, to review the treatment plan to </a:t>
            </a:r>
            <a:r>
              <a:rPr lang="en-US" altLang="en-US" sz="2400" b="1" u="sng" dirty="0">
                <a:latin typeface="Century" panose="02040604050505020304" pitchFamily="18" charset="0"/>
              </a:rPr>
              <a:t>determine whether continuation of treatment using the CS is medically appropriate</a:t>
            </a:r>
            <a:r>
              <a:rPr lang="en-US" altLang="en-US" sz="2400" dirty="0">
                <a:latin typeface="Century" panose="02040604050505020304" pitchFamily="18" charset="0"/>
              </a:rPr>
              <a:t>; and</a:t>
            </a:r>
          </a:p>
          <a:p>
            <a:pPr marL="514350" indent="-514350" eaLnBrk="1" hangingPunct="1">
              <a:buFont typeface="Arial" panose="020B0604020202020204" pitchFamily="34" charset="0"/>
              <a:buAutoNum type="alphaLcPeriod" startAt="3"/>
              <a:defRPr/>
            </a:pPr>
            <a:r>
              <a:rPr lang="en-US" altLang="en-US" sz="2400" dirty="0">
                <a:latin typeface="Century" panose="02040604050505020304" pitchFamily="18" charset="0"/>
              </a:rPr>
              <a:t>If the patient has been prescribed a dose of 90 MMEs or more of an </a:t>
            </a:r>
            <a:r>
              <a:rPr lang="en-US" altLang="en-US" sz="2400" b="1" dirty="0">
                <a:latin typeface="Century" panose="02040604050505020304" pitchFamily="18" charset="0"/>
              </a:rPr>
              <a:t>opioid</a:t>
            </a:r>
            <a:r>
              <a:rPr lang="en-US" altLang="en-US" sz="2400" dirty="0">
                <a:latin typeface="Century" panose="02040604050505020304" pitchFamily="18" charset="0"/>
              </a:rPr>
              <a:t> per day for 90 days or longer, </a:t>
            </a:r>
            <a:r>
              <a:rPr lang="en-US" altLang="en-US" sz="2400" u="sng" dirty="0">
                <a:latin typeface="Century" panose="02040604050505020304" pitchFamily="18" charset="0"/>
              </a:rPr>
              <a:t>consider</a:t>
            </a:r>
            <a:r>
              <a:rPr lang="en-US" altLang="en-US" sz="2400" dirty="0">
                <a:latin typeface="Century" panose="02040604050505020304" pitchFamily="18" charset="0"/>
              </a:rPr>
              <a:t> referring the patient to </a:t>
            </a:r>
            <a:r>
              <a:rPr lang="en-US" altLang="en-US" u="sng" dirty="0">
                <a:latin typeface="Century" panose="02040604050505020304" pitchFamily="18" charset="0"/>
              </a:rPr>
              <a:t>a</a:t>
            </a:r>
            <a:r>
              <a:rPr lang="en-US" altLang="en-US" sz="2400" b="1" u="sng" dirty="0">
                <a:latin typeface="Century" panose="02040604050505020304" pitchFamily="18" charset="0"/>
              </a:rPr>
              <a:t> specialist</a:t>
            </a:r>
            <a:r>
              <a:rPr lang="en-US" altLang="en-US" sz="2400" dirty="0">
                <a:latin typeface="Century" panose="02040604050505020304" pitchFamily="18" charset="0"/>
              </a:rPr>
              <a:t> </a:t>
            </a:r>
          </a:p>
        </p:txBody>
      </p:sp>
    </p:spTree>
  </p:cSld>
  <p:clrMapOvr>
    <a:masterClrMapping/>
  </p:clrMapOvr>
  <p:transition spd="med">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66913" y="762000"/>
            <a:ext cx="8229600" cy="1219200"/>
          </a:xfrm>
        </p:spPr>
        <p:txBody>
          <a:bodyPr>
            <a:normAutofit/>
          </a:bodyPr>
          <a:lstStyle/>
          <a:p>
            <a:pPr eaLnBrk="1" hangingPunct="1">
              <a:defRPr/>
            </a:pPr>
            <a:r>
              <a:rPr lang="en-US" altLang="en-US" sz="2200" dirty="0" smtClean="0">
                <a:latin typeface="Century" panose="02040604050505020304" pitchFamily="18" charset="0"/>
              </a:rPr>
              <a:t>NRS </a:t>
            </a:r>
            <a:r>
              <a:rPr lang="en-US" altLang="en-US" sz="2200" dirty="0">
                <a:latin typeface="Century" panose="02040604050505020304" pitchFamily="18" charset="0"/>
              </a:rPr>
              <a:t>639.2391</a:t>
            </a:r>
            <a:br>
              <a:rPr lang="en-US" altLang="en-US" sz="2200" dirty="0">
                <a:latin typeface="Century" panose="02040604050505020304" pitchFamily="18" charset="0"/>
              </a:rPr>
            </a:br>
            <a:r>
              <a:rPr lang="en-US" altLang="en-US" sz="2400" dirty="0">
                <a:latin typeface="Century" panose="02040604050505020304" pitchFamily="18" charset="0"/>
              </a:rPr>
              <a:t>Pain Treatment using a CS</a:t>
            </a:r>
          </a:p>
        </p:txBody>
      </p:sp>
      <p:sp>
        <p:nvSpPr>
          <p:cNvPr id="52227" name="Content Placeholder 2"/>
          <p:cNvSpPr>
            <a:spLocks noGrp="1"/>
          </p:cNvSpPr>
          <p:nvPr>
            <p:ph idx="1"/>
          </p:nvPr>
        </p:nvSpPr>
        <p:spPr>
          <a:xfrm>
            <a:off x="457200" y="2133600"/>
            <a:ext cx="11201400" cy="3810000"/>
          </a:xfrm>
        </p:spPr>
        <p:txBody>
          <a:bodyPr/>
          <a:lstStyle/>
          <a:p>
            <a:pPr marL="0" indent="0" eaLnBrk="1" hangingPunct="1">
              <a:buNone/>
            </a:pPr>
            <a:r>
              <a:rPr lang="en-US" altLang="en-US" sz="3000" dirty="0">
                <a:latin typeface="Century" panose="02040604050505020304" pitchFamily="18" charset="0"/>
              </a:rPr>
              <a:t>If practitioner prescribes more than 365 days of CS pain medication (II, III, IV) in 365 days, practitioner must document in MR the reasons, or</a:t>
            </a:r>
          </a:p>
          <a:p>
            <a:pPr marL="0" indent="0" eaLnBrk="1" hangingPunct="1">
              <a:buNone/>
            </a:pPr>
            <a:r>
              <a:rPr lang="en-US" altLang="en-US" sz="3000" dirty="0">
                <a:latin typeface="Century" panose="02040604050505020304" pitchFamily="18" charset="0"/>
              </a:rPr>
              <a:t> </a:t>
            </a:r>
          </a:p>
          <a:p>
            <a:pPr marL="0" indent="0" eaLnBrk="1" hangingPunct="1">
              <a:buNone/>
            </a:pPr>
            <a:r>
              <a:rPr lang="en-US" altLang="en-US" sz="3000" dirty="0">
                <a:latin typeface="Century" panose="02040604050505020304" pitchFamily="18" charset="0"/>
              </a:rPr>
              <a:t>for a larger quantity of CS (II, III, IV) than will be used in 90 days, the prescriber must document in the MR the reasons.</a:t>
            </a:r>
          </a:p>
        </p:txBody>
      </p:sp>
    </p:spTree>
  </p:cSld>
  <p:clrMapOvr>
    <a:masterClrMapping/>
  </p:clrMapOvr>
  <p:transition spd="med">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81200" y="762000"/>
            <a:ext cx="8229600" cy="1371600"/>
          </a:xfrm>
        </p:spPr>
        <p:txBody>
          <a:bodyPr>
            <a:normAutofit/>
          </a:bodyPr>
          <a:lstStyle/>
          <a:p>
            <a:pPr eaLnBrk="1" hangingPunct="1">
              <a:defRPr/>
            </a:pPr>
            <a:r>
              <a:rPr lang="en-US" altLang="en-US" sz="2200" dirty="0" smtClean="0"/>
              <a:t>NRS </a:t>
            </a:r>
            <a:r>
              <a:rPr lang="en-US" altLang="en-US" sz="2200" dirty="0"/>
              <a:t>639.23913</a:t>
            </a:r>
            <a:br>
              <a:rPr lang="en-US" altLang="en-US" sz="2200" dirty="0"/>
            </a:br>
            <a:r>
              <a:rPr lang="en-US" altLang="en-US" sz="2700" dirty="0"/>
              <a:t>Pain Treatment using an </a:t>
            </a:r>
            <a:r>
              <a:rPr lang="en-US" altLang="en-US" sz="2700" u="sng" dirty="0"/>
              <a:t>opioid</a:t>
            </a:r>
          </a:p>
        </p:txBody>
      </p:sp>
      <p:sp>
        <p:nvSpPr>
          <p:cNvPr id="53251" name="Content Placeholder 2"/>
          <p:cNvSpPr>
            <a:spLocks noGrp="1"/>
          </p:cNvSpPr>
          <p:nvPr>
            <p:ph idx="1"/>
          </p:nvPr>
        </p:nvSpPr>
        <p:spPr>
          <a:xfrm>
            <a:off x="533400" y="2362200"/>
            <a:ext cx="11277600" cy="3124200"/>
          </a:xfrm>
        </p:spPr>
        <p:txBody>
          <a:bodyPr/>
          <a:lstStyle/>
          <a:p>
            <a:pPr marL="0" indent="0" eaLnBrk="1" hangingPunct="1">
              <a:buNone/>
            </a:pPr>
            <a:r>
              <a:rPr lang="en-US" altLang="en-US" dirty="0" smtClean="0">
                <a:latin typeface="Century" panose="02040604050505020304" pitchFamily="18" charset="0"/>
              </a:rPr>
              <a:t>If the practitioner decides to continue to prescribe a </a:t>
            </a:r>
            <a:r>
              <a:rPr lang="en-US" altLang="en-US" u="sng" dirty="0" smtClean="0">
                <a:latin typeface="Century" panose="02040604050505020304" pitchFamily="18" charset="0"/>
              </a:rPr>
              <a:t>dose of 90 MMEs or greater per day</a:t>
            </a:r>
            <a:r>
              <a:rPr lang="en-US" altLang="en-US" dirty="0" smtClean="0">
                <a:latin typeface="Century" panose="02040604050505020304" pitchFamily="18" charset="0"/>
              </a:rPr>
              <a:t>, the practitioner must develop and document in the patient’s MRs </a:t>
            </a:r>
            <a:r>
              <a:rPr lang="en-US" altLang="en-US" u="sng" dirty="0" smtClean="0">
                <a:latin typeface="Century" panose="02040604050505020304" pitchFamily="18" charset="0"/>
              </a:rPr>
              <a:t>a revised treatment plan which must include an assessment of the increased risk for adverse outcomes</a:t>
            </a:r>
            <a:r>
              <a:rPr lang="en-US" altLang="en-US" dirty="0" smtClean="0">
                <a:latin typeface="Century" panose="02040604050505020304" pitchFamily="18" charset="0"/>
              </a:rPr>
              <a:t>.</a:t>
            </a:r>
          </a:p>
        </p:txBody>
      </p:sp>
    </p:spTree>
  </p:cSld>
  <p:clrMapOvr>
    <a:masterClrMapping/>
  </p:clrMapOvr>
  <p:transition spd="med">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304800" y="685800"/>
            <a:ext cx="11430000" cy="1066800"/>
          </a:xfrm>
        </p:spPr>
        <p:txBody>
          <a:bodyPr/>
          <a:lstStyle/>
          <a:p>
            <a:r>
              <a:rPr lang="en-US" altLang="en-US" sz="3200" dirty="0">
                <a:latin typeface="Century" panose="02040604050505020304" pitchFamily="18" charset="0"/>
              </a:rPr>
              <a:t>Using a CS </a:t>
            </a:r>
            <a:r>
              <a:rPr lang="en-US" altLang="en-US" sz="2700" dirty="0">
                <a:latin typeface="Century" panose="02040604050505020304" pitchFamily="18" charset="0"/>
              </a:rPr>
              <a:t>(II, III, IV) </a:t>
            </a:r>
            <a:r>
              <a:rPr lang="en-US" altLang="en-US" sz="3200" dirty="0">
                <a:latin typeface="Century" panose="02040604050505020304" pitchFamily="18" charset="0"/>
              </a:rPr>
              <a:t>for the treatment of </a:t>
            </a:r>
            <a:r>
              <a:rPr lang="en-US" altLang="en-US" sz="3200" dirty="0" smtClean="0">
                <a:latin typeface="Century" panose="02040604050505020304" pitchFamily="18" charset="0"/>
              </a:rPr>
              <a:t>Pain &gt; </a:t>
            </a:r>
            <a:r>
              <a:rPr lang="en-US" altLang="en-US" sz="3200" u="sng" dirty="0" smtClean="0">
                <a:latin typeface="Century" panose="02040604050505020304" pitchFamily="18" charset="0"/>
              </a:rPr>
              <a:t>90 days</a:t>
            </a:r>
            <a:br>
              <a:rPr lang="en-US" altLang="en-US" sz="3200" u="sng" dirty="0" smtClean="0">
                <a:latin typeface="Century" panose="02040604050505020304" pitchFamily="18" charset="0"/>
              </a:rPr>
            </a:br>
            <a:r>
              <a:rPr lang="en-US" altLang="en-US" sz="2400" b="0" dirty="0" smtClean="0">
                <a:latin typeface="Baskerville Old Face" panose="02020602080505020303" pitchFamily="18" charset="0"/>
              </a:rPr>
              <a:t>(checklist)</a:t>
            </a:r>
            <a:endParaRPr lang="en-US" altLang="en-US" sz="3200" b="0" dirty="0">
              <a:latin typeface="Baskerville Old Face" panose="02020602080505020303" pitchFamily="18" charset="0"/>
            </a:endParaRPr>
          </a:p>
        </p:txBody>
      </p:sp>
      <p:sp>
        <p:nvSpPr>
          <p:cNvPr id="3" name="Content Placeholder 2"/>
          <p:cNvSpPr>
            <a:spLocks noGrp="1"/>
          </p:cNvSpPr>
          <p:nvPr>
            <p:ph idx="1"/>
          </p:nvPr>
        </p:nvSpPr>
        <p:spPr>
          <a:xfrm>
            <a:off x="609600" y="1828800"/>
            <a:ext cx="11353800" cy="4114800"/>
          </a:xfrm>
        </p:spPr>
        <p:txBody>
          <a:bodyPr/>
          <a:lstStyle/>
          <a:p>
            <a:pPr>
              <a:buFont typeface="Wingdings" panose="05000000000000000000" pitchFamily="2" charset="2"/>
              <a:buChar char="ü"/>
              <a:defRPr/>
            </a:pPr>
            <a:r>
              <a:rPr lang="en-US" dirty="0" smtClean="0"/>
              <a:t> </a:t>
            </a:r>
            <a:r>
              <a:rPr lang="en-US" sz="2400" dirty="0"/>
              <a:t>complete another assessment for the patient’s risk of abuse, dependency, or </a:t>
            </a:r>
            <a:r>
              <a:rPr lang="en-US" sz="2400" dirty="0" smtClean="0"/>
              <a:t>	addiction </a:t>
            </a:r>
            <a:r>
              <a:rPr lang="en-US" sz="2400" dirty="0"/>
              <a:t>(COMM test)</a:t>
            </a:r>
          </a:p>
          <a:p>
            <a:pPr>
              <a:buFont typeface="Wingdings" panose="05000000000000000000" pitchFamily="2" charset="2"/>
              <a:buChar char="ü"/>
              <a:defRPr/>
            </a:pPr>
            <a:r>
              <a:rPr lang="en-US" sz="2400" dirty="0"/>
              <a:t> conduct an investigation to determine an evidenced-based diagnosis for the </a:t>
            </a:r>
            <a:r>
              <a:rPr lang="en-US" sz="2400" dirty="0" smtClean="0"/>
              <a:t>	cause </a:t>
            </a:r>
            <a:r>
              <a:rPr lang="en-US" sz="2400" dirty="0"/>
              <a:t>of the pain</a:t>
            </a:r>
          </a:p>
          <a:p>
            <a:pPr>
              <a:buFont typeface="Wingdings" panose="05000000000000000000" pitchFamily="2" charset="2"/>
              <a:buChar char="ü"/>
              <a:defRPr/>
            </a:pPr>
            <a:r>
              <a:rPr lang="en-US" sz="2400" dirty="0"/>
              <a:t> meet with patient, in-person or telehealth, to determine whether continuation </a:t>
            </a:r>
            <a:r>
              <a:rPr lang="en-US" sz="2400" dirty="0" smtClean="0"/>
              <a:t>	with </a:t>
            </a:r>
            <a:r>
              <a:rPr lang="en-US" sz="2400" dirty="0"/>
              <a:t>a CS for the treatment of pain is medically appropriate</a:t>
            </a:r>
          </a:p>
          <a:p>
            <a:pPr>
              <a:buFont typeface="Wingdings" panose="05000000000000000000" pitchFamily="2" charset="2"/>
              <a:buChar char="ü"/>
              <a:defRPr/>
            </a:pPr>
            <a:r>
              <a:rPr lang="en-US" sz="2400" dirty="0"/>
              <a:t> if patient is on a dose of 90 MMEs or greater, consider referring to </a:t>
            </a:r>
            <a:r>
              <a:rPr lang="en-US" sz="2800" u="sng" dirty="0"/>
              <a:t>a</a:t>
            </a:r>
            <a:r>
              <a:rPr lang="en-US" sz="2800" dirty="0"/>
              <a:t> </a:t>
            </a:r>
            <a:r>
              <a:rPr lang="en-US" sz="2400" dirty="0"/>
              <a:t>specialist</a:t>
            </a:r>
          </a:p>
          <a:p>
            <a:pPr>
              <a:buFont typeface="Wingdings" panose="05000000000000000000" pitchFamily="2" charset="2"/>
              <a:buChar char="ü"/>
              <a:defRPr/>
            </a:pPr>
            <a:r>
              <a:rPr lang="en-US" sz="2400" b="1" dirty="0"/>
              <a:t> </a:t>
            </a:r>
            <a:r>
              <a:rPr lang="en-US" sz="2400" dirty="0"/>
              <a:t>if continuing 90 MMEs or &gt;, document in MR the revised treatment plan, </a:t>
            </a:r>
            <a:r>
              <a:rPr lang="en-US" sz="2400" dirty="0" smtClean="0"/>
              <a:t>	including </a:t>
            </a:r>
            <a:r>
              <a:rPr lang="en-US" sz="2400" dirty="0"/>
              <a:t>risk for adverse outcomes</a:t>
            </a:r>
            <a:endParaRPr lang="en-US" sz="2400" b="1" dirty="0"/>
          </a:p>
          <a:p>
            <a:pPr marL="0" indent="0">
              <a:buNone/>
              <a:defRPr/>
            </a:pPr>
            <a:endParaRPr lang="en-US" dirty="0"/>
          </a:p>
        </p:txBody>
      </p:sp>
    </p:spTree>
  </p:cSld>
  <p:clrMapOvr>
    <a:masterClrMapping/>
  </p:clrMapOvr>
  <p:transition spd="med">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981200" y="609600"/>
            <a:ext cx="8229600" cy="838200"/>
          </a:xfrm>
        </p:spPr>
        <p:txBody>
          <a:bodyPr>
            <a:normAutofit/>
          </a:bodyPr>
          <a:lstStyle/>
          <a:p>
            <a:pPr eaLnBrk="1" hangingPunct="1"/>
            <a:r>
              <a:rPr lang="en-US" altLang="en-US" sz="3200" dirty="0" smtClean="0"/>
              <a:t>NRS </a:t>
            </a:r>
            <a:r>
              <a:rPr lang="en-US" altLang="en-US" sz="3200" dirty="0"/>
              <a:t>453.164</a:t>
            </a:r>
          </a:p>
        </p:txBody>
      </p:sp>
      <p:sp>
        <p:nvSpPr>
          <p:cNvPr id="3" name="Content Placeholder 2"/>
          <p:cNvSpPr>
            <a:spLocks noGrp="1"/>
          </p:cNvSpPr>
          <p:nvPr>
            <p:ph idx="1"/>
          </p:nvPr>
        </p:nvSpPr>
        <p:spPr>
          <a:xfrm>
            <a:off x="304800" y="1447800"/>
            <a:ext cx="11734800" cy="4449763"/>
          </a:xfrm>
        </p:spPr>
        <p:txBody>
          <a:bodyPr rtlCol="0">
            <a:normAutofit lnSpcReduction="10000"/>
          </a:bodyPr>
          <a:lstStyle/>
          <a:p>
            <a:pPr eaLnBrk="1" fontAlgn="auto" hangingPunct="1">
              <a:spcAft>
                <a:spcPts val="0"/>
              </a:spcAft>
              <a:buFont typeface="Wingdings" panose="05000000000000000000" pitchFamily="2" charset="2"/>
              <a:buChar char="Ø"/>
              <a:defRPr/>
            </a:pPr>
            <a:r>
              <a:rPr lang="en-US" dirty="0" smtClean="0"/>
              <a:t> </a:t>
            </a:r>
            <a:r>
              <a:rPr lang="en-US" dirty="0" smtClean="0">
                <a:latin typeface="Century" panose="02040604050505020304" pitchFamily="18" charset="0"/>
              </a:rPr>
              <a:t>Board of Pharmacy (BOP) may access the PMP to identify any suspected fraudulent, illegal, unauthorized or otherwise inappropriate activity related to prescribing, dispensing, or use of a CS.</a:t>
            </a:r>
          </a:p>
          <a:p>
            <a:pPr eaLnBrk="1" fontAlgn="auto" hangingPunct="1">
              <a:spcAft>
                <a:spcPts val="0"/>
              </a:spcAft>
              <a:buFont typeface="Wingdings" panose="05000000000000000000" pitchFamily="2" charset="2"/>
              <a:buChar char="Ø"/>
              <a:defRPr/>
            </a:pPr>
            <a:r>
              <a:rPr lang="en-US" dirty="0">
                <a:latin typeface="Century" panose="02040604050505020304" pitchFamily="18" charset="0"/>
              </a:rPr>
              <a:t> </a:t>
            </a:r>
            <a:r>
              <a:rPr lang="en-US" dirty="0" smtClean="0">
                <a:latin typeface="Century" panose="02040604050505020304" pitchFamily="18" charset="0"/>
              </a:rPr>
              <a:t>Discovered information shall be reported to law enforcement or licensing board.</a:t>
            </a:r>
          </a:p>
          <a:p>
            <a:pPr eaLnBrk="1" fontAlgn="auto" hangingPunct="1">
              <a:spcAft>
                <a:spcPts val="0"/>
              </a:spcAft>
              <a:buFont typeface="Wingdings" panose="05000000000000000000" pitchFamily="2" charset="2"/>
              <a:buChar char="Ø"/>
              <a:defRPr/>
            </a:pPr>
            <a:r>
              <a:rPr lang="en-US" dirty="0">
                <a:latin typeface="Century" panose="02040604050505020304" pitchFamily="18" charset="0"/>
              </a:rPr>
              <a:t> </a:t>
            </a:r>
            <a:r>
              <a:rPr lang="en-US" dirty="0" smtClean="0">
                <a:latin typeface="Century" panose="02040604050505020304" pitchFamily="18" charset="0"/>
              </a:rPr>
              <a:t>Dispensing Licensees must present proof of authorization to access the PMP to be relicensed  [by BOP for CS certificate].</a:t>
            </a:r>
            <a:endParaRPr lang="en-US" dirty="0">
              <a:latin typeface="Century" panose="02040604050505020304" pitchFamily="18" charset="0"/>
            </a:endParaRPr>
          </a:p>
        </p:txBody>
      </p:sp>
    </p:spTree>
  </p:cSld>
  <p:clrMapOvr>
    <a:masterClrMapping/>
  </p:clrMapOvr>
  <p:transition spd="med">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914400"/>
            <a:ext cx="10972800" cy="808038"/>
          </a:xfrm>
        </p:spPr>
        <p:txBody>
          <a:bodyPr>
            <a:normAutofit fontScale="90000"/>
          </a:bodyPr>
          <a:lstStyle/>
          <a:p>
            <a:r>
              <a:rPr lang="en-US" dirty="0" smtClean="0"/>
              <a:t>To NRS 453 (Controlled Substances) the following section is added:</a:t>
            </a:r>
            <a:endParaRPr lang="en-US" dirty="0"/>
          </a:p>
        </p:txBody>
      </p:sp>
      <p:sp>
        <p:nvSpPr>
          <p:cNvPr id="3" name="Content Placeholder 2"/>
          <p:cNvSpPr>
            <a:spLocks noGrp="1"/>
          </p:cNvSpPr>
          <p:nvPr>
            <p:ph idx="1"/>
          </p:nvPr>
        </p:nvSpPr>
        <p:spPr>
          <a:xfrm>
            <a:off x="590550" y="2057400"/>
            <a:ext cx="10972800" cy="3733800"/>
          </a:xfrm>
        </p:spPr>
        <p:txBody>
          <a:bodyPr/>
          <a:lstStyle/>
          <a:p>
            <a:pPr marL="0" indent="0">
              <a:buNone/>
            </a:pPr>
            <a:r>
              <a:rPr lang="en-US" i="1" dirty="0">
                <a:solidFill>
                  <a:srgbClr val="FFFF00"/>
                </a:solidFill>
              </a:rPr>
              <a:t>The authority of the </a:t>
            </a:r>
            <a:r>
              <a:rPr lang="en-US" i="1" dirty="0" smtClean="0">
                <a:solidFill>
                  <a:srgbClr val="FFFF00"/>
                </a:solidFill>
              </a:rPr>
              <a:t>Board </a:t>
            </a:r>
            <a:r>
              <a:rPr lang="en-US" dirty="0" smtClean="0">
                <a:solidFill>
                  <a:srgbClr val="FFFF00"/>
                </a:solidFill>
              </a:rPr>
              <a:t>[of Pharmacy]</a:t>
            </a:r>
            <a:r>
              <a:rPr lang="en-US" i="1" dirty="0" smtClean="0">
                <a:solidFill>
                  <a:srgbClr val="FFFF00"/>
                </a:solidFill>
              </a:rPr>
              <a:t> </a:t>
            </a:r>
            <a:r>
              <a:rPr lang="en-US" i="1" dirty="0">
                <a:solidFill>
                  <a:srgbClr val="FFFF00"/>
                </a:solidFill>
              </a:rPr>
              <a:t>to take disciplinary action to enforce the provisions of this chapter is not limited by the authority of any other regulatory body that may be authorized or required to take disciplinary action for the same conduct with respect to any license, registration, certificate or other professional designation issued and regulated by that regulatory body</a:t>
            </a:r>
            <a:r>
              <a:rPr lang="en-US" i="1" dirty="0"/>
              <a:t>. </a:t>
            </a:r>
            <a:endParaRPr lang="en-US" dirty="0"/>
          </a:p>
        </p:txBody>
      </p:sp>
    </p:spTree>
    <p:extLst>
      <p:ext uri="{BB962C8B-B14F-4D97-AF65-F5344CB8AC3E}">
        <p14:creationId xmlns:p14="http://schemas.microsoft.com/office/powerpoint/2010/main" val="4124292182"/>
      </p:ext>
    </p:extLst>
  </p:cSld>
  <p:clrMapOvr>
    <a:masterClrMapping/>
  </p:clrMapOvr>
  <p:transition spd="med">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808038"/>
          </a:xfrm>
        </p:spPr>
        <p:txBody>
          <a:bodyPr/>
          <a:lstStyle/>
          <a:p>
            <a:r>
              <a:rPr lang="en-US" dirty="0" smtClean="0"/>
              <a:t>Changes in Licensure Discipline </a:t>
            </a:r>
            <a:r>
              <a:rPr lang="en-US" b="0" dirty="0" smtClean="0"/>
              <a:t>(AB239)</a:t>
            </a:r>
            <a:endParaRPr lang="en-US" b="0" dirty="0"/>
          </a:p>
        </p:txBody>
      </p:sp>
      <p:sp>
        <p:nvSpPr>
          <p:cNvPr id="3" name="Content Placeholder 2"/>
          <p:cNvSpPr>
            <a:spLocks noGrp="1"/>
          </p:cNvSpPr>
          <p:nvPr>
            <p:ph idx="1"/>
          </p:nvPr>
        </p:nvSpPr>
        <p:spPr>
          <a:xfrm>
            <a:off x="609600" y="1905000"/>
            <a:ext cx="10972800" cy="4038600"/>
          </a:xfrm>
        </p:spPr>
        <p:txBody>
          <a:bodyPr/>
          <a:lstStyle/>
          <a:p>
            <a:pPr marL="0" indent="0">
              <a:buNone/>
            </a:pPr>
            <a:r>
              <a:rPr lang="en-US" dirty="0" smtClean="0">
                <a:solidFill>
                  <a:srgbClr val="FFFF00"/>
                </a:solidFill>
              </a:rPr>
              <a:t>NO requirement for a licensee of the licensing Board to ATTEST</a:t>
            </a:r>
            <a:r>
              <a:rPr lang="en-US" dirty="0" smtClean="0"/>
              <a:t>, in a review and evaluation, that the licensee is in compliance with all the statutory mandates governing the prescription of controlled substances.</a:t>
            </a:r>
          </a:p>
          <a:p>
            <a:pPr marL="0" indent="0">
              <a:buNone/>
            </a:pPr>
            <a:endParaRPr lang="en-US" dirty="0"/>
          </a:p>
          <a:p>
            <a:pPr marL="0" indent="0">
              <a:buNone/>
            </a:pPr>
            <a:r>
              <a:rPr lang="en-US" dirty="0" smtClean="0">
                <a:solidFill>
                  <a:srgbClr val="FFFF00"/>
                </a:solidFill>
              </a:rPr>
              <a:t>BOP now has the ability directly to discipline licensees of other Boards for violations of controlled substances laws</a:t>
            </a:r>
            <a:r>
              <a:rPr lang="en-US" dirty="0" smtClean="0"/>
              <a:t>.</a:t>
            </a:r>
            <a:endParaRPr lang="en-US" dirty="0"/>
          </a:p>
        </p:txBody>
      </p:sp>
    </p:spTree>
    <p:extLst>
      <p:ext uri="{BB962C8B-B14F-4D97-AF65-F5344CB8AC3E}">
        <p14:creationId xmlns:p14="http://schemas.microsoft.com/office/powerpoint/2010/main" val="3172737456"/>
      </p:ext>
    </p:extLst>
  </p:cSld>
  <p:clrMapOvr>
    <a:masterClrMapping/>
  </p:clrMapOvr>
  <p:transition spd="med">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10972800" cy="808038"/>
          </a:xfrm>
        </p:spPr>
        <p:txBody>
          <a:bodyPr/>
          <a:lstStyle/>
          <a:p>
            <a:r>
              <a:rPr lang="en-US" dirty="0" smtClean="0"/>
              <a:t>BOP R013-18AP</a:t>
            </a:r>
            <a:endParaRPr lang="en-US" dirty="0"/>
          </a:p>
        </p:txBody>
      </p:sp>
      <p:sp>
        <p:nvSpPr>
          <p:cNvPr id="3" name="Content Placeholder 2"/>
          <p:cNvSpPr>
            <a:spLocks noGrp="1"/>
          </p:cNvSpPr>
          <p:nvPr>
            <p:ph idx="1"/>
          </p:nvPr>
        </p:nvSpPr>
        <p:spPr>
          <a:xfrm>
            <a:off x="685800" y="1981200"/>
            <a:ext cx="10972800" cy="3200400"/>
          </a:xfrm>
        </p:spPr>
        <p:txBody>
          <a:bodyPr/>
          <a:lstStyle/>
          <a:p>
            <a:pPr marL="0" indent="0">
              <a:lnSpc>
                <a:spcPct val="150000"/>
              </a:lnSpc>
              <a:buNone/>
            </a:pPr>
            <a:r>
              <a:rPr lang="en-US" dirty="0" smtClean="0"/>
              <a:t>Sec. 5. The Executive Secretary of the BOP may </a:t>
            </a:r>
            <a:r>
              <a:rPr lang="en-US" u="sng" dirty="0" smtClean="0"/>
              <a:t>suspend or terminate</a:t>
            </a:r>
            <a:r>
              <a:rPr lang="en-US" dirty="0" smtClean="0"/>
              <a:t>, </a:t>
            </a:r>
            <a:r>
              <a:rPr lang="en-US" u="sng" dirty="0" smtClean="0"/>
              <a:t>before a hearing</a:t>
            </a:r>
            <a:r>
              <a:rPr lang="en-US" dirty="0" smtClean="0"/>
              <a:t>, the </a:t>
            </a:r>
            <a:r>
              <a:rPr lang="en-US" u="sng" dirty="0" smtClean="0"/>
              <a:t>Internet</a:t>
            </a:r>
            <a:r>
              <a:rPr lang="en-US" dirty="0" smtClean="0"/>
              <a:t> </a:t>
            </a:r>
            <a:r>
              <a:rPr lang="en-US" u="sng" dirty="0" smtClean="0"/>
              <a:t>access of a practitioner</a:t>
            </a:r>
            <a:r>
              <a:rPr lang="en-US" dirty="0" smtClean="0"/>
              <a:t> or other person </a:t>
            </a:r>
            <a:r>
              <a:rPr lang="en-US" u="sng" dirty="0" smtClean="0"/>
              <a:t>to the PMP</a:t>
            </a:r>
            <a:r>
              <a:rPr lang="en-US" dirty="0" smtClean="0"/>
              <a:t> if the practitioner or other person accesses the database in violation …</a:t>
            </a:r>
            <a:endParaRPr lang="en-US" dirty="0"/>
          </a:p>
        </p:txBody>
      </p:sp>
    </p:spTree>
    <p:extLst>
      <p:ext uri="{BB962C8B-B14F-4D97-AF65-F5344CB8AC3E}">
        <p14:creationId xmlns:p14="http://schemas.microsoft.com/office/powerpoint/2010/main" val="3530391998"/>
      </p:ext>
    </p:extLst>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85800"/>
            <a:ext cx="12115800" cy="5410200"/>
          </a:xfrm>
        </p:spPr>
        <p:txBody>
          <a:bodyPr/>
          <a:lstStyle/>
          <a:p>
            <a:pPr marL="0" indent="0" algn="ctr">
              <a:buNone/>
              <a:defRPr/>
            </a:pPr>
            <a:r>
              <a:rPr lang="en-US" b="1" dirty="0">
                <a:solidFill>
                  <a:schemeClr val="accent6"/>
                </a:solidFill>
                <a:latin typeface="Century" panose="02040604050505020304" pitchFamily="18" charset="0"/>
              </a:rPr>
              <a:t>NBME Existing Mandate to Report </a:t>
            </a:r>
            <a:r>
              <a:rPr lang="en-US" b="1" dirty="0" smtClean="0">
                <a:solidFill>
                  <a:schemeClr val="accent6"/>
                </a:solidFill>
                <a:latin typeface="Century" panose="02040604050505020304" pitchFamily="18" charset="0"/>
              </a:rPr>
              <a:t>Violations</a:t>
            </a:r>
          </a:p>
          <a:p>
            <a:pPr marL="0" indent="0" algn="ctr">
              <a:buNone/>
              <a:defRPr/>
            </a:pPr>
            <a:endParaRPr lang="en-US" sz="2800" b="1" dirty="0">
              <a:solidFill>
                <a:schemeClr val="accent6"/>
              </a:solidFill>
              <a:latin typeface="Century" panose="02040604050505020304" pitchFamily="18" charset="0"/>
            </a:endParaRPr>
          </a:p>
          <a:p>
            <a:pPr marL="0" indent="0">
              <a:buNone/>
              <a:defRPr/>
            </a:pPr>
            <a:r>
              <a:rPr lang="en-US" sz="2400" b="1" dirty="0"/>
              <a:t>NRS </a:t>
            </a:r>
            <a:r>
              <a:rPr lang="en-US" sz="2400" b="1" u="sng" dirty="0"/>
              <a:t>630</a:t>
            </a:r>
            <a:r>
              <a:rPr lang="en-US" sz="2400" b="1" dirty="0"/>
              <a:t>.3062 </a:t>
            </a:r>
            <a:r>
              <a:rPr lang="en-US" sz="2400" dirty="0"/>
              <a:t>The following acts, among others, constitute </a:t>
            </a:r>
            <a:r>
              <a:rPr lang="en-US" sz="2400" u="sng" dirty="0"/>
              <a:t>grounds for initiating disciplinary action</a:t>
            </a:r>
            <a:r>
              <a:rPr lang="en-US" sz="2400" dirty="0"/>
              <a:t> or denying licensure:</a:t>
            </a:r>
          </a:p>
          <a:p>
            <a:pPr marL="0" indent="0">
              <a:buNone/>
              <a:defRPr/>
            </a:pPr>
            <a:r>
              <a:rPr lang="en-US" sz="2400" dirty="0">
                <a:latin typeface="Century" panose="02040604050505020304" pitchFamily="18" charset="0"/>
              </a:rPr>
              <a:t>6.  </a:t>
            </a:r>
            <a:r>
              <a:rPr lang="en-US" sz="2400" b="1" u="sng" dirty="0">
                <a:latin typeface="Century" panose="02040604050505020304" pitchFamily="18" charset="0"/>
              </a:rPr>
              <a:t>Failure to report</a:t>
            </a:r>
            <a:r>
              <a:rPr lang="en-US" sz="2400" dirty="0">
                <a:latin typeface="Century" panose="02040604050505020304" pitchFamily="18" charset="0"/>
              </a:rPr>
              <a:t> </a:t>
            </a:r>
            <a:r>
              <a:rPr lang="en-US" sz="2400" b="1" dirty="0">
                <a:latin typeface="Century" panose="02040604050505020304" pitchFamily="18" charset="0"/>
              </a:rPr>
              <a:t>any person</a:t>
            </a:r>
            <a:r>
              <a:rPr lang="en-US" sz="2400" dirty="0">
                <a:latin typeface="Century" panose="02040604050505020304" pitchFamily="18" charset="0"/>
              </a:rPr>
              <a:t> the licensee knows, or has reason to know, </a:t>
            </a:r>
            <a:r>
              <a:rPr lang="en-US" sz="2400" b="1" u="sng" dirty="0">
                <a:latin typeface="Century" panose="02040604050505020304" pitchFamily="18" charset="0"/>
              </a:rPr>
              <a:t>is in violation of the provisions of this chapter or the regulations of the Board</a:t>
            </a:r>
            <a:r>
              <a:rPr lang="en-US" sz="2400" dirty="0">
                <a:latin typeface="Century" panose="02040604050505020304" pitchFamily="18" charset="0"/>
              </a:rPr>
              <a:t> within </a:t>
            </a:r>
            <a:r>
              <a:rPr lang="en-US" sz="2400" b="1" u="sng" dirty="0">
                <a:latin typeface="Century" panose="02040604050505020304" pitchFamily="18" charset="0"/>
              </a:rPr>
              <a:t>30 days</a:t>
            </a:r>
            <a:r>
              <a:rPr lang="en-US" sz="2400" dirty="0">
                <a:latin typeface="Century" panose="02040604050505020304" pitchFamily="18" charset="0"/>
              </a:rPr>
              <a:t> after the date the licensee </a:t>
            </a:r>
            <a:r>
              <a:rPr lang="en-US" sz="2400" b="1" u="sng" dirty="0">
                <a:latin typeface="Century" panose="02040604050505020304" pitchFamily="18" charset="0"/>
              </a:rPr>
              <a:t>knows or has reason to know</a:t>
            </a:r>
            <a:r>
              <a:rPr lang="en-US" sz="2400" dirty="0">
                <a:latin typeface="Century" panose="02040604050505020304" pitchFamily="18" charset="0"/>
              </a:rPr>
              <a:t> of the violation.</a:t>
            </a:r>
          </a:p>
          <a:p>
            <a:pPr marL="0" indent="0">
              <a:buNone/>
              <a:defRPr/>
            </a:pPr>
            <a:endParaRPr lang="en-US" sz="2400" dirty="0">
              <a:latin typeface="Century" panose="02040604050505020304" pitchFamily="18" charset="0"/>
            </a:endParaRPr>
          </a:p>
          <a:p>
            <a:pPr marL="0" indent="0">
              <a:buNone/>
              <a:defRPr/>
            </a:pPr>
            <a:r>
              <a:rPr lang="en-US" sz="2400" b="1" dirty="0"/>
              <a:t>NRS 630.3062</a:t>
            </a:r>
            <a:r>
              <a:rPr lang="en-US" sz="2400" dirty="0"/>
              <a:t> The following acts, among others, constitute grounds for initiating disciplinary action or denying licensure:</a:t>
            </a:r>
          </a:p>
          <a:p>
            <a:pPr marL="0" indent="0">
              <a:buNone/>
              <a:defRPr/>
            </a:pPr>
            <a:r>
              <a:rPr lang="en-US" sz="2400" dirty="0">
                <a:latin typeface="Century" panose="02040604050505020304" pitchFamily="18" charset="0"/>
              </a:rPr>
              <a:t>3.  Making or filing a report which the licensee knows to be false, </a:t>
            </a:r>
            <a:r>
              <a:rPr lang="en-US" sz="2400" b="1" u="sng" dirty="0">
                <a:latin typeface="Century" panose="02040604050505020304" pitchFamily="18" charset="0"/>
              </a:rPr>
              <a:t>failing to file a</a:t>
            </a:r>
            <a:r>
              <a:rPr lang="en-US" sz="2400" b="1" dirty="0">
                <a:latin typeface="Century" panose="02040604050505020304" pitchFamily="18" charset="0"/>
              </a:rPr>
              <a:t> </a:t>
            </a:r>
            <a:r>
              <a:rPr lang="en-US" sz="2400" dirty="0">
                <a:latin typeface="Century" panose="02040604050505020304" pitchFamily="18" charset="0"/>
              </a:rPr>
              <a:t>record or </a:t>
            </a:r>
            <a:r>
              <a:rPr lang="en-US" sz="2400" b="1" u="sng" dirty="0">
                <a:latin typeface="Century" panose="02040604050505020304" pitchFamily="18" charset="0"/>
              </a:rPr>
              <a:t>report as required by law </a:t>
            </a:r>
            <a:r>
              <a:rPr lang="en-US" sz="2400" dirty="0">
                <a:latin typeface="Century" panose="02040604050505020304" pitchFamily="18" charset="0"/>
              </a:rPr>
              <a:t>or knowingly or willfully obstructing or inducing another to obstruct such filing.</a:t>
            </a:r>
          </a:p>
          <a:p>
            <a:pPr marL="0" indent="0">
              <a:buNone/>
              <a:defRPr/>
            </a:pPr>
            <a:endParaRPr lang="en-US" dirty="0"/>
          </a:p>
        </p:txBody>
      </p:sp>
    </p:spTree>
  </p:cSld>
  <p:clrMapOvr>
    <a:masterClrMapping/>
  </p:clrMapOvr>
  <p:transition spd="med">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85800"/>
            <a:ext cx="9137650" cy="990600"/>
          </a:xfrm>
        </p:spPr>
        <p:txBody>
          <a:bodyPr rtlCol="0">
            <a:normAutofit/>
          </a:bodyPr>
          <a:lstStyle/>
          <a:p>
            <a:pPr eaLnBrk="1" fontAlgn="auto" hangingPunct="1">
              <a:spcAft>
                <a:spcPts val="0"/>
              </a:spcAft>
              <a:defRPr/>
            </a:pPr>
            <a:r>
              <a:rPr lang="en-US" sz="2800" dirty="0" smtClean="0"/>
              <a:t>NRS </a:t>
            </a:r>
            <a:r>
              <a:rPr lang="en-US" sz="2800" dirty="0"/>
              <a:t>630.323; </a:t>
            </a:r>
            <a:r>
              <a:rPr lang="en-US" sz="2800" dirty="0" smtClean="0"/>
              <a:t>NRS </a:t>
            </a:r>
            <a:r>
              <a:rPr lang="en-US" sz="2800" dirty="0"/>
              <a:t>631.364; </a:t>
            </a:r>
            <a:r>
              <a:rPr lang="en-US" sz="2800" dirty="0" smtClean="0"/>
              <a:t>NRS </a:t>
            </a:r>
            <a:r>
              <a:rPr lang="en-US" sz="2800" dirty="0"/>
              <a:t>632.352; </a:t>
            </a:r>
            <a:br>
              <a:rPr lang="en-US" sz="2800" dirty="0"/>
            </a:br>
            <a:r>
              <a:rPr lang="en-US" sz="2800" dirty="0" smtClean="0"/>
              <a:t>NRS </a:t>
            </a:r>
            <a:r>
              <a:rPr lang="en-US" sz="2800" dirty="0"/>
              <a:t>633.574; </a:t>
            </a:r>
            <a:r>
              <a:rPr lang="en-US" sz="2800" dirty="0" smtClean="0"/>
              <a:t>NRS </a:t>
            </a:r>
            <a:r>
              <a:rPr lang="en-US" sz="2800" dirty="0"/>
              <a:t>635.152; </a:t>
            </a:r>
            <a:r>
              <a:rPr lang="en-US" sz="2800" dirty="0" smtClean="0"/>
              <a:t>NRS </a:t>
            </a:r>
            <a:r>
              <a:rPr lang="en-US" sz="2800" dirty="0"/>
              <a:t>636.338</a:t>
            </a:r>
          </a:p>
        </p:txBody>
      </p:sp>
      <p:sp>
        <p:nvSpPr>
          <p:cNvPr id="3" name="Content Placeholder 2"/>
          <p:cNvSpPr>
            <a:spLocks noGrp="1"/>
          </p:cNvSpPr>
          <p:nvPr>
            <p:ph idx="1"/>
          </p:nvPr>
        </p:nvSpPr>
        <p:spPr>
          <a:xfrm>
            <a:off x="381000" y="1905000"/>
            <a:ext cx="11582399" cy="4343400"/>
          </a:xfrm>
        </p:spPr>
        <p:txBody>
          <a:bodyPr rtlCol="0">
            <a:normAutofit/>
          </a:bodyPr>
          <a:lstStyle/>
          <a:p>
            <a:pPr marL="0" indent="0" eaLnBrk="1" fontAlgn="auto" hangingPunct="1">
              <a:spcAft>
                <a:spcPts val="0"/>
              </a:spcAft>
              <a:buNone/>
              <a:defRPr/>
            </a:pPr>
            <a:r>
              <a:rPr lang="en-US" dirty="0" smtClean="0">
                <a:latin typeface="Calibri Light" panose="020F0302020204030204" pitchFamily="34" charset="0"/>
                <a:cs typeface="Calibri Light" panose="020F0302020204030204" pitchFamily="34" charset="0"/>
              </a:rPr>
              <a:t>If </a:t>
            </a:r>
            <a:r>
              <a:rPr lang="en-US" b="1" dirty="0" smtClean="0">
                <a:latin typeface="Calibri Light" panose="020F0302020204030204" pitchFamily="34" charset="0"/>
                <a:cs typeface="Calibri Light" panose="020F0302020204030204" pitchFamily="34" charset="0"/>
              </a:rPr>
              <a:t>licensing Board Executive Director (ED) </a:t>
            </a:r>
            <a:r>
              <a:rPr lang="en-US" dirty="0" smtClean="0">
                <a:latin typeface="Calibri Light" panose="020F0302020204030204" pitchFamily="34" charset="0"/>
                <a:cs typeface="Calibri Light" panose="020F0302020204030204" pitchFamily="34" charset="0"/>
              </a:rPr>
              <a:t>receives complaint from law enforcement, BOP, or </a:t>
            </a:r>
            <a:r>
              <a:rPr lang="en-US" u="sng" dirty="0" smtClean="0">
                <a:latin typeface="Calibri Light" panose="020F0302020204030204" pitchFamily="34" charset="0"/>
                <a:cs typeface="Calibri Light" panose="020F0302020204030204" pitchFamily="34" charset="0"/>
              </a:rPr>
              <a:t>any other source</a:t>
            </a:r>
            <a:r>
              <a:rPr lang="en-US" dirty="0" smtClean="0">
                <a:latin typeface="Calibri Light" panose="020F0302020204030204" pitchFamily="34" charset="0"/>
                <a:cs typeface="Calibri Light" panose="020F0302020204030204" pitchFamily="34" charset="0"/>
              </a:rPr>
              <a:t>, that the licensee has:</a:t>
            </a:r>
          </a:p>
          <a:p>
            <a:pPr eaLnBrk="1" fontAlgn="auto" hangingPunct="1">
              <a:spcAft>
                <a:spcPts val="0"/>
              </a:spcAft>
              <a:buFont typeface="Wingdings" panose="05000000000000000000" pitchFamily="2" charset="2"/>
              <a:buChar char="Ø"/>
              <a:defRPr/>
            </a:pPr>
            <a:r>
              <a:rPr lang="en-US" dirty="0">
                <a:latin typeface="Calibri Light" panose="020F0302020204030204" pitchFamily="34" charset="0"/>
                <a:cs typeface="Calibri Light" panose="020F0302020204030204" pitchFamily="34" charset="0"/>
              </a:rPr>
              <a:t> </a:t>
            </a:r>
            <a:r>
              <a:rPr lang="en-US" dirty="0" smtClean="0">
                <a:latin typeface="Calibri Light" panose="020F0302020204030204" pitchFamily="34" charset="0"/>
                <a:cs typeface="Calibri Light" panose="020F0302020204030204" pitchFamily="34" charset="0"/>
              </a:rPr>
              <a:t>has issued </a:t>
            </a:r>
            <a:r>
              <a:rPr lang="en-US" b="1" u="sng" dirty="0" smtClean="0">
                <a:latin typeface="Calibri Light" panose="020F0302020204030204" pitchFamily="34" charset="0"/>
                <a:cs typeface="Calibri Light" panose="020F0302020204030204" pitchFamily="34" charset="0"/>
              </a:rPr>
              <a:t>a</a:t>
            </a:r>
            <a:r>
              <a:rPr lang="en-US" dirty="0" smtClean="0">
                <a:latin typeface="Calibri Light" panose="020F0302020204030204" pitchFamily="34" charset="0"/>
                <a:cs typeface="Calibri Light" panose="020F0302020204030204" pitchFamily="34" charset="0"/>
              </a:rPr>
              <a:t> fraudulent, illegal, unauthorized or inappropriate CS prescription, or</a:t>
            </a:r>
          </a:p>
          <a:p>
            <a:pPr eaLnBrk="1" fontAlgn="auto" hangingPunct="1">
              <a:spcAft>
                <a:spcPts val="0"/>
              </a:spcAft>
              <a:buFont typeface="Wingdings" panose="05000000000000000000" pitchFamily="2" charset="2"/>
              <a:buChar char="Ø"/>
              <a:defRPr/>
            </a:pPr>
            <a:r>
              <a:rPr lang="en-US" dirty="0">
                <a:latin typeface="Calibri Light" panose="020F0302020204030204" pitchFamily="34" charset="0"/>
                <a:cs typeface="Calibri Light" panose="020F0302020204030204" pitchFamily="34" charset="0"/>
              </a:rPr>
              <a:t> </a:t>
            </a:r>
            <a:r>
              <a:rPr lang="en-US" dirty="0" smtClean="0">
                <a:latin typeface="Calibri Light" panose="020F0302020204030204" pitchFamily="34" charset="0"/>
                <a:cs typeface="Calibri Light" panose="020F0302020204030204" pitchFamily="34" charset="0"/>
              </a:rPr>
              <a:t>a pattern of such prescribing, or</a:t>
            </a:r>
          </a:p>
          <a:p>
            <a:pPr eaLnBrk="1" fontAlgn="auto" hangingPunct="1">
              <a:spcAft>
                <a:spcPts val="0"/>
              </a:spcAft>
              <a:buFont typeface="Wingdings" panose="05000000000000000000" pitchFamily="2" charset="2"/>
              <a:buChar char="Ø"/>
              <a:defRPr/>
            </a:pPr>
            <a:r>
              <a:rPr lang="en-US" dirty="0">
                <a:latin typeface="Calibri Light" panose="020F0302020204030204" pitchFamily="34" charset="0"/>
                <a:cs typeface="Calibri Light" panose="020F0302020204030204" pitchFamily="34" charset="0"/>
              </a:rPr>
              <a:t> </a:t>
            </a:r>
            <a:r>
              <a:rPr lang="en-US" dirty="0" smtClean="0">
                <a:latin typeface="Calibri Light" panose="020F0302020204030204" pitchFamily="34" charset="0"/>
                <a:cs typeface="Calibri Light" panose="020F0302020204030204" pitchFamily="34" charset="0"/>
              </a:rPr>
              <a:t>a </a:t>
            </a:r>
            <a:r>
              <a:rPr lang="en-US" u="sng" dirty="0" smtClean="0">
                <a:latin typeface="Calibri Light" panose="020F0302020204030204" pitchFamily="34" charset="0"/>
                <a:cs typeface="Calibri Light" panose="020F0302020204030204" pitchFamily="34" charset="0"/>
              </a:rPr>
              <a:t>patient</a:t>
            </a:r>
            <a:r>
              <a:rPr lang="en-US" dirty="0" smtClean="0">
                <a:latin typeface="Calibri Light" panose="020F0302020204030204" pitchFamily="34" charset="0"/>
                <a:cs typeface="Calibri Light" panose="020F0302020204030204" pitchFamily="34" charset="0"/>
              </a:rPr>
              <a:t> (of the licensee) who has acquired, used or possessed a CS (II thru IV) as above, then:</a:t>
            </a:r>
          </a:p>
          <a:p>
            <a:pPr marL="0" indent="0" eaLnBrk="1" fontAlgn="auto" hangingPunct="1">
              <a:spcAft>
                <a:spcPts val="0"/>
              </a:spcAft>
              <a:buNone/>
              <a:defRPr/>
            </a:pPr>
            <a:endParaRPr lang="en-US" dirty="0"/>
          </a:p>
        </p:txBody>
      </p:sp>
    </p:spTree>
  </p:cSld>
  <p:clrMapOvr>
    <a:masterClrMapping/>
  </p:clrMapOvr>
  <p:transition spd="med">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9144000" cy="1219200"/>
          </a:xfrm>
        </p:spPr>
        <p:txBody>
          <a:bodyPr rtlCol="0">
            <a:normAutofit fontScale="90000"/>
          </a:bodyPr>
          <a:lstStyle/>
          <a:p>
            <a:pPr eaLnBrk="1" fontAlgn="auto" hangingPunct="1">
              <a:spcAft>
                <a:spcPts val="0"/>
              </a:spcAft>
              <a:defRPr/>
            </a:pPr>
            <a:r>
              <a:rPr lang="en-US" sz="2700" dirty="0" smtClean="0"/>
              <a:t>“</a:t>
            </a:r>
            <a:r>
              <a:rPr lang="en-US" sz="2700" u="sng" dirty="0"/>
              <a:t>review and evaluation</a:t>
            </a:r>
            <a:r>
              <a:rPr lang="en-US" sz="2700" dirty="0"/>
              <a:t>”</a:t>
            </a:r>
            <a:br>
              <a:rPr lang="en-US" sz="2700" dirty="0"/>
            </a:br>
            <a:r>
              <a:rPr lang="en-US" sz="2700" dirty="0" smtClean="0"/>
              <a:t>NRS </a:t>
            </a:r>
            <a:r>
              <a:rPr lang="en-US" sz="2700" dirty="0"/>
              <a:t>630.323; </a:t>
            </a:r>
            <a:r>
              <a:rPr lang="en-US" sz="2700" dirty="0" smtClean="0"/>
              <a:t>NRS </a:t>
            </a:r>
            <a:r>
              <a:rPr lang="en-US" sz="2700" dirty="0"/>
              <a:t>631.364; </a:t>
            </a:r>
            <a:r>
              <a:rPr lang="en-US" sz="2700" dirty="0" smtClean="0"/>
              <a:t>NRS </a:t>
            </a:r>
            <a:r>
              <a:rPr lang="en-US" sz="2700" dirty="0"/>
              <a:t>632.352; </a:t>
            </a:r>
            <a:br>
              <a:rPr lang="en-US" sz="2700" dirty="0"/>
            </a:br>
            <a:r>
              <a:rPr lang="en-US" sz="2700" dirty="0" smtClean="0"/>
              <a:t>NRS </a:t>
            </a:r>
            <a:r>
              <a:rPr lang="en-US" sz="2700" dirty="0"/>
              <a:t>633.574; </a:t>
            </a:r>
            <a:r>
              <a:rPr lang="en-US" sz="2700" dirty="0" smtClean="0"/>
              <a:t>NRS </a:t>
            </a:r>
            <a:r>
              <a:rPr lang="en-US" sz="2700" dirty="0"/>
              <a:t>635.152; </a:t>
            </a:r>
            <a:r>
              <a:rPr lang="en-US" sz="2700" dirty="0" smtClean="0"/>
              <a:t>NRS </a:t>
            </a:r>
            <a:r>
              <a:rPr lang="en-US" sz="2700" dirty="0"/>
              <a:t>636.338</a:t>
            </a:r>
          </a:p>
        </p:txBody>
      </p:sp>
      <p:sp>
        <p:nvSpPr>
          <p:cNvPr id="58371" name="Content Placeholder 2"/>
          <p:cNvSpPr>
            <a:spLocks noGrp="1"/>
          </p:cNvSpPr>
          <p:nvPr>
            <p:ph idx="1"/>
          </p:nvPr>
        </p:nvSpPr>
        <p:spPr>
          <a:xfrm>
            <a:off x="76200" y="1828800"/>
            <a:ext cx="12115800" cy="4419600"/>
          </a:xfrm>
        </p:spPr>
        <p:txBody>
          <a:bodyPr/>
          <a:lstStyle/>
          <a:p>
            <a:pPr eaLnBrk="1" hangingPunct="1">
              <a:buFont typeface="Wingdings" panose="05000000000000000000" pitchFamily="2" charset="2"/>
              <a:buChar char="Ø"/>
            </a:pPr>
            <a:r>
              <a:rPr lang="en-US" altLang="en-US" dirty="0" smtClean="0"/>
              <a:t> </a:t>
            </a:r>
            <a:r>
              <a:rPr lang="en-US" altLang="en-US" sz="2800" dirty="0">
                <a:latin typeface="Calibri Light" panose="020F0302020204030204" pitchFamily="34" charset="0"/>
                <a:cs typeface="Calibri Light" panose="020F0302020204030204" pitchFamily="34" charset="0"/>
              </a:rPr>
              <a:t>ED, or designee, must notify licensee as soon as practicable (may delay notification if criminal investigation ongoing)</a:t>
            </a:r>
          </a:p>
          <a:p>
            <a:pPr eaLnBrk="1" hangingPunct="1">
              <a:buFont typeface="Wingdings" panose="05000000000000000000" pitchFamily="2" charset="2"/>
              <a:buChar char="Ø"/>
            </a:pPr>
            <a:r>
              <a:rPr lang="en-US" altLang="en-US" sz="2800" dirty="0">
                <a:latin typeface="Calibri Light" panose="020F0302020204030204" pitchFamily="34" charset="0"/>
                <a:cs typeface="Calibri Light" panose="020F0302020204030204" pitchFamily="34" charset="0"/>
              </a:rPr>
              <a:t> </a:t>
            </a:r>
            <a:r>
              <a:rPr lang="en-US" altLang="en-US" sz="2800" b="1" dirty="0">
                <a:latin typeface="Calibri Light" panose="020F0302020204030204" pitchFamily="34" charset="0"/>
                <a:cs typeface="Calibri Light" panose="020F0302020204030204" pitchFamily="34" charset="0"/>
              </a:rPr>
              <a:t>ED, or designee</a:t>
            </a:r>
            <a:r>
              <a:rPr lang="en-US" altLang="en-US" sz="2800" dirty="0">
                <a:latin typeface="Calibri Light" panose="020F0302020204030204" pitchFamily="34" charset="0"/>
                <a:cs typeface="Calibri Light" panose="020F0302020204030204" pitchFamily="34" charset="0"/>
              </a:rPr>
              <a:t>, reviews PMP licensee’s </a:t>
            </a:r>
            <a:r>
              <a:rPr lang="en-US" altLang="en-US" sz="2800" dirty="0" smtClean="0">
                <a:latin typeface="Calibri Light" panose="020F0302020204030204" pitchFamily="34" charset="0"/>
                <a:cs typeface="Calibri Light" panose="020F0302020204030204" pitchFamily="34" charset="0"/>
              </a:rPr>
              <a:t>information</a:t>
            </a:r>
          </a:p>
          <a:p>
            <a:pPr eaLnBrk="1" hangingPunct="1">
              <a:buFont typeface="Wingdings" panose="05000000000000000000" pitchFamily="2" charset="2"/>
              <a:buChar char="Ø"/>
            </a:pPr>
            <a:r>
              <a:rPr lang="en-US" altLang="en-US" sz="2800" dirty="0">
                <a:latin typeface="Calibri Light" panose="020F0302020204030204" pitchFamily="34" charset="0"/>
                <a:cs typeface="Calibri Light" panose="020F0302020204030204" pitchFamily="34" charset="0"/>
              </a:rPr>
              <a:t>After “</a:t>
            </a:r>
            <a:r>
              <a:rPr lang="en-US" altLang="en-US" sz="2800" b="1" dirty="0">
                <a:latin typeface="Calibri Light" panose="020F0302020204030204" pitchFamily="34" charset="0"/>
                <a:cs typeface="Calibri Light" panose="020F0302020204030204" pitchFamily="34" charset="0"/>
              </a:rPr>
              <a:t>review and evaluation</a:t>
            </a:r>
            <a:r>
              <a:rPr lang="en-US" altLang="en-US" sz="2800" dirty="0">
                <a:latin typeface="Calibri Light" panose="020F0302020204030204" pitchFamily="34" charset="0"/>
                <a:cs typeface="Calibri Light" panose="020F0302020204030204" pitchFamily="34" charset="0"/>
              </a:rPr>
              <a:t>,” </a:t>
            </a:r>
            <a:r>
              <a:rPr lang="en-US" altLang="en-US" sz="2800" u="sng" dirty="0">
                <a:latin typeface="Calibri Light" panose="020F0302020204030204" pitchFamily="34" charset="0"/>
                <a:cs typeface="Calibri Light" panose="020F0302020204030204" pitchFamily="34" charset="0"/>
              </a:rPr>
              <a:t>if ED, or designee,  determines</a:t>
            </a:r>
            <a:r>
              <a:rPr lang="en-US" altLang="en-US" sz="2800" dirty="0">
                <a:latin typeface="Calibri Light" panose="020F0302020204030204" pitchFamily="34" charset="0"/>
                <a:cs typeface="Calibri Light" panose="020F0302020204030204" pitchFamily="34" charset="0"/>
              </a:rPr>
              <a:t> that the licensee may have issued a fraudulent, illegal, unauthorized or inappropriate prescription, the </a:t>
            </a:r>
            <a:r>
              <a:rPr lang="en-US" altLang="en-US" sz="2800" b="1" dirty="0">
                <a:latin typeface="Calibri Light" panose="020F0302020204030204" pitchFamily="34" charset="0"/>
                <a:cs typeface="Calibri Light" panose="020F0302020204030204" pitchFamily="34" charset="0"/>
              </a:rPr>
              <a:t>ED, or designee, may refer for criminal prosecution</a:t>
            </a:r>
            <a:r>
              <a:rPr lang="en-US" altLang="en-US" sz="2800" dirty="0">
                <a:latin typeface="Calibri Light" panose="020F0302020204030204" pitchFamily="34" charset="0"/>
                <a:cs typeface="Calibri Light" panose="020F0302020204030204" pitchFamily="34" charset="0"/>
              </a:rPr>
              <a:t> &amp; </a:t>
            </a:r>
            <a:r>
              <a:rPr lang="en-US" altLang="en-US" sz="2800" b="1" dirty="0">
                <a:latin typeface="Calibri Light" panose="020F0302020204030204" pitchFamily="34" charset="0"/>
                <a:cs typeface="Calibri Light" panose="020F0302020204030204" pitchFamily="34" charset="0"/>
              </a:rPr>
              <a:t>the Board </a:t>
            </a:r>
            <a:r>
              <a:rPr lang="en-US" altLang="en-US" sz="2800" b="1" u="sng" dirty="0">
                <a:latin typeface="Calibri Light" panose="020F0302020204030204" pitchFamily="34" charset="0"/>
                <a:cs typeface="Calibri Light" panose="020F0302020204030204" pitchFamily="34" charset="0"/>
              </a:rPr>
              <a:t>must</a:t>
            </a:r>
            <a:r>
              <a:rPr lang="en-US" altLang="en-US" sz="2800" b="1" dirty="0">
                <a:latin typeface="Calibri Light" panose="020F0302020204030204" pitchFamily="34" charset="0"/>
                <a:cs typeface="Calibri Light" panose="020F0302020204030204" pitchFamily="34" charset="0"/>
              </a:rPr>
              <a:t> proceed as if a written complaint had been filed against the licensee</a:t>
            </a:r>
            <a:r>
              <a:rPr lang="en-US" altLang="en-US" sz="2800" dirty="0" smtClean="0">
                <a:latin typeface="Calibri Light" panose="020F0302020204030204" pitchFamily="34" charset="0"/>
                <a:cs typeface="Calibri Light" panose="020F0302020204030204" pitchFamily="34" charset="0"/>
              </a:rPr>
              <a:t>.</a:t>
            </a:r>
          </a:p>
          <a:p>
            <a:pPr eaLnBrk="1" hangingPunct="1">
              <a:buFont typeface="Wingdings" panose="05000000000000000000" pitchFamily="2" charset="2"/>
              <a:buChar char="Ø"/>
            </a:pPr>
            <a:r>
              <a:rPr lang="en-US" altLang="en-US" sz="2400" dirty="0">
                <a:latin typeface="Calibri Light" panose="020F0302020204030204" pitchFamily="34" charset="0"/>
                <a:cs typeface="Calibri Light" panose="020F0302020204030204" pitchFamily="34" charset="0"/>
              </a:rPr>
              <a:t>After conducting an investigation and a hearing, if licensee is found guilty, the licensing Board must impose appropriate disciplinary action, to include additional CMEs</a:t>
            </a:r>
            <a:r>
              <a:rPr lang="en-US" altLang="en-US" sz="2800" dirty="0">
                <a:latin typeface="Calibri Light" panose="020F0302020204030204" pitchFamily="34" charset="0"/>
                <a:cs typeface="Calibri Light" panose="020F0302020204030204" pitchFamily="34" charset="0"/>
              </a:rPr>
              <a:t>.</a:t>
            </a:r>
          </a:p>
          <a:p>
            <a:pPr eaLnBrk="1" hangingPunct="1">
              <a:buFont typeface="Wingdings" panose="05000000000000000000" pitchFamily="2" charset="2"/>
              <a:buChar char="Ø"/>
            </a:pPr>
            <a:endParaRPr lang="en-US" altLang="en-US" sz="2800" dirty="0">
              <a:latin typeface="Calibri Light" panose="020F0302020204030204" pitchFamily="34" charset="0"/>
              <a:cs typeface="Calibri Light" panose="020F0302020204030204" pitchFamily="34" charset="0"/>
            </a:endParaRPr>
          </a:p>
          <a:p>
            <a:pPr eaLnBrk="1" hangingPunct="1">
              <a:buFont typeface="Wingdings" panose="05000000000000000000" pitchFamily="2" charset="2"/>
              <a:buChar char="Ø"/>
            </a:pPr>
            <a:endParaRPr lang="en-US" altLang="en-US" sz="2800" dirty="0">
              <a:latin typeface="Calibri Light" panose="020F0302020204030204" pitchFamily="34" charset="0"/>
              <a:cs typeface="Calibri Light" panose="020F0302020204030204" pitchFamily="34" charset="0"/>
            </a:endParaRPr>
          </a:p>
          <a:p>
            <a:pPr eaLnBrk="1" hangingPunct="1">
              <a:buFont typeface="Wingdings" panose="05000000000000000000" pitchFamily="2" charset="2"/>
              <a:buChar char="Ø"/>
            </a:pPr>
            <a:endParaRPr lang="en-US" altLang="en-US" sz="2400" dirty="0">
              <a:latin typeface="Calibri Light" panose="020F0302020204030204" pitchFamily="34" charset="0"/>
              <a:cs typeface="Calibri Light" panose="020F0302020204030204" pitchFamily="34" charset="0"/>
            </a:endParaRPr>
          </a:p>
        </p:txBody>
      </p:sp>
    </p:spTree>
  </p:cSld>
  <p:clrMapOvr>
    <a:masterClrMapping/>
  </p:clrMapOvr>
  <p:transition spd="med">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0"/>
            <a:ext cx="8229600" cy="990600"/>
          </a:xfrm>
        </p:spPr>
        <p:txBody>
          <a:bodyPr rtlCol="0">
            <a:normAutofit/>
          </a:bodyPr>
          <a:lstStyle/>
          <a:p>
            <a:pPr eaLnBrk="1" fontAlgn="auto" hangingPunct="1">
              <a:spcAft>
                <a:spcPts val="0"/>
              </a:spcAft>
              <a:defRPr/>
            </a:pPr>
            <a:r>
              <a:rPr lang="en-US" sz="2400" dirty="0" smtClean="0"/>
              <a:t>NRS </a:t>
            </a:r>
            <a:r>
              <a:rPr lang="en-US" sz="2400" dirty="0"/>
              <a:t>630.323; </a:t>
            </a:r>
            <a:r>
              <a:rPr lang="en-US" sz="2400" dirty="0" smtClean="0"/>
              <a:t>NRS </a:t>
            </a:r>
            <a:r>
              <a:rPr lang="en-US" sz="2400" dirty="0"/>
              <a:t>631.364; </a:t>
            </a:r>
            <a:r>
              <a:rPr lang="en-US" sz="2400" dirty="0" smtClean="0"/>
              <a:t>NRS </a:t>
            </a:r>
            <a:r>
              <a:rPr lang="en-US" sz="2400" dirty="0"/>
              <a:t>632.352; </a:t>
            </a:r>
            <a:br>
              <a:rPr lang="en-US" sz="2400" dirty="0"/>
            </a:br>
            <a:r>
              <a:rPr lang="en-US" sz="2400" dirty="0" smtClean="0"/>
              <a:t>NRS 633.574;  NRS </a:t>
            </a:r>
            <a:r>
              <a:rPr lang="en-US" sz="2400" dirty="0"/>
              <a:t>635.152; </a:t>
            </a:r>
            <a:r>
              <a:rPr lang="en-US" sz="2400" dirty="0" smtClean="0"/>
              <a:t>NRS </a:t>
            </a:r>
            <a:r>
              <a:rPr lang="en-US" sz="2400" dirty="0"/>
              <a:t>636.338</a:t>
            </a:r>
          </a:p>
        </p:txBody>
      </p:sp>
      <p:sp>
        <p:nvSpPr>
          <p:cNvPr id="61443" name="Content Placeholder 2"/>
          <p:cNvSpPr>
            <a:spLocks noGrp="1"/>
          </p:cNvSpPr>
          <p:nvPr>
            <p:ph idx="1"/>
          </p:nvPr>
        </p:nvSpPr>
        <p:spPr>
          <a:xfrm>
            <a:off x="152400" y="2286000"/>
            <a:ext cx="11887200" cy="4267200"/>
          </a:xfrm>
        </p:spPr>
        <p:txBody>
          <a:bodyPr/>
          <a:lstStyle/>
          <a:p>
            <a:pPr marL="0" indent="0" eaLnBrk="1" hangingPunct="1">
              <a:buNone/>
            </a:pPr>
            <a:r>
              <a:rPr lang="en-US" altLang="en-US" sz="2800" dirty="0">
                <a:latin typeface="Century" panose="02040604050505020304" pitchFamily="18" charset="0"/>
              </a:rPr>
              <a:t>If the Board determines from investigation that the public health, safety, or welfare, of </a:t>
            </a:r>
            <a:r>
              <a:rPr lang="en-US" altLang="en-US" sz="2800" u="sng" dirty="0">
                <a:latin typeface="Century" panose="02040604050505020304" pitchFamily="18" charset="0"/>
              </a:rPr>
              <a:t>any</a:t>
            </a:r>
            <a:r>
              <a:rPr lang="en-US" altLang="en-US" sz="2800" dirty="0">
                <a:latin typeface="Century" panose="02040604050505020304" pitchFamily="18" charset="0"/>
              </a:rPr>
              <a:t> patient is at risk of imminent or continued harm,</a:t>
            </a:r>
            <a:r>
              <a:rPr lang="en-US" altLang="en-US" dirty="0" smtClean="0">
                <a:latin typeface="Century" panose="02040604050505020304" pitchFamily="18" charset="0"/>
              </a:rPr>
              <a:t> the Board </a:t>
            </a:r>
            <a:r>
              <a:rPr lang="en-US" altLang="en-US" u="sng" dirty="0" smtClean="0">
                <a:latin typeface="Century" panose="02040604050505020304" pitchFamily="18" charset="0"/>
              </a:rPr>
              <a:t>may</a:t>
            </a:r>
            <a:r>
              <a:rPr lang="en-US" altLang="en-US" dirty="0" smtClean="0">
                <a:latin typeface="Century" panose="02040604050505020304" pitchFamily="18" charset="0"/>
              </a:rPr>
              <a:t> </a:t>
            </a:r>
            <a:r>
              <a:rPr lang="en-US" altLang="en-US" u="sng" dirty="0" smtClean="0">
                <a:latin typeface="Century" panose="02040604050505020304" pitchFamily="18" charset="0"/>
              </a:rPr>
              <a:t>summarily suspend licensee’s authority to prescribe CS</a:t>
            </a:r>
            <a:r>
              <a:rPr lang="en-US" altLang="en-US" dirty="0" smtClean="0">
                <a:latin typeface="Century" panose="02040604050505020304" pitchFamily="18" charset="0"/>
              </a:rPr>
              <a:t> </a:t>
            </a:r>
            <a:r>
              <a:rPr lang="en-US" altLang="en-US" sz="2800" dirty="0">
                <a:latin typeface="Century" panose="02040604050505020304" pitchFamily="18" charset="0"/>
              </a:rPr>
              <a:t>(II, III, IV)</a:t>
            </a:r>
            <a:r>
              <a:rPr lang="en-US" altLang="en-US" dirty="0" smtClean="0">
                <a:latin typeface="Century" panose="02040604050505020304" pitchFamily="18" charset="0"/>
              </a:rPr>
              <a:t> </a:t>
            </a:r>
            <a:r>
              <a:rPr lang="en-US" altLang="en-US" u="sng" dirty="0" smtClean="0">
                <a:latin typeface="Century" panose="02040604050505020304" pitchFamily="18" charset="0"/>
              </a:rPr>
              <a:t>pending</a:t>
            </a:r>
            <a:r>
              <a:rPr lang="en-US" altLang="en-US" dirty="0" smtClean="0">
                <a:latin typeface="Century" panose="02040604050505020304" pitchFamily="18" charset="0"/>
              </a:rPr>
              <a:t> a determination upon the conclusion of </a:t>
            </a:r>
            <a:r>
              <a:rPr lang="en-US" altLang="en-US" u="sng" dirty="0" smtClean="0">
                <a:latin typeface="Century" panose="02040604050505020304" pitchFamily="18" charset="0"/>
              </a:rPr>
              <a:t>a hearing to consider a formal complaint against the licensee</a:t>
            </a:r>
            <a:r>
              <a:rPr lang="en-US" altLang="en-US" dirty="0" smtClean="0">
                <a:latin typeface="Century" panose="02040604050505020304" pitchFamily="18" charset="0"/>
              </a:rPr>
              <a:t>.</a:t>
            </a:r>
          </a:p>
          <a:p>
            <a:pPr marL="0" indent="0" eaLnBrk="1" hangingPunct="1">
              <a:buNone/>
            </a:pPr>
            <a:endParaRPr lang="en-US" altLang="en-US" sz="2800" dirty="0">
              <a:latin typeface="Garamond" panose="02020404030301010803" pitchFamily="18" charset="0"/>
            </a:endParaRPr>
          </a:p>
        </p:txBody>
      </p:sp>
    </p:spTree>
  </p:cSld>
  <p:clrMapOvr>
    <a:masterClrMapping/>
  </p:clrMapOvr>
  <p:transition spd="med">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8229600" cy="1066800"/>
          </a:xfrm>
        </p:spPr>
        <p:txBody>
          <a:bodyPr rtlCol="0">
            <a:normAutofit/>
          </a:bodyPr>
          <a:lstStyle/>
          <a:p>
            <a:pPr eaLnBrk="1" fontAlgn="auto" hangingPunct="1">
              <a:spcAft>
                <a:spcPts val="0"/>
              </a:spcAft>
              <a:defRPr/>
            </a:pPr>
            <a:r>
              <a:rPr lang="en-US" sz="2800" dirty="0" smtClean="0"/>
              <a:t>NRS </a:t>
            </a:r>
            <a:r>
              <a:rPr lang="en-US" sz="2800" dirty="0"/>
              <a:t>630.323; </a:t>
            </a:r>
            <a:r>
              <a:rPr lang="en-US" sz="2800" dirty="0" smtClean="0"/>
              <a:t>NRS </a:t>
            </a:r>
            <a:r>
              <a:rPr lang="en-US" sz="2800" dirty="0"/>
              <a:t>631.364; </a:t>
            </a:r>
            <a:r>
              <a:rPr lang="en-US" sz="2800" dirty="0" smtClean="0"/>
              <a:t>NRS </a:t>
            </a:r>
            <a:r>
              <a:rPr lang="en-US" sz="2800" dirty="0"/>
              <a:t>632.352; </a:t>
            </a:r>
            <a:br>
              <a:rPr lang="en-US" sz="2800" dirty="0"/>
            </a:br>
            <a:r>
              <a:rPr lang="en-US" sz="2800" dirty="0" smtClean="0"/>
              <a:t>NRS </a:t>
            </a:r>
            <a:r>
              <a:rPr lang="en-US" sz="2800" dirty="0"/>
              <a:t>633.574; </a:t>
            </a:r>
            <a:r>
              <a:rPr lang="en-US" sz="2800" dirty="0" smtClean="0"/>
              <a:t>NRS </a:t>
            </a:r>
            <a:r>
              <a:rPr lang="en-US" sz="2800" dirty="0"/>
              <a:t>635.152; </a:t>
            </a:r>
            <a:r>
              <a:rPr lang="en-US" sz="2800" dirty="0" smtClean="0"/>
              <a:t>NRS </a:t>
            </a:r>
            <a:r>
              <a:rPr lang="en-US" sz="2800" dirty="0"/>
              <a:t>636.338</a:t>
            </a:r>
          </a:p>
        </p:txBody>
      </p:sp>
      <p:sp>
        <p:nvSpPr>
          <p:cNvPr id="3" name="Content Placeholder 2"/>
          <p:cNvSpPr>
            <a:spLocks noGrp="1"/>
          </p:cNvSpPr>
          <p:nvPr>
            <p:ph idx="1"/>
          </p:nvPr>
        </p:nvSpPr>
        <p:spPr>
          <a:xfrm>
            <a:off x="152400" y="1828800"/>
            <a:ext cx="11963400" cy="4343400"/>
          </a:xfrm>
        </p:spPr>
        <p:txBody>
          <a:bodyPr rtlCol="0">
            <a:normAutofit fontScale="92500" lnSpcReduction="20000"/>
          </a:bodyPr>
          <a:lstStyle/>
          <a:p>
            <a:pPr marL="0" indent="0" eaLnBrk="1" fontAlgn="auto" hangingPunct="1">
              <a:spcAft>
                <a:spcPts val="0"/>
              </a:spcAft>
              <a:buNone/>
              <a:defRPr/>
            </a:pPr>
            <a:endParaRPr lang="en-US" sz="2800" dirty="0">
              <a:latin typeface="Century" panose="02040604050505020304" pitchFamily="18" charset="0"/>
            </a:endParaRPr>
          </a:p>
          <a:p>
            <a:pPr marL="0" indent="0" eaLnBrk="1" fontAlgn="auto" hangingPunct="1">
              <a:lnSpc>
                <a:spcPct val="120000"/>
              </a:lnSpc>
              <a:spcAft>
                <a:spcPts val="0"/>
              </a:spcAft>
              <a:buNone/>
              <a:defRPr/>
            </a:pPr>
            <a:r>
              <a:rPr lang="en-US" sz="3600" dirty="0">
                <a:latin typeface="Century" panose="02040604050505020304" pitchFamily="18" charset="0"/>
              </a:rPr>
              <a:t>The licensing Board must hold a hearing and render a decision </a:t>
            </a:r>
            <a:r>
              <a:rPr lang="en-US" sz="3600" b="1" dirty="0">
                <a:latin typeface="Century" panose="02040604050505020304" pitchFamily="18" charset="0"/>
              </a:rPr>
              <a:t>concerning [whether to file] the </a:t>
            </a:r>
            <a:r>
              <a:rPr lang="en-US" sz="3600" b="1" u="sng" dirty="0">
                <a:latin typeface="Century" panose="02040604050505020304" pitchFamily="18" charset="0"/>
              </a:rPr>
              <a:t>formal complaint </a:t>
            </a:r>
            <a:r>
              <a:rPr lang="en-US" sz="3600" dirty="0">
                <a:latin typeface="Century" panose="02040604050505020304" pitchFamily="18" charset="0"/>
              </a:rPr>
              <a:t>within </a:t>
            </a:r>
            <a:r>
              <a:rPr lang="en-US" sz="3600" b="1" u="sng" dirty="0">
                <a:latin typeface="Century" panose="02040604050505020304" pitchFamily="18" charset="0"/>
              </a:rPr>
              <a:t>60 days</a:t>
            </a:r>
            <a:r>
              <a:rPr lang="en-US" sz="3600" b="1" dirty="0">
                <a:latin typeface="Century" panose="02040604050505020304" pitchFamily="18" charset="0"/>
              </a:rPr>
              <a:t> </a:t>
            </a:r>
            <a:r>
              <a:rPr lang="en-US" sz="3600" dirty="0">
                <a:latin typeface="Century" panose="02040604050505020304" pitchFamily="18" charset="0"/>
              </a:rPr>
              <a:t>of the summary suspension order for the Medical Board, Nursing Board, Podiatric Board, and Optometric Board, </a:t>
            </a:r>
            <a:endParaRPr lang="en-US" sz="3600" dirty="0" smtClean="0">
              <a:latin typeface="Century" panose="02040604050505020304" pitchFamily="18" charset="0"/>
            </a:endParaRPr>
          </a:p>
          <a:p>
            <a:pPr marL="0" indent="0" eaLnBrk="1" fontAlgn="auto" hangingPunct="1">
              <a:lnSpc>
                <a:spcPct val="120000"/>
              </a:lnSpc>
              <a:spcAft>
                <a:spcPts val="0"/>
              </a:spcAft>
              <a:buNone/>
              <a:defRPr/>
            </a:pPr>
            <a:r>
              <a:rPr lang="en-US" sz="3600" dirty="0" smtClean="0">
                <a:latin typeface="Century" panose="02040604050505020304" pitchFamily="18" charset="0"/>
              </a:rPr>
              <a:t>Or, </a:t>
            </a:r>
            <a:r>
              <a:rPr lang="en-US" sz="3600" dirty="0">
                <a:latin typeface="Century" panose="02040604050505020304" pitchFamily="18" charset="0"/>
              </a:rPr>
              <a:t>within </a:t>
            </a:r>
            <a:r>
              <a:rPr lang="en-US" sz="3600" b="1" u="sng" dirty="0">
                <a:latin typeface="Century" panose="02040604050505020304" pitchFamily="18" charset="0"/>
              </a:rPr>
              <a:t>180 days</a:t>
            </a:r>
            <a:r>
              <a:rPr lang="en-US" sz="3600" b="1" dirty="0">
                <a:latin typeface="Century" panose="02040604050505020304" pitchFamily="18" charset="0"/>
              </a:rPr>
              <a:t> </a:t>
            </a:r>
            <a:r>
              <a:rPr lang="en-US" sz="3600" dirty="0">
                <a:latin typeface="Century" panose="02040604050505020304" pitchFamily="18" charset="0"/>
              </a:rPr>
              <a:t>for Osteopathic Medical Board and Dental Board.</a:t>
            </a:r>
          </a:p>
        </p:txBody>
      </p:sp>
    </p:spTree>
  </p:cSld>
  <p:clrMapOvr>
    <a:masterClrMapping/>
  </p:clrMapOvr>
  <p:transition spd="med">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981200" y="609600"/>
            <a:ext cx="8229600" cy="1295400"/>
          </a:xfrm>
        </p:spPr>
        <p:txBody>
          <a:bodyPr>
            <a:normAutofit/>
          </a:bodyPr>
          <a:lstStyle/>
          <a:p>
            <a:pPr eaLnBrk="1" hangingPunct="1"/>
            <a:r>
              <a:rPr lang="en-US" sz="2800" dirty="0" smtClean="0"/>
              <a:t>NRS </a:t>
            </a:r>
            <a:r>
              <a:rPr lang="en-US" sz="2800" dirty="0"/>
              <a:t>630.323; </a:t>
            </a:r>
            <a:r>
              <a:rPr lang="en-US" sz="2800" dirty="0" smtClean="0"/>
              <a:t>NRS </a:t>
            </a:r>
            <a:r>
              <a:rPr lang="en-US" sz="2800" dirty="0"/>
              <a:t>631.364; </a:t>
            </a:r>
            <a:r>
              <a:rPr lang="en-US" sz="2800" dirty="0" smtClean="0"/>
              <a:t>NRS </a:t>
            </a:r>
            <a:r>
              <a:rPr lang="en-US" sz="2800" dirty="0"/>
              <a:t>632.352; </a:t>
            </a:r>
            <a:br>
              <a:rPr lang="en-US" sz="2800" dirty="0"/>
            </a:br>
            <a:r>
              <a:rPr lang="en-US" sz="2800" dirty="0" smtClean="0"/>
              <a:t>NRS </a:t>
            </a:r>
            <a:r>
              <a:rPr lang="en-US" sz="2800" dirty="0"/>
              <a:t>633.574; </a:t>
            </a:r>
            <a:r>
              <a:rPr lang="en-US" sz="2800" dirty="0" smtClean="0"/>
              <a:t>NRS </a:t>
            </a:r>
            <a:r>
              <a:rPr lang="en-US" sz="2800" dirty="0"/>
              <a:t>635.152; </a:t>
            </a:r>
            <a:r>
              <a:rPr lang="en-US" sz="2800" dirty="0" smtClean="0"/>
              <a:t>NRS </a:t>
            </a:r>
            <a:r>
              <a:rPr lang="en-US" sz="2800" dirty="0"/>
              <a:t>636.338</a:t>
            </a:r>
            <a:endParaRPr lang="en-US" altLang="en-US" sz="2800" dirty="0"/>
          </a:p>
        </p:txBody>
      </p:sp>
      <p:sp>
        <p:nvSpPr>
          <p:cNvPr id="63491" name="Content Placeholder 2"/>
          <p:cNvSpPr>
            <a:spLocks noGrp="1"/>
          </p:cNvSpPr>
          <p:nvPr>
            <p:ph idx="1"/>
          </p:nvPr>
        </p:nvSpPr>
        <p:spPr>
          <a:xfrm>
            <a:off x="457200" y="2286000"/>
            <a:ext cx="11277600" cy="3429000"/>
          </a:xfrm>
        </p:spPr>
        <p:txBody>
          <a:bodyPr/>
          <a:lstStyle/>
          <a:p>
            <a:pPr marL="0" indent="0" eaLnBrk="1" hangingPunct="1">
              <a:buNone/>
            </a:pPr>
            <a:r>
              <a:rPr lang="en-US" altLang="en-US" dirty="0" smtClean="0">
                <a:latin typeface="Century" panose="02040604050505020304" pitchFamily="18" charset="0"/>
              </a:rPr>
              <a:t>The </a:t>
            </a:r>
            <a:r>
              <a:rPr lang="en-US" altLang="en-US" sz="3600" dirty="0" smtClean="0">
                <a:latin typeface="Century" panose="02040604050505020304" pitchFamily="18" charset="0"/>
              </a:rPr>
              <a:t>licensing Board</a:t>
            </a:r>
            <a:r>
              <a:rPr lang="en-US" altLang="en-US" dirty="0" smtClean="0">
                <a:latin typeface="Century" panose="02040604050505020304" pitchFamily="18" charset="0"/>
              </a:rPr>
              <a:t> </a:t>
            </a:r>
            <a:r>
              <a:rPr lang="en-US" altLang="en-US" u="sng" dirty="0" smtClean="0">
                <a:latin typeface="Century" panose="02040604050505020304" pitchFamily="18" charset="0"/>
              </a:rPr>
              <a:t>shall adopt </a:t>
            </a:r>
            <a:r>
              <a:rPr lang="en-US" altLang="en-US" sz="3600" u="sng" dirty="0" smtClean="0">
                <a:latin typeface="Century" panose="02040604050505020304" pitchFamily="18" charset="0"/>
              </a:rPr>
              <a:t>regulations</a:t>
            </a:r>
            <a:r>
              <a:rPr lang="en-US" altLang="en-US" dirty="0" smtClean="0">
                <a:latin typeface="Century" panose="02040604050505020304" pitchFamily="18" charset="0"/>
              </a:rPr>
              <a:t> providing for disciplinary action against a licensee for inappropriately prescribing a CS </a:t>
            </a:r>
            <a:r>
              <a:rPr lang="en-US" altLang="en-US" sz="2800" dirty="0">
                <a:latin typeface="Century" panose="02040604050505020304" pitchFamily="18" charset="0"/>
              </a:rPr>
              <a:t>(II, III, IV)</a:t>
            </a:r>
            <a:r>
              <a:rPr lang="en-US" altLang="en-US" dirty="0" smtClean="0">
                <a:latin typeface="Century" panose="02040604050505020304" pitchFamily="18" charset="0"/>
              </a:rPr>
              <a:t> </a:t>
            </a:r>
            <a:r>
              <a:rPr lang="en-US" altLang="en-US" sz="3600" u="sng" dirty="0">
                <a:latin typeface="Century" panose="02040604050505020304" pitchFamily="18" charset="0"/>
              </a:rPr>
              <a:t>or</a:t>
            </a:r>
            <a:r>
              <a:rPr lang="en-US" altLang="en-US" dirty="0" smtClean="0">
                <a:latin typeface="Century" panose="02040604050505020304" pitchFamily="18" charset="0"/>
              </a:rPr>
              <a:t> violation of any statutes or regulations of the BOP, to include additional continuing education concerning prescribing CS II, III, IV.</a:t>
            </a:r>
          </a:p>
        </p:txBody>
      </p:sp>
    </p:spTree>
  </p:cSld>
  <p:clrMapOvr>
    <a:masterClrMapping/>
  </p:clrMapOvr>
  <p:transition spd="med">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14400"/>
            <a:ext cx="8229600" cy="808038"/>
          </a:xfrm>
        </p:spPr>
        <p:txBody>
          <a:bodyPr rtlCol="0">
            <a:normAutofit/>
          </a:bodyPr>
          <a:lstStyle/>
          <a:p>
            <a:pPr eaLnBrk="1" fontAlgn="auto" hangingPunct="1">
              <a:spcAft>
                <a:spcPts val="0"/>
              </a:spcAft>
              <a:defRPr/>
            </a:pPr>
            <a:r>
              <a:rPr lang="en-US" sz="3200" dirty="0" smtClean="0"/>
              <a:t>NRS </a:t>
            </a:r>
            <a:r>
              <a:rPr lang="en-US" sz="3200" dirty="0"/>
              <a:t>630.23916</a:t>
            </a:r>
          </a:p>
        </p:txBody>
      </p:sp>
      <p:sp>
        <p:nvSpPr>
          <p:cNvPr id="3" name="Content Placeholder 2"/>
          <p:cNvSpPr>
            <a:spLocks noGrp="1"/>
          </p:cNvSpPr>
          <p:nvPr>
            <p:ph idx="1"/>
          </p:nvPr>
        </p:nvSpPr>
        <p:spPr>
          <a:xfrm>
            <a:off x="304800" y="1905000"/>
            <a:ext cx="11658600" cy="3810000"/>
          </a:xfrm>
        </p:spPr>
        <p:txBody>
          <a:bodyPr rtlCol="0">
            <a:normAutofit/>
          </a:bodyPr>
          <a:lstStyle/>
          <a:p>
            <a:pPr marL="0" indent="0" eaLnBrk="1" fontAlgn="auto" hangingPunct="1">
              <a:spcAft>
                <a:spcPts val="0"/>
              </a:spcAft>
              <a:buNone/>
              <a:defRPr/>
            </a:pPr>
            <a:r>
              <a:rPr lang="en-US" sz="2800" dirty="0"/>
              <a:t>The </a:t>
            </a:r>
            <a:r>
              <a:rPr lang="en-US" sz="2800" u="sng" dirty="0"/>
              <a:t>BOP</a:t>
            </a:r>
            <a:r>
              <a:rPr lang="en-US" sz="2800" dirty="0"/>
              <a:t> may adopt any regulations necessary or convenient to enforce the provisions of </a:t>
            </a:r>
            <a:r>
              <a:rPr lang="en-US" sz="2800" u="sng" dirty="0"/>
              <a:t>NRS </a:t>
            </a:r>
            <a:r>
              <a:rPr lang="en-US" sz="2800" u="sng" dirty="0" smtClean="0"/>
              <a:t>639</a:t>
            </a:r>
            <a:r>
              <a:rPr lang="en-US" sz="2800" dirty="0" smtClean="0"/>
              <a:t>.  </a:t>
            </a:r>
            <a:r>
              <a:rPr lang="en-US" sz="2800" dirty="0"/>
              <a:t>Such regulations may impose additional requirements concerning the prescription of CS II, III, IV </a:t>
            </a:r>
            <a:r>
              <a:rPr lang="en-US" sz="2800" b="1" u="sng" dirty="0"/>
              <a:t>for the treatment of pain.</a:t>
            </a:r>
          </a:p>
          <a:p>
            <a:pPr marL="0" indent="0" eaLnBrk="1" fontAlgn="auto" hangingPunct="1">
              <a:spcAft>
                <a:spcPts val="0"/>
              </a:spcAft>
              <a:buNone/>
              <a:defRPr/>
            </a:pPr>
            <a:r>
              <a:rPr lang="en-US" sz="2800" dirty="0">
                <a:latin typeface="Century" panose="02040604050505020304" pitchFamily="18" charset="0"/>
              </a:rPr>
              <a:t>A practitioner who violates any provision of this act or any furthering regulations is:</a:t>
            </a:r>
          </a:p>
          <a:p>
            <a:pPr marL="514350" indent="-514350" eaLnBrk="1" fontAlgn="auto" hangingPunct="1">
              <a:spcAft>
                <a:spcPts val="0"/>
              </a:spcAft>
              <a:buFont typeface="Arial" panose="020B0604020202020204" pitchFamily="34" charset="0"/>
              <a:buAutoNum type="alphaLcPeriod"/>
              <a:defRPr/>
            </a:pPr>
            <a:r>
              <a:rPr lang="en-US" sz="2400" dirty="0">
                <a:latin typeface="Calibri Light" panose="020F0302020204030204" pitchFamily="34" charset="0"/>
                <a:cs typeface="Calibri Light" panose="020F0302020204030204" pitchFamily="34" charset="0"/>
              </a:rPr>
              <a:t>Not guilty of a misdemeanor; and [is]</a:t>
            </a:r>
          </a:p>
          <a:p>
            <a:pPr marL="514350" indent="-514350" eaLnBrk="1" fontAlgn="auto" hangingPunct="1">
              <a:spcAft>
                <a:spcPts val="0"/>
              </a:spcAft>
              <a:buFont typeface="Arial" panose="020B0604020202020204" pitchFamily="34" charset="0"/>
              <a:buAutoNum type="alphaLcPeriod"/>
              <a:defRPr/>
            </a:pPr>
            <a:r>
              <a:rPr lang="en-US" sz="2400" b="1" dirty="0" smtClean="0">
                <a:latin typeface="Calibri Light" panose="020F0302020204030204" pitchFamily="34" charset="0"/>
                <a:cs typeface="Calibri Light" panose="020F0302020204030204" pitchFamily="34" charset="0"/>
              </a:rPr>
              <a:t>Subject </a:t>
            </a:r>
            <a:r>
              <a:rPr lang="en-US" sz="2400" b="1" dirty="0">
                <a:latin typeface="Calibri Light" panose="020F0302020204030204" pitchFamily="34" charset="0"/>
                <a:cs typeface="Calibri Light" panose="020F0302020204030204" pitchFamily="34" charset="0"/>
              </a:rPr>
              <a:t>to professional discipline</a:t>
            </a:r>
            <a:r>
              <a:rPr lang="en-US" sz="2400" dirty="0">
                <a:latin typeface="Calibri Light" panose="020F0302020204030204" pitchFamily="34" charset="0"/>
                <a:cs typeface="Calibri Light" panose="020F0302020204030204" pitchFamily="34" charset="0"/>
              </a:rPr>
              <a:t>.</a:t>
            </a:r>
          </a:p>
        </p:txBody>
      </p:sp>
    </p:spTree>
  </p:cSld>
  <p:clrMapOvr>
    <a:masterClrMapping/>
  </p:clrMapOvr>
  <p:transition spd="med">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sp>
        <p:nvSpPr>
          <p:cNvPr id="3" name="Content Placeholder 2"/>
          <p:cNvSpPr>
            <a:spLocks noGrp="1"/>
          </p:cNvSpPr>
          <p:nvPr>
            <p:ph idx="1"/>
          </p:nvPr>
        </p:nvSpPr>
        <p:spPr>
          <a:xfrm>
            <a:off x="228600" y="1219200"/>
            <a:ext cx="11811000" cy="4800600"/>
          </a:xfrm>
        </p:spPr>
        <p:txBody>
          <a:bodyPr/>
          <a:lstStyle/>
          <a:p>
            <a:r>
              <a:rPr lang="en-US" sz="2800" dirty="0" smtClean="0"/>
              <a:t>Mandates for initial prescription for all controlled substances – materially improved </a:t>
            </a:r>
          </a:p>
          <a:p>
            <a:r>
              <a:rPr lang="en-US" sz="2800" dirty="0" smtClean="0"/>
              <a:t>Mandates for prescribing controlled substances for pain less than 30 days – materially improved</a:t>
            </a:r>
          </a:p>
          <a:p>
            <a:r>
              <a:rPr lang="en-US" sz="2800" dirty="0"/>
              <a:t> </a:t>
            </a:r>
            <a:r>
              <a:rPr lang="en-US" sz="2800" dirty="0" smtClean="0"/>
              <a:t>Mandates for prescribing controlled substances for 30 days or more – no significant change</a:t>
            </a:r>
          </a:p>
          <a:p>
            <a:endParaRPr lang="en-US" sz="2800" dirty="0"/>
          </a:p>
          <a:p>
            <a:r>
              <a:rPr lang="en-US" sz="2800" dirty="0" smtClean="0"/>
              <a:t>Licensure Discipline improved as to NO ATTESTATION of compliance required; however</a:t>
            </a:r>
            <a:r>
              <a:rPr lang="en-US" dirty="0" smtClean="0"/>
              <a:t>, BOP now has authority to independently discipline licensees of other Boards as to their CS certificate</a:t>
            </a:r>
            <a:endParaRPr lang="en-US" dirty="0"/>
          </a:p>
        </p:txBody>
      </p:sp>
    </p:spTree>
    <p:extLst>
      <p:ext uri="{BB962C8B-B14F-4D97-AF65-F5344CB8AC3E}">
        <p14:creationId xmlns:p14="http://schemas.microsoft.com/office/powerpoint/2010/main" val="467483802"/>
      </p:ext>
    </p:extLst>
  </p:cSld>
  <p:clrMapOvr>
    <a:masterClrMapping/>
  </p:clrMapOvr>
  <p:transition spd="med">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Title 1"/>
          <p:cNvSpPr>
            <a:spLocks noGrp="1"/>
          </p:cNvSpPr>
          <p:nvPr>
            <p:ph type="title"/>
          </p:nvPr>
        </p:nvSpPr>
        <p:spPr>
          <a:xfrm>
            <a:off x="685800" y="762000"/>
            <a:ext cx="10591800" cy="762000"/>
          </a:xfrm>
        </p:spPr>
        <p:txBody>
          <a:bodyPr>
            <a:normAutofit/>
          </a:bodyPr>
          <a:lstStyle/>
          <a:p>
            <a:pPr>
              <a:defRPr/>
            </a:pPr>
            <a:r>
              <a:rPr lang="en-US" altLang="en-US" dirty="0" smtClean="0"/>
              <a:t>Thank God He Stopped Talking!!!</a:t>
            </a:r>
          </a:p>
        </p:txBody>
      </p:sp>
      <p:pic>
        <p:nvPicPr>
          <p:cNvPr id="72707" name="Picture 7" descr="NOOO! funny pictur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1524000"/>
            <a:ext cx="7086600" cy="4501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5439157"/>
      </p:ext>
    </p:extLst>
  </p:cSld>
  <p:clrMapOvr>
    <a:masterClrMapping/>
  </p:clrMapOvr>
  <p:transition spd="med">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838199"/>
          </a:xfrm>
        </p:spPr>
        <p:txBody>
          <a:bodyPr/>
          <a:lstStyle/>
          <a:p>
            <a:r>
              <a:rPr lang="en-US" dirty="0" smtClean="0"/>
              <a:t>Wolfgang Gilliar, </a:t>
            </a:r>
            <a:r>
              <a:rPr lang="en-US" sz="3600" dirty="0" smtClean="0"/>
              <a:t>D.O., Dean of TUNCOM</a:t>
            </a:r>
            <a:endParaRPr lang="en-US" sz="36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1371599"/>
            <a:ext cx="4972050" cy="4830131"/>
          </a:xfrm>
          <a:prstGeom prst="rect">
            <a:avLst/>
          </a:prstGeom>
        </p:spPr>
      </p:pic>
    </p:spTree>
    <p:extLst>
      <p:ext uri="{BB962C8B-B14F-4D97-AF65-F5344CB8AC3E}">
        <p14:creationId xmlns:p14="http://schemas.microsoft.com/office/powerpoint/2010/main" val="2745669854"/>
      </p:ext>
    </p:extLst>
  </p:cSld>
  <p:clrMapOvr>
    <a:masterClrMapping/>
  </p:clrMapOvr>
  <p:transition spd="med">
    <p:wipe dir="d"/>
  </p:transition>
</p:sld>
</file>

<file path=ppt/slides/slide4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71682" name="Title 1"/>
          <p:cNvSpPr>
            <a:spLocks noGrp="1"/>
          </p:cNvSpPr>
          <p:nvPr>
            <p:ph type="title"/>
          </p:nvPr>
        </p:nvSpPr>
        <p:spPr>
          <a:xfrm>
            <a:off x="2057400" y="304800"/>
            <a:ext cx="8229600" cy="808038"/>
          </a:xfrm>
        </p:spPr>
        <p:txBody>
          <a:bodyPr/>
          <a:lstStyle/>
          <a:p>
            <a:r>
              <a:rPr lang="en-US" altLang="en-US" sz="3200" dirty="0"/>
              <a:t>Shelley.Berkley@tun.touro.edu</a:t>
            </a:r>
          </a:p>
        </p:txBody>
      </p:sp>
      <p:pic>
        <p:nvPicPr>
          <p:cNvPr id="71683"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657600" y="1058765"/>
            <a:ext cx="4572000" cy="5581306"/>
          </a:xfrm>
        </p:spPr>
      </p:pic>
    </p:spTree>
  </p:cSld>
  <p:clrMapOvr>
    <a:masterClrMapping/>
  </p:clrMapOvr>
  <p:transition spd="med">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057400" y="914401"/>
            <a:ext cx="8229600" cy="609600"/>
          </a:xfrm>
        </p:spPr>
        <p:txBody>
          <a:bodyPr>
            <a:normAutofit fontScale="90000"/>
          </a:bodyPr>
          <a:lstStyle/>
          <a:p>
            <a:pPr>
              <a:defRPr/>
            </a:pPr>
            <a:r>
              <a:rPr lang="en-US" altLang="en-US" sz="3200" dirty="0">
                <a:latin typeface="Century" panose="02040604050505020304" pitchFamily="18" charset="0"/>
              </a:rPr>
              <a:t>NBOM Existing Mandate to Report Violations</a:t>
            </a:r>
          </a:p>
        </p:txBody>
      </p:sp>
      <p:sp>
        <p:nvSpPr>
          <p:cNvPr id="3" name="Content Placeholder 2"/>
          <p:cNvSpPr>
            <a:spLocks noGrp="1"/>
          </p:cNvSpPr>
          <p:nvPr>
            <p:ph idx="1"/>
          </p:nvPr>
        </p:nvSpPr>
        <p:spPr>
          <a:xfrm>
            <a:off x="381000" y="1447801"/>
            <a:ext cx="11582400" cy="4648200"/>
          </a:xfrm>
        </p:spPr>
        <p:txBody>
          <a:bodyPr/>
          <a:lstStyle/>
          <a:p>
            <a:pPr marL="0" indent="0">
              <a:buNone/>
              <a:defRPr/>
            </a:pPr>
            <a:endParaRPr lang="en-US" sz="2400" b="1" dirty="0" smtClean="0"/>
          </a:p>
          <a:p>
            <a:pPr marL="0" indent="0">
              <a:buNone/>
              <a:defRPr/>
            </a:pPr>
            <a:r>
              <a:rPr lang="en-US" sz="2400" b="1" dirty="0" smtClean="0"/>
              <a:t>NRS</a:t>
            </a:r>
            <a:r>
              <a:rPr lang="en-US" sz="2400" b="1" dirty="0"/>
              <a:t> </a:t>
            </a:r>
            <a:r>
              <a:rPr lang="en-US" sz="2400" b="1" u="sng" dirty="0"/>
              <a:t>633</a:t>
            </a:r>
            <a:r>
              <a:rPr lang="en-US" sz="2400" b="1" dirty="0"/>
              <a:t>.511(1)</a:t>
            </a:r>
            <a:r>
              <a:rPr lang="en-US" sz="2400" dirty="0">
                <a:latin typeface="Century" panose="02040604050505020304" pitchFamily="18" charset="0"/>
              </a:rPr>
              <a:t> The </a:t>
            </a:r>
            <a:r>
              <a:rPr lang="en-US" sz="2400" u="sng" dirty="0">
                <a:latin typeface="Century" panose="02040604050505020304" pitchFamily="18" charset="0"/>
              </a:rPr>
              <a:t>grounds for initiating disciplinary action</a:t>
            </a:r>
            <a:r>
              <a:rPr lang="en-US" sz="2400" dirty="0">
                <a:latin typeface="Century" panose="02040604050505020304" pitchFamily="18" charset="0"/>
              </a:rPr>
              <a:t> pursuant to this chapter are:</a:t>
            </a:r>
          </a:p>
          <a:p>
            <a:pPr marL="0" indent="0">
              <a:buNone/>
              <a:defRPr/>
            </a:pPr>
            <a:r>
              <a:rPr lang="en-US" sz="2400" dirty="0">
                <a:latin typeface="Century" panose="02040604050505020304" pitchFamily="18" charset="0"/>
              </a:rPr>
              <a:t>(p) </a:t>
            </a:r>
            <a:r>
              <a:rPr lang="en-US" sz="2400" b="1" u="sng" dirty="0">
                <a:latin typeface="Century" panose="02040604050505020304" pitchFamily="18" charset="0"/>
              </a:rPr>
              <a:t>Failure to report</a:t>
            </a:r>
            <a:r>
              <a:rPr lang="en-US" sz="2400" b="1" dirty="0">
                <a:latin typeface="Century" panose="02040604050505020304" pitchFamily="18" charset="0"/>
              </a:rPr>
              <a:t> any person the licensee knows, or has reason to know, is in violation of the provisions of this chapter or the regulations of the Board within 30 days after the date the licensee </a:t>
            </a:r>
            <a:r>
              <a:rPr lang="en-US" sz="2400" b="1" u="sng" dirty="0">
                <a:latin typeface="Century" panose="02040604050505020304" pitchFamily="18" charset="0"/>
              </a:rPr>
              <a:t>knows or has reason to know</a:t>
            </a:r>
            <a:r>
              <a:rPr lang="en-US" sz="2400" b="1" dirty="0">
                <a:latin typeface="Century" panose="02040604050505020304" pitchFamily="18" charset="0"/>
              </a:rPr>
              <a:t> of the violation.</a:t>
            </a:r>
          </a:p>
          <a:p>
            <a:pPr marL="0" indent="0">
              <a:buNone/>
              <a:defRPr/>
            </a:pPr>
            <a:endParaRPr lang="en-US" sz="2400" b="1" dirty="0">
              <a:latin typeface="Century" panose="02040604050505020304" pitchFamily="18" charset="0"/>
            </a:endParaRPr>
          </a:p>
          <a:p>
            <a:pPr marL="0" indent="0">
              <a:buNone/>
              <a:defRPr/>
            </a:pPr>
            <a:r>
              <a:rPr lang="en-US" sz="2400" dirty="0">
                <a:latin typeface="Century" panose="02040604050505020304" pitchFamily="18" charset="0"/>
              </a:rPr>
              <a:t>(o) Making or filing a report which the licensee knows to be false, </a:t>
            </a:r>
            <a:r>
              <a:rPr lang="en-US" sz="2400" b="1" u="sng" dirty="0">
                <a:latin typeface="Century" panose="02040604050505020304" pitchFamily="18" charset="0"/>
              </a:rPr>
              <a:t>failing to file a </a:t>
            </a:r>
            <a:r>
              <a:rPr lang="en-US" sz="2400" b="1" dirty="0">
                <a:latin typeface="Century" panose="02040604050505020304" pitchFamily="18" charset="0"/>
              </a:rPr>
              <a:t>record or </a:t>
            </a:r>
            <a:r>
              <a:rPr lang="en-US" sz="2400" b="1" u="sng" dirty="0">
                <a:latin typeface="Century" panose="02040604050505020304" pitchFamily="18" charset="0"/>
              </a:rPr>
              <a:t>report that is required by law</a:t>
            </a:r>
            <a:r>
              <a:rPr lang="en-US" sz="2400" u="sng" dirty="0">
                <a:latin typeface="Century" panose="02040604050505020304" pitchFamily="18" charset="0"/>
              </a:rPr>
              <a:t> </a:t>
            </a:r>
            <a:r>
              <a:rPr lang="en-US" sz="2400" dirty="0">
                <a:latin typeface="Century" panose="02040604050505020304" pitchFamily="18" charset="0"/>
              </a:rPr>
              <a:t>or knowingly or willfully obstructing or inducing another to obstruct the making or filing of such a record or report</a:t>
            </a:r>
            <a:r>
              <a:rPr lang="en-US" sz="2400" dirty="0" smtClean="0">
                <a:latin typeface="Century" panose="02040604050505020304" pitchFamily="18" charset="0"/>
              </a:rPr>
              <a:t>.</a:t>
            </a:r>
            <a:r>
              <a:rPr lang="en-US" dirty="0" smtClean="0"/>
              <a:t>                                 </a:t>
            </a:r>
            <a:endParaRPr lang="en-US" dirty="0"/>
          </a:p>
        </p:txBody>
      </p:sp>
    </p:spTree>
  </p:cSld>
  <p:clrMapOvr>
    <a:masterClrMapping/>
  </p:clrMapOvr>
  <p:transition spd="med">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914400"/>
          </a:xfrm>
        </p:spPr>
        <p:txBody>
          <a:bodyPr/>
          <a:lstStyle/>
          <a:p>
            <a:r>
              <a:rPr lang="en-US" dirty="0" smtClean="0"/>
              <a:t>NRS 639.23507</a:t>
            </a:r>
            <a:endParaRPr lang="en-US" dirty="0"/>
          </a:p>
        </p:txBody>
      </p:sp>
      <p:sp>
        <p:nvSpPr>
          <p:cNvPr id="3" name="Content Placeholder 2"/>
          <p:cNvSpPr>
            <a:spLocks noGrp="1"/>
          </p:cNvSpPr>
          <p:nvPr>
            <p:ph idx="1"/>
          </p:nvPr>
        </p:nvSpPr>
        <p:spPr>
          <a:xfrm>
            <a:off x="381000" y="1600200"/>
            <a:ext cx="11658600" cy="4525963"/>
          </a:xfrm>
        </p:spPr>
        <p:txBody>
          <a:bodyPr/>
          <a:lstStyle/>
          <a:p>
            <a:pPr marL="0" indent="0">
              <a:buNone/>
            </a:pPr>
            <a:r>
              <a:rPr lang="en-US" dirty="0">
                <a:solidFill>
                  <a:srgbClr val="FFFF00"/>
                </a:solidFill>
              </a:rPr>
              <a:t>Practitioners treating patients for </a:t>
            </a:r>
            <a:r>
              <a:rPr lang="en-US" u="sng" dirty="0" smtClean="0">
                <a:solidFill>
                  <a:srgbClr val="FFFF00"/>
                </a:solidFill>
              </a:rPr>
              <a:t>cancer</a:t>
            </a:r>
            <a:r>
              <a:rPr lang="en-US" dirty="0" smtClean="0">
                <a:solidFill>
                  <a:srgbClr val="FFFF00"/>
                </a:solidFill>
              </a:rPr>
              <a:t>, </a:t>
            </a:r>
            <a:r>
              <a:rPr lang="en-US" u="sng" dirty="0" smtClean="0">
                <a:solidFill>
                  <a:srgbClr val="FFFF00"/>
                </a:solidFill>
              </a:rPr>
              <a:t>sickle cell disease</a:t>
            </a:r>
            <a:r>
              <a:rPr lang="en-US" dirty="0" smtClean="0">
                <a:solidFill>
                  <a:srgbClr val="FFFF00"/>
                </a:solidFill>
              </a:rPr>
              <a:t>, </a:t>
            </a:r>
            <a:r>
              <a:rPr lang="en-US" u="sng" dirty="0" smtClean="0">
                <a:solidFill>
                  <a:srgbClr val="FFFF00"/>
                </a:solidFill>
              </a:rPr>
              <a:t>hospice</a:t>
            </a:r>
            <a:r>
              <a:rPr lang="en-US" dirty="0" smtClean="0">
                <a:solidFill>
                  <a:srgbClr val="FFFF00"/>
                </a:solidFill>
              </a:rPr>
              <a:t>, or </a:t>
            </a:r>
            <a:r>
              <a:rPr lang="en-US" u="sng" dirty="0" smtClean="0">
                <a:solidFill>
                  <a:srgbClr val="FFFF00"/>
                </a:solidFill>
              </a:rPr>
              <a:t>palliative care</a:t>
            </a:r>
            <a:r>
              <a:rPr lang="en-US" dirty="0" smtClean="0">
                <a:solidFill>
                  <a:srgbClr val="FFFF00"/>
                </a:solidFill>
              </a:rPr>
              <a:t> are required to:  satisfy </a:t>
            </a:r>
            <a:r>
              <a:rPr lang="en-US" i="1" u="sng" dirty="0">
                <a:solidFill>
                  <a:srgbClr val="FFFF00"/>
                </a:solidFill>
              </a:rPr>
              <a:t>bone fide</a:t>
            </a:r>
            <a:r>
              <a:rPr lang="en-US" u="sng" dirty="0">
                <a:solidFill>
                  <a:srgbClr val="FFFF00"/>
                </a:solidFill>
              </a:rPr>
              <a:t> patient</a:t>
            </a:r>
            <a:r>
              <a:rPr lang="en-US" dirty="0">
                <a:solidFill>
                  <a:srgbClr val="FFFF00"/>
                </a:solidFill>
              </a:rPr>
              <a:t> rule, query </a:t>
            </a:r>
            <a:r>
              <a:rPr lang="en-US" u="sng" dirty="0">
                <a:solidFill>
                  <a:srgbClr val="FFFF00"/>
                </a:solidFill>
              </a:rPr>
              <a:t>PMP</a:t>
            </a:r>
            <a:r>
              <a:rPr lang="en-US" dirty="0">
                <a:solidFill>
                  <a:srgbClr val="FFFF00"/>
                </a:solidFill>
              </a:rPr>
              <a:t>, obtain </a:t>
            </a:r>
            <a:r>
              <a:rPr lang="en-US" u="sng" dirty="0">
                <a:solidFill>
                  <a:srgbClr val="FFFF00"/>
                </a:solidFill>
              </a:rPr>
              <a:t>informed consent</a:t>
            </a:r>
            <a:r>
              <a:rPr lang="en-US" dirty="0">
                <a:solidFill>
                  <a:srgbClr val="FFFF00"/>
                </a:solidFill>
              </a:rPr>
              <a:t>, which may be verbal, and </a:t>
            </a:r>
            <a:r>
              <a:rPr lang="en-US" dirty="0" smtClean="0">
                <a:solidFill>
                  <a:srgbClr val="FFFF00"/>
                </a:solidFill>
              </a:rPr>
              <a:t>issue a </a:t>
            </a:r>
            <a:r>
              <a:rPr lang="en-US" u="sng" dirty="0">
                <a:solidFill>
                  <a:srgbClr val="FFFF00"/>
                </a:solidFill>
              </a:rPr>
              <a:t>valid prescription</a:t>
            </a:r>
            <a:r>
              <a:rPr lang="en-US" dirty="0">
                <a:solidFill>
                  <a:srgbClr val="92D050"/>
                </a:solidFill>
              </a:rPr>
              <a:t>.</a:t>
            </a:r>
          </a:p>
          <a:p>
            <a:pPr marL="0" indent="0">
              <a:buNone/>
            </a:pPr>
            <a:endParaRPr lang="en-US" dirty="0" smtClean="0"/>
          </a:p>
          <a:p>
            <a:pPr marL="0" indent="0">
              <a:buNone/>
            </a:pPr>
            <a:r>
              <a:rPr lang="en-US" sz="2400" dirty="0" smtClean="0"/>
              <a:t>A </a:t>
            </a:r>
            <a:r>
              <a:rPr lang="en-US" sz="2400" b="1" u="sng" dirty="0" smtClean="0"/>
              <a:t>practitioner may issue a CS II, III, IV or an opioid in Schedule V </a:t>
            </a:r>
            <a:r>
              <a:rPr lang="en-US" sz="2400" b="1" dirty="0" smtClean="0"/>
              <a:t>for the treatment of a patient diagnosed with </a:t>
            </a:r>
            <a:r>
              <a:rPr lang="en-US" sz="2400" b="1" u="sng" dirty="0" smtClean="0"/>
              <a:t>cancer</a:t>
            </a:r>
            <a:r>
              <a:rPr lang="en-US" sz="2400" b="1" dirty="0" smtClean="0"/>
              <a:t> or </a:t>
            </a:r>
            <a:r>
              <a:rPr lang="en-US" sz="2400" b="1" u="sng" dirty="0" smtClean="0"/>
              <a:t>sickle cell diseas</a:t>
            </a:r>
            <a:r>
              <a:rPr lang="en-US" sz="2400" b="1" dirty="0" smtClean="0"/>
              <a:t>e or who is receiving </a:t>
            </a:r>
            <a:r>
              <a:rPr lang="en-US" sz="2400" b="1" u="sng" dirty="0" smtClean="0"/>
              <a:t>hospice</a:t>
            </a:r>
            <a:r>
              <a:rPr lang="en-US" sz="2400" b="1" dirty="0" smtClean="0"/>
              <a:t> or </a:t>
            </a:r>
            <a:r>
              <a:rPr lang="en-US" sz="2400" b="1" u="sng" dirty="0" smtClean="0"/>
              <a:t>palliative care</a:t>
            </a:r>
            <a:r>
              <a:rPr lang="en-US" sz="2400" b="1" dirty="0" smtClean="0"/>
              <a:t> </a:t>
            </a:r>
            <a:r>
              <a:rPr lang="en-US" sz="2800" b="1" u="sng" dirty="0" smtClean="0"/>
              <a:t>without obtaining a patient utilization </a:t>
            </a:r>
            <a:r>
              <a:rPr lang="en-US" sz="2400" b="1" u="sng" dirty="0" smtClean="0"/>
              <a:t>report if this will unreasonably delay care of the patient – obtain PMP later</a:t>
            </a:r>
            <a:r>
              <a:rPr lang="en-US" sz="2400" b="1" dirty="0" smtClean="0"/>
              <a:t>.</a:t>
            </a:r>
          </a:p>
        </p:txBody>
      </p:sp>
    </p:spTree>
    <p:extLst>
      <p:ext uri="{BB962C8B-B14F-4D97-AF65-F5344CB8AC3E}">
        <p14:creationId xmlns:p14="http://schemas.microsoft.com/office/powerpoint/2010/main" val="2492714186"/>
      </p:ext>
    </p:extLst>
  </p:cSld>
  <p:clrMapOvr>
    <a:masterClrMapping/>
  </p:clrMapOvr>
  <p:transition spd="med">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609600"/>
            <a:ext cx="8229600" cy="990600"/>
          </a:xfrm>
        </p:spPr>
        <p:txBody>
          <a:bodyPr>
            <a:normAutofit/>
          </a:bodyPr>
          <a:lstStyle/>
          <a:p>
            <a:pPr eaLnBrk="1" hangingPunct="1">
              <a:defRPr/>
            </a:pPr>
            <a:r>
              <a:rPr lang="en-US" altLang="en-US" sz="2700" dirty="0" smtClean="0"/>
              <a:t>NRS </a:t>
            </a:r>
            <a:r>
              <a:rPr lang="en-US" altLang="en-US" sz="2700" dirty="0"/>
              <a:t>639.23507</a:t>
            </a:r>
            <a:br>
              <a:rPr lang="en-US" altLang="en-US" sz="2700" dirty="0"/>
            </a:br>
            <a:r>
              <a:rPr lang="en-US" altLang="en-US" sz="2700" dirty="0">
                <a:solidFill>
                  <a:schemeClr val="bg1"/>
                </a:solidFill>
              </a:rPr>
              <a:t>PMP Mandate – </a:t>
            </a:r>
            <a:r>
              <a:rPr lang="en-US" altLang="en-US" sz="2700" u="sng" dirty="0">
                <a:solidFill>
                  <a:schemeClr val="bg1"/>
                </a:solidFill>
              </a:rPr>
              <a:t>Before </a:t>
            </a:r>
            <a:r>
              <a:rPr lang="en-US" altLang="en-US" sz="2700" u="sng" dirty="0" smtClean="0">
                <a:solidFill>
                  <a:schemeClr val="bg1"/>
                </a:solidFill>
              </a:rPr>
              <a:t>initial </a:t>
            </a:r>
            <a:r>
              <a:rPr lang="en-US" altLang="en-US" sz="3200" u="sng" dirty="0" smtClean="0">
                <a:solidFill>
                  <a:schemeClr val="bg1"/>
                </a:solidFill>
              </a:rPr>
              <a:t>CS</a:t>
            </a:r>
            <a:r>
              <a:rPr lang="en-US" altLang="en-US" sz="2700" u="sng" dirty="0" smtClean="0">
                <a:solidFill>
                  <a:schemeClr val="bg1"/>
                </a:solidFill>
              </a:rPr>
              <a:t> prescription</a:t>
            </a:r>
            <a:endParaRPr lang="en-US" altLang="en-US" sz="2700" u="sng" dirty="0">
              <a:solidFill>
                <a:schemeClr val="bg1"/>
              </a:solidFill>
            </a:endParaRPr>
          </a:p>
        </p:txBody>
      </p:sp>
      <p:sp>
        <p:nvSpPr>
          <p:cNvPr id="3" name="Content Placeholder 2"/>
          <p:cNvSpPr>
            <a:spLocks noGrp="1"/>
          </p:cNvSpPr>
          <p:nvPr>
            <p:ph idx="1"/>
          </p:nvPr>
        </p:nvSpPr>
        <p:spPr>
          <a:xfrm>
            <a:off x="304800" y="1600201"/>
            <a:ext cx="11582400" cy="4525963"/>
          </a:xfrm>
        </p:spPr>
        <p:txBody>
          <a:bodyPr rtlCol="0">
            <a:normAutofit/>
          </a:bodyPr>
          <a:lstStyle/>
          <a:p>
            <a:pPr marL="0" indent="0" eaLnBrk="1" fontAlgn="auto" hangingPunct="1">
              <a:spcAft>
                <a:spcPts val="0"/>
              </a:spcAft>
              <a:buNone/>
              <a:defRPr/>
            </a:pPr>
            <a:r>
              <a:rPr lang="en-US" sz="2800" dirty="0">
                <a:latin typeface="Century" panose="02040604050505020304" pitchFamily="18" charset="0"/>
              </a:rPr>
              <a:t>Practitioner </a:t>
            </a:r>
            <a:r>
              <a:rPr lang="en-US" sz="2800" u="sng" dirty="0">
                <a:latin typeface="Century" panose="02040604050505020304" pitchFamily="18" charset="0"/>
              </a:rPr>
              <a:t>must</a:t>
            </a:r>
            <a:r>
              <a:rPr lang="en-US" sz="2800" dirty="0">
                <a:latin typeface="Century" panose="02040604050505020304" pitchFamily="18" charset="0"/>
              </a:rPr>
              <a:t> obtain a PMP utilization report on the patient </a:t>
            </a:r>
            <a:r>
              <a:rPr lang="en-US" sz="2800" b="1" u="sng" dirty="0">
                <a:latin typeface="Century" panose="02040604050505020304" pitchFamily="18" charset="0"/>
              </a:rPr>
              <a:t>before issuing</a:t>
            </a:r>
            <a:r>
              <a:rPr lang="en-US" sz="2800" dirty="0">
                <a:latin typeface="Century" panose="02040604050505020304" pitchFamily="18" charset="0"/>
              </a:rPr>
              <a:t> an initial prescription for a </a:t>
            </a:r>
            <a:r>
              <a:rPr lang="en-US" sz="2800" u="sng" dirty="0">
                <a:latin typeface="Century" panose="02040604050505020304" pitchFamily="18" charset="0"/>
              </a:rPr>
              <a:t>CS</a:t>
            </a:r>
            <a:r>
              <a:rPr lang="en-US" sz="2800" dirty="0">
                <a:latin typeface="Century" panose="02040604050505020304" pitchFamily="18" charset="0"/>
              </a:rPr>
              <a:t> (II, III, IV) </a:t>
            </a:r>
            <a:r>
              <a:rPr lang="en-US" sz="2800" b="1" u="sng" dirty="0">
                <a:latin typeface="Century" panose="02040604050505020304" pitchFamily="18" charset="0"/>
              </a:rPr>
              <a:t>and</a:t>
            </a:r>
            <a:r>
              <a:rPr lang="en-US" sz="2800" dirty="0">
                <a:latin typeface="Century" panose="02040604050505020304" pitchFamily="18" charset="0"/>
              </a:rPr>
              <a:t> at least </a:t>
            </a:r>
            <a:r>
              <a:rPr lang="en-US" sz="2800" b="1" u="sng" dirty="0">
                <a:latin typeface="Century" panose="02040604050505020304" pitchFamily="18" charset="0"/>
              </a:rPr>
              <a:t>every 90 days </a:t>
            </a:r>
            <a:r>
              <a:rPr lang="en-US" sz="2800" dirty="0">
                <a:latin typeface="Century" panose="02040604050505020304" pitchFamily="18" charset="0"/>
              </a:rPr>
              <a:t>thereafter.</a:t>
            </a:r>
          </a:p>
          <a:p>
            <a:pPr marL="0" indent="0" eaLnBrk="1" fontAlgn="auto" hangingPunct="1">
              <a:spcAft>
                <a:spcPts val="0"/>
              </a:spcAft>
              <a:buNone/>
              <a:defRPr/>
            </a:pPr>
            <a:r>
              <a:rPr lang="en-US" sz="3000" dirty="0">
                <a:latin typeface="Calibri Light" panose="020F0302020204030204" pitchFamily="34" charset="0"/>
                <a:cs typeface="Calibri Light" panose="020F0302020204030204" pitchFamily="34" charset="0"/>
              </a:rPr>
              <a:t>The practitioner shall:</a:t>
            </a:r>
          </a:p>
          <a:p>
            <a:pPr marL="514350" indent="-514350" eaLnBrk="1" fontAlgn="auto" hangingPunct="1">
              <a:spcAft>
                <a:spcPts val="0"/>
              </a:spcAft>
              <a:buFont typeface="Arial" panose="020B0604020202020204" pitchFamily="34" charset="0"/>
              <a:buAutoNum type="alphaLcPeriod"/>
              <a:defRPr/>
            </a:pPr>
            <a:r>
              <a:rPr lang="en-US" sz="3000" b="1" u="sng" dirty="0">
                <a:solidFill>
                  <a:srgbClr val="FFFF00"/>
                </a:solidFill>
                <a:latin typeface="Calibri Light" panose="020F0302020204030204" pitchFamily="34" charset="0"/>
                <a:cs typeface="Calibri Light" panose="020F0302020204030204" pitchFamily="34" charset="0"/>
              </a:rPr>
              <a:t>Review the </a:t>
            </a:r>
            <a:r>
              <a:rPr lang="en-US" sz="3000" b="1" u="sng" dirty="0" smtClean="0">
                <a:solidFill>
                  <a:srgbClr val="FFFF00"/>
                </a:solidFill>
                <a:latin typeface="Calibri Light" panose="020F0302020204030204" pitchFamily="34" charset="0"/>
                <a:cs typeface="Calibri Light" panose="020F0302020204030204" pitchFamily="34" charset="0"/>
              </a:rPr>
              <a:t>PMP (patient utilization) report</a:t>
            </a:r>
            <a:r>
              <a:rPr lang="en-US" sz="3000" b="1" dirty="0" smtClean="0">
                <a:latin typeface="Calibri Light" panose="020F0302020204030204" pitchFamily="34" charset="0"/>
                <a:cs typeface="Calibri Light" panose="020F0302020204030204" pitchFamily="34" charset="0"/>
              </a:rPr>
              <a:t>,</a:t>
            </a:r>
            <a:r>
              <a:rPr lang="en-US" sz="3000" dirty="0" smtClean="0">
                <a:latin typeface="Calibri Light" panose="020F0302020204030204" pitchFamily="34" charset="0"/>
                <a:cs typeface="Calibri Light" panose="020F0302020204030204" pitchFamily="34" charset="0"/>
              </a:rPr>
              <a:t> </a:t>
            </a:r>
            <a:r>
              <a:rPr lang="en-US" sz="3000" dirty="0">
                <a:latin typeface="Calibri Light" panose="020F0302020204030204" pitchFamily="34" charset="0"/>
                <a:cs typeface="Calibri Light" panose="020F0302020204030204" pitchFamily="34" charset="0"/>
              </a:rPr>
              <a:t>and </a:t>
            </a:r>
          </a:p>
          <a:p>
            <a:pPr marL="514350" indent="-514350" eaLnBrk="1" fontAlgn="auto" hangingPunct="1">
              <a:spcAft>
                <a:spcPts val="0"/>
              </a:spcAft>
              <a:buFont typeface="Arial" panose="020B0604020202020204" pitchFamily="34" charset="0"/>
              <a:buAutoNum type="alphaLcPeriod"/>
              <a:defRPr/>
            </a:pPr>
            <a:r>
              <a:rPr lang="en-US" sz="3000" dirty="0">
                <a:latin typeface="Calibri Light" panose="020F0302020204030204" pitchFamily="34" charset="0"/>
                <a:cs typeface="Calibri Light" panose="020F0302020204030204" pitchFamily="34" charset="0"/>
              </a:rPr>
              <a:t>Determine whether the patient has been issued another prescription for the </a:t>
            </a:r>
            <a:r>
              <a:rPr lang="en-US" sz="2800" dirty="0">
                <a:latin typeface="Calibri Light" panose="020F0302020204030204" pitchFamily="34" charset="0"/>
                <a:cs typeface="Calibri Light" panose="020F0302020204030204" pitchFamily="34" charset="0"/>
              </a:rPr>
              <a:t>same CS for ongoing treatment; if so, the practitioner </a:t>
            </a:r>
            <a:r>
              <a:rPr lang="en-US" sz="2800" dirty="0">
                <a:latin typeface="+mn-lt"/>
                <a:cs typeface="Calibri Light" panose="020F0302020204030204" pitchFamily="34" charset="0"/>
              </a:rPr>
              <a:t>shall not prescribe the </a:t>
            </a:r>
            <a:r>
              <a:rPr lang="en-US" sz="2800" dirty="0" smtClean="0">
                <a:latin typeface="+mn-lt"/>
                <a:cs typeface="Calibri Light" panose="020F0302020204030204" pitchFamily="34" charset="0"/>
              </a:rPr>
              <a:t>CS, </a:t>
            </a:r>
            <a:r>
              <a:rPr lang="en-US" sz="2800" b="1" u="sng" dirty="0" smtClean="0">
                <a:solidFill>
                  <a:srgbClr val="FFFF00"/>
                </a:solidFill>
                <a:latin typeface="+mn-lt"/>
                <a:cs typeface="Calibri Light" panose="020F0302020204030204" pitchFamily="34" charset="0"/>
              </a:rPr>
              <a:t>unless the practitioner determines that </a:t>
            </a:r>
            <a:r>
              <a:rPr lang="en-US" sz="2800" b="1" u="sng" dirty="0">
                <a:solidFill>
                  <a:srgbClr val="FFFF00"/>
                </a:solidFill>
                <a:latin typeface="+mn-lt"/>
                <a:cs typeface="Calibri Light" panose="020F0302020204030204" pitchFamily="34" charset="0"/>
              </a:rPr>
              <a:t>i</a:t>
            </a:r>
            <a:r>
              <a:rPr lang="en-US" sz="2800" b="1" u="sng" dirty="0" smtClean="0">
                <a:solidFill>
                  <a:srgbClr val="FFFF00"/>
                </a:solidFill>
                <a:latin typeface="+mn-lt"/>
                <a:cs typeface="Calibri Light" panose="020F0302020204030204" pitchFamily="34" charset="0"/>
              </a:rPr>
              <a:t>ssuing the prescription is medically necessary</a:t>
            </a:r>
            <a:r>
              <a:rPr lang="en-US" sz="3000" b="1" dirty="0" smtClean="0">
                <a:solidFill>
                  <a:srgbClr val="FFFF00"/>
                </a:solidFill>
                <a:latin typeface="Calibri Light" panose="020F0302020204030204" pitchFamily="34" charset="0"/>
                <a:cs typeface="Calibri Light" panose="020F0302020204030204" pitchFamily="34" charset="0"/>
              </a:rPr>
              <a:t>.</a:t>
            </a:r>
            <a:endParaRPr lang="en-US" sz="3000" b="1" dirty="0">
              <a:solidFill>
                <a:srgbClr val="FFFF00"/>
              </a:solidFill>
              <a:latin typeface="Calibri Light" panose="020F0302020204030204" pitchFamily="34" charset="0"/>
              <a:cs typeface="Calibri Light" panose="020F0302020204030204" pitchFamily="34" charset="0"/>
            </a:endParaRPr>
          </a:p>
        </p:txBody>
      </p:sp>
    </p:spTree>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76275"/>
            <a:ext cx="8839200" cy="771525"/>
          </a:xfrm>
        </p:spPr>
        <p:txBody>
          <a:bodyPr rtlCol="0">
            <a:normAutofit/>
          </a:bodyPr>
          <a:lstStyle/>
          <a:p>
            <a:pPr eaLnBrk="1" fontAlgn="auto" hangingPunct="1">
              <a:spcAft>
                <a:spcPts val="0"/>
              </a:spcAft>
              <a:defRPr/>
            </a:pPr>
            <a:r>
              <a:rPr lang="en-US" sz="3600" dirty="0" smtClean="0"/>
              <a:t>NRS </a:t>
            </a:r>
            <a:r>
              <a:rPr lang="en-US" sz="3600" dirty="0"/>
              <a:t>453.162; NRS 639.2353</a:t>
            </a:r>
          </a:p>
        </p:txBody>
      </p:sp>
      <p:sp>
        <p:nvSpPr>
          <p:cNvPr id="3" name="Content Placeholder 2"/>
          <p:cNvSpPr>
            <a:spLocks noGrp="1"/>
          </p:cNvSpPr>
          <p:nvPr>
            <p:ph idx="1"/>
          </p:nvPr>
        </p:nvSpPr>
        <p:spPr>
          <a:xfrm>
            <a:off x="152400" y="2133600"/>
            <a:ext cx="12039600" cy="4114800"/>
          </a:xfrm>
        </p:spPr>
        <p:txBody>
          <a:bodyPr rtlCol="0">
            <a:normAutofit/>
          </a:bodyPr>
          <a:lstStyle/>
          <a:p>
            <a:pPr marL="0" indent="0" eaLnBrk="1" fontAlgn="auto" hangingPunct="1">
              <a:spcAft>
                <a:spcPts val="0"/>
              </a:spcAft>
              <a:buNone/>
              <a:defRPr/>
            </a:pPr>
            <a:r>
              <a:rPr lang="en-US" sz="2800" b="1" dirty="0">
                <a:latin typeface="Century" panose="02040604050505020304" pitchFamily="18" charset="0"/>
              </a:rPr>
              <a:t>Each prescription for Controlled Substances </a:t>
            </a:r>
            <a:r>
              <a:rPr lang="en-US" sz="2800" dirty="0">
                <a:latin typeface="Century" panose="02040604050505020304" pitchFamily="18" charset="0"/>
              </a:rPr>
              <a:t>(CS) II, III, and IV </a:t>
            </a:r>
            <a:r>
              <a:rPr lang="en-US" sz="2800" u="sng" dirty="0">
                <a:latin typeface="Century" panose="02040604050505020304" pitchFamily="18" charset="0"/>
              </a:rPr>
              <a:t>must include</a:t>
            </a:r>
            <a:r>
              <a:rPr lang="en-US" sz="2800" dirty="0">
                <a:latin typeface="Century" panose="02040604050505020304" pitchFamily="18" charset="0"/>
              </a:rPr>
              <a:t>:</a:t>
            </a:r>
          </a:p>
          <a:p>
            <a:pPr marL="571500" indent="-571500" eaLnBrk="1" fontAlgn="auto" hangingPunct="1">
              <a:spcAft>
                <a:spcPts val="0"/>
              </a:spcAft>
              <a:buFont typeface="Arial" panose="020B0604020202020204" pitchFamily="34" charset="0"/>
              <a:buAutoNum type="romanLcPeriod"/>
              <a:defRPr/>
            </a:pPr>
            <a:r>
              <a:rPr lang="en-US" sz="2800" dirty="0">
                <a:latin typeface="Century" panose="02040604050505020304" pitchFamily="18" charset="0"/>
              </a:rPr>
              <a:t>DEA number of the prescriber</a:t>
            </a:r>
          </a:p>
          <a:p>
            <a:pPr marL="571500" indent="-571500" eaLnBrk="1" fontAlgn="auto" hangingPunct="1">
              <a:spcAft>
                <a:spcPts val="0"/>
              </a:spcAft>
              <a:buFont typeface="Arial" panose="020B0604020202020204" pitchFamily="34" charset="0"/>
              <a:buAutoNum type="romanLcPeriod"/>
              <a:defRPr/>
            </a:pPr>
            <a:r>
              <a:rPr lang="en-US" sz="2800" dirty="0">
                <a:latin typeface="Century" panose="02040604050505020304" pitchFamily="18" charset="0"/>
              </a:rPr>
              <a:t>ICD 10 diagnosis</a:t>
            </a:r>
          </a:p>
          <a:p>
            <a:pPr marL="571500" indent="-571500" eaLnBrk="1" fontAlgn="auto" hangingPunct="1">
              <a:spcAft>
                <a:spcPts val="0"/>
              </a:spcAft>
              <a:buFont typeface="Arial" panose="020B0604020202020204" pitchFamily="34" charset="0"/>
              <a:buAutoNum type="romanLcPeriod"/>
              <a:defRPr/>
            </a:pPr>
            <a:r>
              <a:rPr lang="en-US" sz="2800" dirty="0">
                <a:latin typeface="Century" panose="02040604050505020304" pitchFamily="18" charset="0"/>
              </a:rPr>
              <a:t>Fewest number of days to consume the quantity of CS prescribed; number of </a:t>
            </a:r>
            <a:r>
              <a:rPr lang="en-US" sz="2800" dirty="0" smtClean="0">
                <a:latin typeface="Century" panose="02040604050505020304" pitchFamily="18" charset="0"/>
              </a:rPr>
              <a:t>refills</a:t>
            </a:r>
          </a:p>
          <a:p>
            <a:pPr marL="0" indent="0" eaLnBrk="1" fontAlgn="auto" hangingPunct="1">
              <a:spcAft>
                <a:spcPts val="0"/>
              </a:spcAft>
              <a:buNone/>
              <a:defRPr/>
            </a:pPr>
            <a:r>
              <a:rPr lang="en-US" sz="2800" dirty="0" smtClean="0">
                <a:latin typeface="Century" panose="02040604050505020304" pitchFamily="18" charset="0"/>
              </a:rPr>
              <a:t>(Example: Tylenol # 3, q. 4-6 h, 10 days.  How many pills?  6 x 10 = 60)</a:t>
            </a:r>
            <a:endParaRPr lang="en-US" sz="2800" dirty="0">
              <a:latin typeface="Century" panose="02040604050505020304" pitchFamily="18" charset="0"/>
            </a:endParaRPr>
          </a:p>
        </p:txBody>
      </p:sp>
    </p:spTree>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838200"/>
            <a:ext cx="9144000" cy="1066800"/>
          </a:xfrm>
        </p:spPr>
        <p:txBody>
          <a:bodyPr>
            <a:normAutofit fontScale="90000"/>
          </a:bodyPr>
          <a:lstStyle/>
          <a:p>
            <a:pPr>
              <a:defRPr/>
            </a:pPr>
            <a:r>
              <a:rPr lang="en-US" dirty="0" smtClean="0">
                <a:latin typeface="Century" panose="02040604050505020304" pitchFamily="18" charset="0"/>
              </a:rPr>
              <a:t>Controlled Substances (CS) </a:t>
            </a:r>
            <a:r>
              <a:rPr lang="en-US" u="sng" dirty="0" smtClean="0">
                <a:latin typeface="Century" panose="02040604050505020304" pitchFamily="18" charset="0"/>
              </a:rPr>
              <a:t>NOT</a:t>
            </a:r>
            <a:r>
              <a:rPr lang="en-US" dirty="0" smtClean="0">
                <a:latin typeface="Century" panose="02040604050505020304" pitchFamily="18" charset="0"/>
              </a:rPr>
              <a:t> for Pain</a:t>
            </a:r>
            <a:br>
              <a:rPr lang="en-US" dirty="0" smtClean="0">
                <a:latin typeface="Century" panose="02040604050505020304" pitchFamily="18" charset="0"/>
              </a:rPr>
            </a:br>
            <a:r>
              <a:rPr lang="en-US" dirty="0" smtClean="0">
                <a:latin typeface="BernhardMod BT" panose="0207060307050A020302" pitchFamily="18" charset="0"/>
              </a:rPr>
              <a:t>(checklist)</a:t>
            </a:r>
            <a:endParaRPr lang="en-US" dirty="0">
              <a:latin typeface="BernhardMod BT" panose="0207060307050A020302" pitchFamily="18" charset="0"/>
            </a:endParaRPr>
          </a:p>
        </p:txBody>
      </p:sp>
      <p:sp>
        <p:nvSpPr>
          <p:cNvPr id="30723" name="Content Placeholder 2"/>
          <p:cNvSpPr>
            <a:spLocks noGrp="1"/>
          </p:cNvSpPr>
          <p:nvPr>
            <p:ph idx="1"/>
          </p:nvPr>
        </p:nvSpPr>
        <p:spPr>
          <a:xfrm>
            <a:off x="571500" y="2057400"/>
            <a:ext cx="11049000" cy="3911600"/>
          </a:xfrm>
        </p:spPr>
        <p:txBody>
          <a:bodyPr/>
          <a:lstStyle/>
          <a:p>
            <a:pPr>
              <a:buFont typeface="Wingdings" panose="05000000000000000000" pitchFamily="2" charset="2"/>
              <a:buChar char="ü"/>
            </a:pPr>
            <a:r>
              <a:rPr lang="en-US" altLang="en-US" sz="2800" dirty="0" smtClean="0">
                <a:latin typeface="Calibri Light" panose="020F0302020204030204" pitchFamily="34" charset="0"/>
                <a:cs typeface="Calibri Light" panose="020F0302020204030204" pitchFamily="34" charset="0"/>
              </a:rPr>
              <a:t> Check </a:t>
            </a:r>
            <a:r>
              <a:rPr lang="en-US" altLang="en-US" sz="2800" dirty="0">
                <a:latin typeface="Calibri Light" panose="020F0302020204030204" pitchFamily="34" charset="0"/>
                <a:cs typeface="Calibri Light" panose="020F0302020204030204" pitchFamily="34" charset="0"/>
              </a:rPr>
              <a:t>the PMP (and every 90 days thereafter</a:t>
            </a:r>
            <a:r>
              <a:rPr lang="en-US" altLang="en-US" sz="2800" dirty="0" smtClean="0">
                <a:latin typeface="Calibri Light" panose="020F0302020204030204" pitchFamily="34" charset="0"/>
                <a:cs typeface="Calibri Light" panose="020F0302020204030204" pitchFamily="34" charset="0"/>
              </a:rPr>
              <a:t>) for same CS</a:t>
            </a:r>
            <a:endParaRPr lang="en-US" altLang="en-US" sz="2800" dirty="0">
              <a:latin typeface="Calibri Light" panose="020F0302020204030204" pitchFamily="34" charset="0"/>
              <a:cs typeface="Calibri Light" panose="020F0302020204030204" pitchFamily="34" charset="0"/>
            </a:endParaRPr>
          </a:p>
          <a:p>
            <a:pPr>
              <a:buFont typeface="Wingdings" panose="05000000000000000000" pitchFamily="2" charset="2"/>
              <a:buChar char="ü"/>
            </a:pPr>
            <a:r>
              <a:rPr lang="en-US" altLang="en-US" sz="2800" dirty="0"/>
              <a:t> </a:t>
            </a:r>
            <a:r>
              <a:rPr lang="en-US" altLang="en-US" sz="2800" b="1" dirty="0">
                <a:solidFill>
                  <a:srgbClr val="FFFF00"/>
                </a:solidFill>
                <a:latin typeface="Calibri Light" panose="020F0302020204030204" pitchFamily="34" charset="0"/>
                <a:cs typeface="Calibri Light" panose="020F0302020204030204" pitchFamily="34" charset="0"/>
              </a:rPr>
              <a:t>Review the PMP report </a:t>
            </a:r>
            <a:endParaRPr lang="en-US" altLang="en-US" sz="2800" b="1" dirty="0" smtClean="0">
              <a:solidFill>
                <a:srgbClr val="FFFF00"/>
              </a:solidFill>
              <a:latin typeface="Calibri Light" panose="020F0302020204030204" pitchFamily="34" charset="0"/>
              <a:cs typeface="Calibri Light" panose="020F0302020204030204" pitchFamily="34" charset="0"/>
            </a:endParaRPr>
          </a:p>
          <a:p>
            <a:pPr>
              <a:buFont typeface="Wingdings" panose="05000000000000000000" pitchFamily="2" charset="2"/>
              <a:buChar char="ü"/>
            </a:pPr>
            <a:r>
              <a:rPr lang="en-US" altLang="en-US" sz="2800" dirty="0" smtClean="0">
                <a:latin typeface="Calibri Light" panose="020F0302020204030204" pitchFamily="34" charset="0"/>
                <a:cs typeface="Calibri Light" panose="020F0302020204030204" pitchFamily="34" charset="0"/>
              </a:rPr>
              <a:t> Determine </a:t>
            </a:r>
            <a:r>
              <a:rPr lang="en-US" altLang="en-US" sz="2800" dirty="0">
                <a:latin typeface="Calibri Light" panose="020F0302020204030204" pitchFamily="34" charset="0"/>
                <a:cs typeface="Calibri Light" panose="020F0302020204030204" pitchFamily="34" charset="0"/>
              </a:rPr>
              <a:t>whether the patient has been issued </a:t>
            </a:r>
            <a:r>
              <a:rPr lang="en-US" altLang="en-US" sz="2800" dirty="0" smtClean="0">
                <a:latin typeface="Calibri Light" panose="020F0302020204030204" pitchFamily="34" charset="0"/>
                <a:cs typeface="Calibri Light" panose="020F0302020204030204" pitchFamily="34" charset="0"/>
              </a:rPr>
              <a:t>another </a:t>
            </a:r>
            <a:r>
              <a:rPr lang="en-US" altLang="en-US" sz="2800" dirty="0">
                <a:latin typeface="Calibri Light" panose="020F0302020204030204" pitchFamily="34" charset="0"/>
                <a:cs typeface="Calibri Light" panose="020F0302020204030204" pitchFamily="34" charset="0"/>
              </a:rPr>
              <a:t>prescription for </a:t>
            </a:r>
            <a:r>
              <a:rPr lang="en-US" altLang="en-US" sz="2800" dirty="0" smtClean="0">
                <a:latin typeface="Calibri Light" panose="020F0302020204030204" pitchFamily="34" charset="0"/>
                <a:cs typeface="Calibri Light" panose="020F0302020204030204" pitchFamily="34" charset="0"/>
              </a:rPr>
              <a:t>	the </a:t>
            </a:r>
            <a:r>
              <a:rPr lang="en-US" altLang="en-US" sz="2800" dirty="0">
                <a:latin typeface="Calibri Light" panose="020F0302020204030204" pitchFamily="34" charset="0"/>
                <a:cs typeface="Calibri Light" panose="020F0302020204030204" pitchFamily="34" charset="0"/>
              </a:rPr>
              <a:t>same CS for ongoing </a:t>
            </a:r>
            <a:r>
              <a:rPr lang="en-US" altLang="en-US" sz="2800" dirty="0" smtClean="0">
                <a:latin typeface="Calibri Light" panose="020F0302020204030204" pitchFamily="34" charset="0"/>
                <a:cs typeface="Calibri Light" panose="020F0302020204030204" pitchFamily="34" charset="0"/>
              </a:rPr>
              <a:t>treatment</a:t>
            </a:r>
            <a:r>
              <a:rPr lang="en-US" altLang="en-US" sz="2800" dirty="0">
                <a:latin typeface="Calibri Light" panose="020F0302020204030204" pitchFamily="34" charset="0"/>
                <a:cs typeface="Calibri Light" panose="020F0302020204030204" pitchFamily="34" charset="0"/>
              </a:rPr>
              <a:t>; if so, the practitioner </a:t>
            </a:r>
            <a:r>
              <a:rPr lang="en-US" altLang="en-US" sz="2800" dirty="0">
                <a:latin typeface="+mn-lt"/>
                <a:cs typeface="Calibri Light" panose="020F0302020204030204" pitchFamily="34" charset="0"/>
              </a:rPr>
              <a:t>shall not 	prescribe the </a:t>
            </a:r>
            <a:r>
              <a:rPr lang="en-US" altLang="en-US" sz="2800" dirty="0" smtClean="0">
                <a:latin typeface="+mn-lt"/>
                <a:cs typeface="Calibri Light" panose="020F0302020204030204" pitchFamily="34" charset="0"/>
              </a:rPr>
              <a:t>CS, </a:t>
            </a:r>
            <a:r>
              <a:rPr lang="en-US" altLang="en-US" sz="2800" b="1" dirty="0" smtClean="0">
                <a:solidFill>
                  <a:srgbClr val="FFFF00"/>
                </a:solidFill>
                <a:latin typeface="+mn-lt"/>
                <a:cs typeface="Calibri Light" panose="020F0302020204030204" pitchFamily="34" charset="0"/>
              </a:rPr>
              <a:t>unless it is medically necessary</a:t>
            </a:r>
            <a:endParaRPr lang="en-US" altLang="en-US" sz="2800" b="1" dirty="0">
              <a:solidFill>
                <a:srgbClr val="FFFF00"/>
              </a:solidFill>
              <a:latin typeface="+mn-lt"/>
              <a:cs typeface="Calibri Light" panose="020F0302020204030204" pitchFamily="34" charset="0"/>
            </a:endParaRPr>
          </a:p>
          <a:p>
            <a:pPr>
              <a:buFont typeface="Wingdings" panose="05000000000000000000" pitchFamily="2" charset="2"/>
              <a:buChar char="ü"/>
            </a:pPr>
            <a:r>
              <a:rPr lang="en-US" altLang="en-US" sz="2800" b="1" dirty="0">
                <a:latin typeface="Calibri Light" panose="020F0302020204030204" pitchFamily="34" charset="0"/>
                <a:cs typeface="Calibri Light" panose="020F0302020204030204" pitchFamily="34" charset="0"/>
              </a:rPr>
              <a:t>  </a:t>
            </a:r>
            <a:r>
              <a:rPr lang="en-US" altLang="en-US" sz="2800" dirty="0">
                <a:latin typeface="Calibri Light" panose="020F0302020204030204" pitchFamily="34" charset="0"/>
                <a:cs typeface="Calibri Light" panose="020F0302020204030204" pitchFamily="34" charset="0"/>
              </a:rPr>
              <a:t>Prescription: ICD 10 Diagnosis code; DEA # </a:t>
            </a:r>
            <a:r>
              <a:rPr lang="en-US" altLang="en-US" sz="2800" dirty="0" smtClean="0">
                <a:latin typeface="Calibri Light" panose="020F0302020204030204" pitchFamily="34" charset="0"/>
                <a:cs typeface="Calibri Light" panose="020F0302020204030204" pitchFamily="34" charset="0"/>
              </a:rPr>
              <a:t>; Minimum </a:t>
            </a:r>
            <a:r>
              <a:rPr lang="en-US" altLang="en-US" sz="2800" b="1" u="sng" dirty="0">
                <a:latin typeface="Calibri Light" panose="020F0302020204030204" pitchFamily="34" charset="0"/>
                <a:cs typeface="Calibri Light" panose="020F0302020204030204" pitchFamily="34" charset="0"/>
              </a:rPr>
              <a:t>days</a:t>
            </a:r>
            <a:r>
              <a:rPr lang="en-US" altLang="en-US" sz="2800" dirty="0">
                <a:latin typeface="Calibri Light" panose="020F0302020204030204" pitchFamily="34" charset="0"/>
                <a:cs typeface="Calibri Light" panose="020F0302020204030204" pitchFamily="34" charset="0"/>
              </a:rPr>
              <a:t> to </a:t>
            </a:r>
            <a:r>
              <a:rPr lang="en-US" altLang="en-US" sz="2800" dirty="0" smtClean="0">
                <a:latin typeface="Calibri Light" panose="020F0302020204030204" pitchFamily="34" charset="0"/>
                <a:cs typeface="Calibri Light" panose="020F0302020204030204" pitchFamily="34" charset="0"/>
              </a:rPr>
              <a:t>	consume </a:t>
            </a:r>
            <a:r>
              <a:rPr lang="en-US" altLang="en-US" sz="2800" dirty="0">
                <a:latin typeface="Calibri Light" panose="020F0302020204030204" pitchFamily="34" charset="0"/>
                <a:cs typeface="Calibri Light" panose="020F0302020204030204" pitchFamily="34" charset="0"/>
              </a:rPr>
              <a:t>at maximum dosage</a:t>
            </a:r>
          </a:p>
          <a:p>
            <a:pPr>
              <a:buFont typeface="Wingdings" panose="05000000000000000000" pitchFamily="2" charset="2"/>
              <a:buChar char="Ø"/>
            </a:pPr>
            <a:endParaRPr lang="en-US" altLang="en-US" dirty="0" smtClean="0"/>
          </a:p>
        </p:txBody>
      </p:sp>
    </p:spTree>
  </p:cSld>
  <p:clrMapOvr>
    <a:masterClrMapping/>
  </p:clrMapOvr>
  <p:transition spd="med">
    <p:wipe dir="d"/>
  </p:transition>
</p:sld>
</file>

<file path=ppt/theme/theme1.xml><?xml version="1.0" encoding="utf-8"?>
<a:theme xmlns:a="http://schemas.openxmlformats.org/drawingml/2006/main" name="TUN Overview 8-25-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6161</TotalTime>
  <Words>3219</Words>
  <Application>Microsoft Office PowerPoint</Application>
  <PresentationFormat>Widescreen</PresentationFormat>
  <Paragraphs>230</Paragraphs>
  <Slides>49</Slides>
  <Notes>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49</vt:i4>
      </vt:variant>
    </vt:vector>
  </HeadingPairs>
  <TitlesOfParts>
    <vt:vector size="63" baseType="lpstr">
      <vt:lpstr>MS PGothic</vt:lpstr>
      <vt:lpstr>Adobe Arabic</vt:lpstr>
      <vt:lpstr>Arial</vt:lpstr>
      <vt:lpstr>Arial Narrow</vt:lpstr>
      <vt:lpstr>Baskerville Old Face</vt:lpstr>
      <vt:lpstr>BernhardMod BT</vt:lpstr>
      <vt:lpstr>Calibri</vt:lpstr>
      <vt:lpstr>Calibri Light</vt:lpstr>
      <vt:lpstr>Centaur</vt:lpstr>
      <vt:lpstr>Century</vt:lpstr>
      <vt:lpstr>Garamond</vt:lpstr>
      <vt:lpstr>Times New Roman</vt:lpstr>
      <vt:lpstr>Wingdings</vt:lpstr>
      <vt:lpstr>TUN Overview 8-25-10</vt:lpstr>
      <vt:lpstr>Controlled Substances (CS) Mandates, including amendments in AB 239 of 2019 (effective June 3, 2019)</vt:lpstr>
      <vt:lpstr>DISCLOSURES</vt:lpstr>
      <vt:lpstr>NRS 630.2535; NRS 631.344; NRS 632.2375; NRS 633.473; NRS 635.116;  NRS 636.2881</vt:lpstr>
      <vt:lpstr>PowerPoint Presentation</vt:lpstr>
      <vt:lpstr>NBOM Existing Mandate to Report Violations</vt:lpstr>
      <vt:lpstr>NRS 639.23507</vt:lpstr>
      <vt:lpstr>NRS 639.23507 PMP Mandate – Before initial CS prescription</vt:lpstr>
      <vt:lpstr>NRS 453.162; NRS 639.2353</vt:lpstr>
      <vt:lpstr>Controlled Substances (CS) NOT for Pain (checklist)</vt:lpstr>
      <vt:lpstr>PowerPoint Presentation</vt:lpstr>
      <vt:lpstr>NRS 639.235</vt:lpstr>
      <vt:lpstr>NRS 639.23911</vt:lpstr>
      <vt:lpstr>NRS 639.23911, NRS 639.23912</vt:lpstr>
      <vt:lpstr>BOP R047-18AP</vt:lpstr>
      <vt:lpstr>NRS 639.239112; NRS 639.23912</vt:lpstr>
      <vt:lpstr>NRS 639.23911; NRS 639.23912</vt:lpstr>
      <vt:lpstr>NRS 639.23011; NRS 639.23912</vt:lpstr>
      <vt:lpstr>NRS 639.23911; NRS 639.23912</vt:lpstr>
      <vt:lpstr>NRS 639.23912</vt:lpstr>
      <vt:lpstr>NRS 639.2391 Acute Pain Treatment with a CS – including an opioid</vt:lpstr>
      <vt:lpstr>NRS 639.23911</vt:lpstr>
      <vt:lpstr>Initial Prescription for CS (II, III, IV) for Pain</vt:lpstr>
      <vt:lpstr>Initial Prescription for CS (II, III, IV) for Pain (checklist)</vt:lpstr>
      <vt:lpstr>Initial Prescription for CS (II, III, IV) for Pain</vt:lpstr>
      <vt:lpstr>BOP mandate (new)</vt:lpstr>
      <vt:lpstr>NRS 639.23914 Pain Treatment using a CS  for &gt; 30 days</vt:lpstr>
      <vt:lpstr>NRS 639.23914 Pain Treatment using a CS for &gt; 30 days</vt:lpstr>
      <vt:lpstr>NRS 639.23914 Pain Treatment using a CS &gt; 30 days</vt:lpstr>
      <vt:lpstr>NRS 639.23914 Pain Treatment using a CS &gt; 30 days</vt:lpstr>
      <vt:lpstr>Using a CS for the treatment of pain for &gt;30 days</vt:lpstr>
      <vt:lpstr>NRS 639.23913 Pain Treatment using a CS &gt; 90 days</vt:lpstr>
      <vt:lpstr>NRS 639.23913 Pain Treatment using a CS &gt; 90 days</vt:lpstr>
      <vt:lpstr>NRS 639.2391 Pain Treatment using a CS</vt:lpstr>
      <vt:lpstr>NRS 639.23913 Pain Treatment using an opioid</vt:lpstr>
      <vt:lpstr>Using a CS (II, III, IV) for the treatment of Pain &gt; 90 days (checklist)</vt:lpstr>
      <vt:lpstr>NRS 453.164</vt:lpstr>
      <vt:lpstr>To NRS 453 (Controlled Substances) the following section is added:</vt:lpstr>
      <vt:lpstr>Changes in Licensure Discipline (AB239)</vt:lpstr>
      <vt:lpstr>BOP R013-18AP</vt:lpstr>
      <vt:lpstr>NRS 630.323; NRS 631.364; NRS 632.352;  NRS 633.574; NRS 635.152; NRS 636.338</vt:lpstr>
      <vt:lpstr>“review and evaluation” NRS 630.323; NRS 631.364; NRS 632.352;  NRS 633.574; NRS 635.152; NRS 636.338</vt:lpstr>
      <vt:lpstr>NRS 630.323; NRS 631.364; NRS 632.352;  NRS 633.574;  NRS 635.152; NRS 636.338</vt:lpstr>
      <vt:lpstr>NRS 630.323; NRS 631.364; NRS 632.352;  NRS 633.574; NRS 635.152; NRS 636.338</vt:lpstr>
      <vt:lpstr>NRS 630.323; NRS 631.364; NRS 632.352;  NRS 633.574; NRS 635.152; NRS 636.338</vt:lpstr>
      <vt:lpstr>NRS 630.23916</vt:lpstr>
      <vt:lpstr>In Summary</vt:lpstr>
      <vt:lpstr>Thank God He Stopped Talking!!!</vt:lpstr>
      <vt:lpstr>Wolfgang Gilliar, D.O., Dean of TUNCOM</vt:lpstr>
      <vt:lpstr>Shelley.Berkley@tun.touro.edu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LEGISLATIVE SESSION NOMA Presentation</dc:title>
  <dc:creator>Weldon Havins</dc:creator>
  <cp:lastModifiedBy>Windows User</cp:lastModifiedBy>
  <cp:revision>634</cp:revision>
  <cp:lastPrinted>2018-03-08T20:07:40Z</cp:lastPrinted>
  <dcterms:created xsi:type="dcterms:W3CDTF">2017-05-05T15:38:12Z</dcterms:created>
  <dcterms:modified xsi:type="dcterms:W3CDTF">2019-10-19T19:21:24Z</dcterms:modified>
</cp:coreProperties>
</file>