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5"/>
  </p:notesMasterIdLst>
  <p:sldIdLst>
    <p:sldId id="256" r:id="rId3"/>
    <p:sldId id="283" r:id="rId4"/>
    <p:sldId id="258" r:id="rId5"/>
    <p:sldId id="257" r:id="rId6"/>
    <p:sldId id="259" r:id="rId7"/>
    <p:sldId id="260" r:id="rId8"/>
    <p:sldId id="261" r:id="rId9"/>
    <p:sldId id="262" r:id="rId10"/>
    <p:sldId id="263" r:id="rId11"/>
    <p:sldId id="264" r:id="rId12"/>
    <p:sldId id="271" r:id="rId13"/>
    <p:sldId id="28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3" autoAdjust="0"/>
    <p:restoredTop sz="94660"/>
  </p:normalViewPr>
  <p:slideViewPr>
    <p:cSldViewPr snapToGrid="0">
      <p:cViewPr varScale="1">
        <p:scale>
          <a:sx n="161" d="100"/>
          <a:sy n="161" d="100"/>
        </p:scale>
        <p:origin x="2376" y="168"/>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0E7B8B-C370-4896-9781-697C123765CD}"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39C9B3-0599-4754-8FDF-AB24C372ADC8}" type="slidenum">
              <a:rPr lang="en-US" smtClean="0"/>
              <a:t>‹#›</a:t>
            </a:fld>
            <a:endParaRPr lang="en-US"/>
          </a:p>
        </p:txBody>
      </p:sp>
    </p:spTree>
    <p:extLst>
      <p:ext uri="{BB962C8B-B14F-4D97-AF65-F5344CB8AC3E}">
        <p14:creationId xmlns:p14="http://schemas.microsoft.com/office/powerpoint/2010/main" val="3273626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xfrm>
            <a:off x="658813" y="1155700"/>
            <a:ext cx="5540375" cy="31178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35038">
              <a:defRPr>
                <a:solidFill>
                  <a:schemeClr val="tx1"/>
                </a:solidFill>
                <a:latin typeface="Calibri" panose="020F0502020204030204" pitchFamily="34" charset="0"/>
              </a:defRPr>
            </a:lvl1pPr>
            <a:lvl2pPr marL="733425" indent="-280988" defTabSz="935038">
              <a:defRPr>
                <a:solidFill>
                  <a:schemeClr val="tx1"/>
                </a:solidFill>
                <a:latin typeface="Calibri" panose="020F0502020204030204" pitchFamily="34" charset="0"/>
              </a:defRPr>
            </a:lvl2pPr>
            <a:lvl3pPr marL="1127125" indent="-225425" defTabSz="935038">
              <a:defRPr>
                <a:solidFill>
                  <a:schemeClr val="tx1"/>
                </a:solidFill>
                <a:latin typeface="Calibri" panose="020F0502020204030204" pitchFamily="34" charset="0"/>
              </a:defRPr>
            </a:lvl3pPr>
            <a:lvl4pPr marL="1579563" indent="-225425" defTabSz="935038">
              <a:defRPr>
                <a:solidFill>
                  <a:schemeClr val="tx1"/>
                </a:solidFill>
                <a:latin typeface="Calibri" panose="020F0502020204030204" pitchFamily="34" charset="0"/>
              </a:defRPr>
            </a:lvl4pPr>
            <a:lvl5pPr marL="2030413" indent="-225425" defTabSz="935038">
              <a:defRPr>
                <a:solidFill>
                  <a:schemeClr val="tx1"/>
                </a:solidFill>
                <a:latin typeface="Calibri" panose="020F0502020204030204" pitchFamily="34" charset="0"/>
              </a:defRPr>
            </a:lvl5pPr>
            <a:lvl6pPr marL="2487613" indent="-225425" defTabSz="935038" eaLnBrk="0" fontAlgn="base" hangingPunct="0">
              <a:spcBef>
                <a:spcPct val="0"/>
              </a:spcBef>
              <a:spcAft>
                <a:spcPct val="0"/>
              </a:spcAft>
              <a:defRPr>
                <a:solidFill>
                  <a:schemeClr val="tx1"/>
                </a:solidFill>
                <a:latin typeface="Calibri" panose="020F0502020204030204" pitchFamily="34" charset="0"/>
              </a:defRPr>
            </a:lvl6pPr>
            <a:lvl7pPr marL="2944813" indent="-225425" defTabSz="935038" eaLnBrk="0" fontAlgn="base" hangingPunct="0">
              <a:spcBef>
                <a:spcPct val="0"/>
              </a:spcBef>
              <a:spcAft>
                <a:spcPct val="0"/>
              </a:spcAft>
              <a:defRPr>
                <a:solidFill>
                  <a:schemeClr val="tx1"/>
                </a:solidFill>
                <a:latin typeface="Calibri" panose="020F0502020204030204" pitchFamily="34" charset="0"/>
              </a:defRPr>
            </a:lvl7pPr>
            <a:lvl8pPr marL="3402013" indent="-225425" defTabSz="935038" eaLnBrk="0" fontAlgn="base" hangingPunct="0">
              <a:spcBef>
                <a:spcPct val="0"/>
              </a:spcBef>
              <a:spcAft>
                <a:spcPct val="0"/>
              </a:spcAft>
              <a:defRPr>
                <a:solidFill>
                  <a:schemeClr val="tx1"/>
                </a:solidFill>
                <a:latin typeface="Calibri" panose="020F0502020204030204" pitchFamily="34" charset="0"/>
              </a:defRPr>
            </a:lvl8pPr>
            <a:lvl9pPr marL="3859213" indent="-225425" defTabSz="935038"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1F54AE2-E0F2-41A1-A38C-D6A1CD5920E5}" type="slidenum">
              <a:rPr lang="en-US" altLang="en-US" smtClean="0">
                <a:solidFill>
                  <a:prstClr val="black"/>
                </a:solidFill>
                <a:latin typeface="Arial" panose="020B0604020202020204" pitchFamily="34" charset="0"/>
                <a:ea typeface="MS PGothic" panose="020B0600070205080204" pitchFamily="34" charset="-128"/>
              </a:rPr>
              <a:pPr fontAlgn="base">
                <a:spcBef>
                  <a:spcPct val="0"/>
                </a:spcBef>
                <a:spcAft>
                  <a:spcPct val="0"/>
                </a:spcAft>
              </a:pPr>
              <a:t>12</a:t>
            </a:fld>
            <a:endParaRPr lang="en-US" altLang="en-US" smtClean="0">
              <a:solidFill>
                <a:prstClr val="black"/>
              </a:solidFill>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738117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40D524A-C8AF-41B7-B847-89FB187E7E60}"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E2A28-8F55-4A66-B70E-A199C4834600}" type="slidenum">
              <a:rPr lang="en-US" smtClean="0"/>
              <a:t>‹#›</a:t>
            </a:fld>
            <a:endParaRPr lang="en-US"/>
          </a:p>
        </p:txBody>
      </p:sp>
    </p:spTree>
    <p:extLst>
      <p:ext uri="{BB962C8B-B14F-4D97-AF65-F5344CB8AC3E}">
        <p14:creationId xmlns:p14="http://schemas.microsoft.com/office/powerpoint/2010/main" val="586337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0D524A-C8AF-41B7-B847-89FB187E7E60}"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E2A28-8F55-4A66-B70E-A199C4834600}" type="slidenum">
              <a:rPr lang="en-US" smtClean="0"/>
              <a:t>‹#›</a:t>
            </a:fld>
            <a:endParaRPr lang="en-US"/>
          </a:p>
        </p:txBody>
      </p:sp>
    </p:spTree>
    <p:extLst>
      <p:ext uri="{BB962C8B-B14F-4D97-AF65-F5344CB8AC3E}">
        <p14:creationId xmlns:p14="http://schemas.microsoft.com/office/powerpoint/2010/main" val="2262754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0D524A-C8AF-41B7-B847-89FB187E7E60}"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E2A28-8F55-4A66-B70E-A199C4834600}" type="slidenum">
              <a:rPr lang="en-US" smtClean="0"/>
              <a:t>‹#›</a:t>
            </a:fld>
            <a:endParaRPr lang="en-US"/>
          </a:p>
        </p:txBody>
      </p:sp>
    </p:spTree>
    <p:extLst>
      <p:ext uri="{BB962C8B-B14F-4D97-AF65-F5344CB8AC3E}">
        <p14:creationId xmlns:p14="http://schemas.microsoft.com/office/powerpoint/2010/main" val="31676502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Picture2.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2130426"/>
            <a:ext cx="10363200" cy="1470025"/>
          </a:xfrm>
        </p:spPr>
        <p:txBody>
          <a:bodyPr/>
          <a:lstStyle>
            <a:lvl1pPr>
              <a:defRPr b="1">
                <a:solidFill>
                  <a:srgbClr val="FFC000"/>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090E6B11-4370-4A14-B132-9C0E4B094EAE}" type="datetimeFigureOut">
              <a:rPr lang="en-US"/>
              <a:pPr>
                <a:defRPr/>
              </a:pPr>
              <a:t>11/15/2019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8C21687-5010-4F9E-8260-BA50A6C44E34}" type="slidenum">
              <a:rPr lang="en-US"/>
              <a:pPr>
                <a:defRPr/>
              </a:pPr>
              <a:t>‹#›</a:t>
            </a:fld>
            <a:endParaRPr lang="en-US"/>
          </a:p>
        </p:txBody>
      </p:sp>
    </p:spTree>
    <p:extLst>
      <p:ext uri="{BB962C8B-B14F-4D97-AF65-F5344CB8AC3E}">
        <p14:creationId xmlns:p14="http://schemas.microsoft.com/office/powerpoint/2010/main" val="3183167098"/>
      </p:ext>
    </p:extLst>
  </p:cSld>
  <p:clrMapOvr>
    <a:masterClrMapping/>
  </p:clrMapOvr>
  <p:transition spd="med">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descr="Picture1.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0" y="609600"/>
            <a:ext cx="10972800" cy="808038"/>
          </a:xfrm>
        </p:spPr>
        <p:txBody>
          <a:bodyPr>
            <a:normAutofit/>
          </a:bodyPr>
          <a:lstStyle>
            <a:lvl1pPr>
              <a:defRPr sz="4000" b="1">
                <a:solidFill>
                  <a:srgbClr val="FFC000"/>
                </a:solidFill>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solidFill>
                <a:latin typeface="Arial" pitchFamily="34" charset="0"/>
                <a:cs typeface="Arial" pitchFamily="34" charset="0"/>
              </a:defRPr>
            </a:lvl1pPr>
            <a:lvl2pPr>
              <a:defRPr>
                <a:solidFill>
                  <a:schemeClr val="bg1"/>
                </a:solidFill>
                <a:latin typeface="Arial" pitchFamily="34" charset="0"/>
                <a:cs typeface="Arial" pitchFamily="34" charset="0"/>
              </a:defRPr>
            </a:lvl2pPr>
            <a:lvl3pPr>
              <a:defRPr>
                <a:solidFill>
                  <a:schemeClr val="bg1"/>
                </a:solidFill>
                <a:latin typeface="Arial" pitchFamily="34" charset="0"/>
                <a:cs typeface="Arial" pitchFamily="34" charset="0"/>
              </a:defRPr>
            </a:lvl3pPr>
            <a:lvl4pPr>
              <a:defRPr>
                <a:solidFill>
                  <a:schemeClr val="bg1"/>
                </a:solidFill>
                <a:latin typeface="Arial" pitchFamily="34" charset="0"/>
                <a:cs typeface="Arial" pitchFamily="34" charset="0"/>
              </a:defRPr>
            </a:lvl4pPr>
            <a:lvl5pPr>
              <a:defRPr>
                <a:solidFill>
                  <a:schemeClr val="bg1"/>
                </a:solidFill>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40442707-B34F-466C-BA47-1E71B0727C4A}" type="datetimeFigureOut">
              <a:rPr lang="en-US"/>
              <a:pPr>
                <a:defRPr/>
              </a:pPr>
              <a:t>11/15/2019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F76C236-3647-4544-945D-0BC514416BE0}" type="slidenum">
              <a:rPr lang="en-US"/>
              <a:pPr>
                <a:defRPr/>
              </a:pPr>
              <a:t>‹#›</a:t>
            </a:fld>
            <a:endParaRPr lang="en-US"/>
          </a:p>
        </p:txBody>
      </p:sp>
    </p:spTree>
    <p:extLst>
      <p:ext uri="{BB962C8B-B14F-4D97-AF65-F5344CB8AC3E}">
        <p14:creationId xmlns:p14="http://schemas.microsoft.com/office/powerpoint/2010/main" val="614827865"/>
      </p:ext>
    </p:extLst>
  </p:cSld>
  <p:clrMapOvr>
    <a:masterClrMapping/>
  </p:clrMapOvr>
  <p:transition spd="med">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C5EF3FD-61EA-4258-ABFC-1D741BC7D4A1}" type="datetimeFigureOut">
              <a:rPr lang="en-US"/>
              <a:pPr>
                <a:defRPr/>
              </a:pPr>
              <a:t>11/15/2019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755F529-8D5C-4097-AC43-734CA4422D30}" type="slidenum">
              <a:rPr lang="en-US"/>
              <a:pPr>
                <a:defRPr/>
              </a:pPr>
              <a:t>‹#›</a:t>
            </a:fld>
            <a:endParaRPr lang="en-US"/>
          </a:p>
        </p:txBody>
      </p:sp>
    </p:spTree>
    <p:extLst>
      <p:ext uri="{BB962C8B-B14F-4D97-AF65-F5344CB8AC3E}">
        <p14:creationId xmlns:p14="http://schemas.microsoft.com/office/powerpoint/2010/main" val="2876370268"/>
      </p:ext>
    </p:extLst>
  </p:cSld>
  <p:clrMapOvr>
    <a:masterClrMapping/>
  </p:clrMapOvr>
  <p:transition spd="med">
    <p:wipe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076901E-8B49-4C1A-AE75-ACC9735279BB}" type="datetimeFigureOut">
              <a:rPr lang="en-US"/>
              <a:pPr>
                <a:defRPr/>
              </a:pPr>
              <a:t>11/15/2019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24A0016-25B0-478D-A84F-EDBBE1EAD8C9}" type="slidenum">
              <a:rPr lang="en-US"/>
              <a:pPr>
                <a:defRPr/>
              </a:pPr>
              <a:t>‹#›</a:t>
            </a:fld>
            <a:endParaRPr lang="en-US"/>
          </a:p>
        </p:txBody>
      </p:sp>
    </p:spTree>
    <p:extLst>
      <p:ext uri="{BB962C8B-B14F-4D97-AF65-F5344CB8AC3E}">
        <p14:creationId xmlns:p14="http://schemas.microsoft.com/office/powerpoint/2010/main" val="3014240402"/>
      </p:ext>
    </p:extLst>
  </p:cSld>
  <p:clrMapOvr>
    <a:masterClrMapping/>
  </p:clrMapOvr>
  <p:transition spd="med">
    <p:wipe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676400"/>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362200"/>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7601" y="1676400"/>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7601" y="2362200"/>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4EF81B8-B157-441E-9E75-100383DC6E4F}" type="datetimeFigureOut">
              <a:rPr lang="en-US"/>
              <a:pPr>
                <a:defRPr/>
              </a:pPr>
              <a:t>11/15/2019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B9FDE2B-FCB1-4EEA-BA5E-A2BF15FF0706}" type="slidenum">
              <a:rPr lang="en-US"/>
              <a:pPr>
                <a:defRPr/>
              </a:pPr>
              <a:t>‹#›</a:t>
            </a:fld>
            <a:endParaRPr lang="en-US"/>
          </a:p>
        </p:txBody>
      </p:sp>
    </p:spTree>
    <p:extLst>
      <p:ext uri="{BB962C8B-B14F-4D97-AF65-F5344CB8AC3E}">
        <p14:creationId xmlns:p14="http://schemas.microsoft.com/office/powerpoint/2010/main" val="777155481"/>
      </p:ext>
    </p:extLst>
  </p:cSld>
  <p:clrMapOvr>
    <a:masterClrMapping/>
  </p:clrMapOvr>
  <p:transition spd="med">
    <p:wipe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5AA05FF-E7A0-4EC5-9687-93B7189A4A4E}" type="datetimeFigureOut">
              <a:rPr lang="en-US"/>
              <a:pPr>
                <a:defRPr/>
              </a:pPr>
              <a:t>11/15/2019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BB5C6FE-50C9-474B-BB4F-B88ACF348935}" type="slidenum">
              <a:rPr lang="en-US"/>
              <a:pPr>
                <a:defRPr/>
              </a:pPr>
              <a:t>‹#›</a:t>
            </a:fld>
            <a:endParaRPr lang="en-US"/>
          </a:p>
        </p:txBody>
      </p:sp>
    </p:spTree>
    <p:extLst>
      <p:ext uri="{BB962C8B-B14F-4D97-AF65-F5344CB8AC3E}">
        <p14:creationId xmlns:p14="http://schemas.microsoft.com/office/powerpoint/2010/main" val="3631436705"/>
      </p:ext>
    </p:extLst>
  </p:cSld>
  <p:clrMapOvr>
    <a:masterClrMapping/>
  </p:clrMapOvr>
  <p:transition spd="med">
    <p:wipe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C56E280-7D08-4D03-8773-44C0CF8A1C76}" type="datetimeFigureOut">
              <a:rPr lang="en-US"/>
              <a:pPr>
                <a:defRPr/>
              </a:pPr>
              <a:t>11/15/2019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7DF9C33-491D-4B32-AD71-E54C0D7581CC}" type="slidenum">
              <a:rPr lang="en-US"/>
              <a:pPr>
                <a:defRPr/>
              </a:pPr>
              <a:t>‹#›</a:t>
            </a:fld>
            <a:endParaRPr lang="en-US"/>
          </a:p>
        </p:txBody>
      </p:sp>
    </p:spTree>
    <p:extLst>
      <p:ext uri="{BB962C8B-B14F-4D97-AF65-F5344CB8AC3E}">
        <p14:creationId xmlns:p14="http://schemas.microsoft.com/office/powerpoint/2010/main" val="3392655197"/>
      </p:ext>
    </p:extLst>
  </p:cSld>
  <p:clrMapOvr>
    <a:masterClrMapping/>
  </p:clrMapOvr>
  <p:transition spd="med">
    <p:wipe di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60960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75200" y="68580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601" y="18288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F2B6339-FF0B-4591-A614-1BAD03B6A7AA}" type="datetimeFigureOut">
              <a:rPr lang="en-US"/>
              <a:pPr>
                <a:defRPr/>
              </a:pPr>
              <a:t>11/15/2019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97A76CF-BD46-467D-929A-5479294A33B1}" type="slidenum">
              <a:rPr lang="en-US"/>
              <a:pPr>
                <a:defRPr/>
              </a:pPr>
              <a:t>‹#›</a:t>
            </a:fld>
            <a:endParaRPr lang="en-US"/>
          </a:p>
        </p:txBody>
      </p:sp>
    </p:spTree>
    <p:extLst>
      <p:ext uri="{BB962C8B-B14F-4D97-AF65-F5344CB8AC3E}">
        <p14:creationId xmlns:p14="http://schemas.microsoft.com/office/powerpoint/2010/main" val="3587518561"/>
      </p:ext>
    </p:extLst>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0D524A-C8AF-41B7-B847-89FB187E7E60}"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E2A28-8F55-4A66-B70E-A199C4834600}" type="slidenum">
              <a:rPr lang="en-US" smtClean="0"/>
              <a:t>‹#›</a:t>
            </a:fld>
            <a:endParaRPr lang="en-US"/>
          </a:p>
        </p:txBody>
      </p:sp>
    </p:spTree>
    <p:extLst>
      <p:ext uri="{BB962C8B-B14F-4D97-AF65-F5344CB8AC3E}">
        <p14:creationId xmlns:p14="http://schemas.microsoft.com/office/powerpoint/2010/main" val="34909047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63ACD6D-52EE-48A5-BEA1-B1D770879BBD}" type="datetimeFigureOut">
              <a:rPr lang="en-US"/>
              <a:pPr>
                <a:defRPr/>
              </a:pPr>
              <a:t>11/15/2019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78F196D-65A6-4904-B6C8-D62F9D8282BC}" type="slidenum">
              <a:rPr lang="en-US"/>
              <a:pPr>
                <a:defRPr/>
              </a:pPr>
              <a:t>‹#›</a:t>
            </a:fld>
            <a:endParaRPr lang="en-US"/>
          </a:p>
        </p:txBody>
      </p:sp>
    </p:spTree>
    <p:extLst>
      <p:ext uri="{BB962C8B-B14F-4D97-AF65-F5344CB8AC3E}">
        <p14:creationId xmlns:p14="http://schemas.microsoft.com/office/powerpoint/2010/main" val="3553214099"/>
      </p:ext>
    </p:extLst>
  </p:cSld>
  <p:clrMapOvr>
    <a:masterClrMapping/>
  </p:clrMapOvr>
  <p:transition spd="med">
    <p:wipe di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9E2EC27-798D-477D-9163-38A72DF1D801}" type="datetimeFigureOut">
              <a:rPr lang="en-US"/>
              <a:pPr>
                <a:defRPr/>
              </a:pPr>
              <a:t>11/15/2019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24A35CF-F9AD-4ED4-8AB5-ABA2C77E979A}" type="slidenum">
              <a:rPr lang="en-US"/>
              <a:pPr>
                <a:defRPr/>
              </a:pPr>
              <a:t>‹#›</a:t>
            </a:fld>
            <a:endParaRPr lang="en-US"/>
          </a:p>
        </p:txBody>
      </p:sp>
    </p:spTree>
    <p:extLst>
      <p:ext uri="{BB962C8B-B14F-4D97-AF65-F5344CB8AC3E}">
        <p14:creationId xmlns:p14="http://schemas.microsoft.com/office/powerpoint/2010/main" val="292171195"/>
      </p:ext>
    </p:extLst>
  </p:cSld>
  <p:clrMapOvr>
    <a:masterClrMapping/>
  </p:clrMapOvr>
  <p:transition spd="med">
    <p:wipe di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15DCAF4-35F4-497E-9649-4F417DB17615}" type="datetimeFigureOut">
              <a:rPr lang="en-US"/>
              <a:pPr>
                <a:defRPr/>
              </a:pPr>
              <a:t>11/15/2019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268F313-CD2E-4E88-9548-8E315DC1CC71}" type="slidenum">
              <a:rPr lang="en-US"/>
              <a:pPr>
                <a:defRPr/>
              </a:pPr>
              <a:t>‹#›</a:t>
            </a:fld>
            <a:endParaRPr lang="en-US"/>
          </a:p>
        </p:txBody>
      </p:sp>
    </p:spTree>
    <p:extLst>
      <p:ext uri="{BB962C8B-B14F-4D97-AF65-F5344CB8AC3E}">
        <p14:creationId xmlns:p14="http://schemas.microsoft.com/office/powerpoint/2010/main" val="1565073311"/>
      </p:ext>
    </p:extLst>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0D524A-C8AF-41B7-B847-89FB187E7E60}"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E2A28-8F55-4A66-B70E-A199C4834600}" type="slidenum">
              <a:rPr lang="en-US" smtClean="0"/>
              <a:t>‹#›</a:t>
            </a:fld>
            <a:endParaRPr lang="en-US"/>
          </a:p>
        </p:txBody>
      </p:sp>
    </p:spTree>
    <p:extLst>
      <p:ext uri="{BB962C8B-B14F-4D97-AF65-F5344CB8AC3E}">
        <p14:creationId xmlns:p14="http://schemas.microsoft.com/office/powerpoint/2010/main" val="31918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40D524A-C8AF-41B7-B847-89FB187E7E60}"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6E2A28-8F55-4A66-B70E-A199C4834600}" type="slidenum">
              <a:rPr lang="en-US" smtClean="0"/>
              <a:t>‹#›</a:t>
            </a:fld>
            <a:endParaRPr lang="en-US"/>
          </a:p>
        </p:txBody>
      </p:sp>
    </p:spTree>
    <p:extLst>
      <p:ext uri="{BB962C8B-B14F-4D97-AF65-F5344CB8AC3E}">
        <p14:creationId xmlns:p14="http://schemas.microsoft.com/office/powerpoint/2010/main" val="399471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40D524A-C8AF-41B7-B847-89FB187E7E60}"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6E2A28-8F55-4A66-B70E-A199C4834600}" type="slidenum">
              <a:rPr lang="en-US" smtClean="0"/>
              <a:t>‹#›</a:t>
            </a:fld>
            <a:endParaRPr lang="en-US"/>
          </a:p>
        </p:txBody>
      </p:sp>
    </p:spTree>
    <p:extLst>
      <p:ext uri="{BB962C8B-B14F-4D97-AF65-F5344CB8AC3E}">
        <p14:creationId xmlns:p14="http://schemas.microsoft.com/office/powerpoint/2010/main" val="3356386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40D524A-C8AF-41B7-B847-89FB187E7E60}"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6E2A28-8F55-4A66-B70E-A199C4834600}" type="slidenum">
              <a:rPr lang="en-US" smtClean="0"/>
              <a:t>‹#›</a:t>
            </a:fld>
            <a:endParaRPr lang="en-US"/>
          </a:p>
        </p:txBody>
      </p:sp>
    </p:spTree>
    <p:extLst>
      <p:ext uri="{BB962C8B-B14F-4D97-AF65-F5344CB8AC3E}">
        <p14:creationId xmlns:p14="http://schemas.microsoft.com/office/powerpoint/2010/main" val="1912577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0D524A-C8AF-41B7-B847-89FB187E7E60}"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6E2A28-8F55-4A66-B70E-A199C4834600}" type="slidenum">
              <a:rPr lang="en-US" smtClean="0"/>
              <a:t>‹#›</a:t>
            </a:fld>
            <a:endParaRPr lang="en-US"/>
          </a:p>
        </p:txBody>
      </p:sp>
    </p:spTree>
    <p:extLst>
      <p:ext uri="{BB962C8B-B14F-4D97-AF65-F5344CB8AC3E}">
        <p14:creationId xmlns:p14="http://schemas.microsoft.com/office/powerpoint/2010/main" val="2098518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0D524A-C8AF-41B7-B847-89FB187E7E60}"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6E2A28-8F55-4A66-B70E-A199C4834600}" type="slidenum">
              <a:rPr lang="en-US" smtClean="0"/>
              <a:t>‹#›</a:t>
            </a:fld>
            <a:endParaRPr lang="en-US"/>
          </a:p>
        </p:txBody>
      </p:sp>
    </p:spTree>
    <p:extLst>
      <p:ext uri="{BB962C8B-B14F-4D97-AF65-F5344CB8AC3E}">
        <p14:creationId xmlns:p14="http://schemas.microsoft.com/office/powerpoint/2010/main" val="969724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0D524A-C8AF-41B7-B847-89FB187E7E60}"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6E2A28-8F55-4A66-B70E-A199C4834600}" type="slidenum">
              <a:rPr lang="en-US" smtClean="0"/>
              <a:t>‹#›</a:t>
            </a:fld>
            <a:endParaRPr lang="en-US"/>
          </a:p>
        </p:txBody>
      </p:sp>
    </p:spTree>
    <p:extLst>
      <p:ext uri="{BB962C8B-B14F-4D97-AF65-F5344CB8AC3E}">
        <p14:creationId xmlns:p14="http://schemas.microsoft.com/office/powerpoint/2010/main" val="906599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0D524A-C8AF-41B7-B847-89FB187E7E60}" type="datetimeFigureOut">
              <a:rPr lang="en-US" smtClean="0"/>
              <a:t>11/15/2019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6E2A28-8F55-4A66-B70E-A199C4834600}" type="slidenum">
              <a:rPr lang="en-US" smtClean="0"/>
              <a:t>‹#›</a:t>
            </a:fld>
            <a:endParaRPr lang="en-US"/>
          </a:p>
        </p:txBody>
      </p:sp>
    </p:spTree>
    <p:extLst>
      <p:ext uri="{BB962C8B-B14F-4D97-AF65-F5344CB8AC3E}">
        <p14:creationId xmlns:p14="http://schemas.microsoft.com/office/powerpoint/2010/main" val="220984938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 descr="Picture1.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bwMode="auto">
          <a:xfrm>
            <a:off x="609600" y="53340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FE13D2FA-F374-4E92-8EDA-41D69EC2D4DA}" type="datetimeFigureOut">
              <a:rPr lang="en-US"/>
              <a:pPr>
                <a:defRPr/>
              </a:pPr>
              <a:t>11/15/2019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prstClr val="black">
                    <a:tint val="75000"/>
                  </a:prstClr>
                </a:solidFill>
                <a:latin typeface="+mn-lt"/>
              </a:defRPr>
            </a:lvl1pPr>
          </a:lstStyle>
          <a:p>
            <a:pPr>
              <a:defRPr/>
            </a:pPr>
            <a:fld id="{4C1F31FD-F3C4-4F19-BB18-F75F9DCA8514}" type="slidenum">
              <a:rPr lang="en-US"/>
              <a:pPr>
                <a:defRPr/>
              </a:pPr>
              <a:t>‹#›</a:t>
            </a:fld>
            <a:endParaRPr lang="en-US"/>
          </a:p>
        </p:txBody>
      </p:sp>
    </p:spTree>
    <p:extLst>
      <p:ext uri="{BB962C8B-B14F-4D97-AF65-F5344CB8AC3E}">
        <p14:creationId xmlns:p14="http://schemas.microsoft.com/office/powerpoint/2010/main" val="23651813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dissolve">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tmplLst>
          <p:tmpl>
            <p:tnLst>
              <p:par>
                <p:cTn presetID="9"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dissolve">
                      <p:cBhvr>
                        <p:cTn dur="500"/>
                        <p:tgtEl>
                          <p:spTgt spid="3"/>
                        </p:tgtEl>
                      </p:cBhvr>
                    </p:animEffect>
                  </p:childTnLst>
                </p:cTn>
              </p:par>
            </p:tnLst>
          </p:tmpl>
        </p:tmplLst>
      </p:bldP>
    </p:bldLst>
  </p:timing>
  <p:txStyles>
    <p:titleStyle>
      <a:lvl1pPr algn="ctr" rtl="0" eaLnBrk="0" fontAlgn="base" hangingPunct="0">
        <a:spcBef>
          <a:spcPct val="0"/>
        </a:spcBef>
        <a:spcAft>
          <a:spcPct val="0"/>
        </a:spcAft>
        <a:defRPr sz="4400" b="1" kern="1200">
          <a:solidFill>
            <a:srgbClr val="FFC000"/>
          </a:solidFill>
          <a:latin typeface="Arial" pitchFamily="34" charset="0"/>
          <a:ea typeface="+mj-ea"/>
          <a:cs typeface="Arial" pitchFamily="34" charset="0"/>
        </a:defRPr>
      </a:lvl1pPr>
      <a:lvl2pPr algn="ctr" rtl="0" eaLnBrk="0" fontAlgn="base" hangingPunct="0">
        <a:spcBef>
          <a:spcPct val="0"/>
        </a:spcBef>
        <a:spcAft>
          <a:spcPct val="0"/>
        </a:spcAft>
        <a:defRPr sz="4400" b="1">
          <a:solidFill>
            <a:srgbClr val="FFC000"/>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b="1">
          <a:solidFill>
            <a:srgbClr val="FFC000"/>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b="1">
          <a:solidFill>
            <a:srgbClr val="FFC000"/>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b="1">
          <a:solidFill>
            <a:srgbClr val="FFC000"/>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b="1">
          <a:solidFill>
            <a:srgbClr val="FFC000"/>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b="1">
          <a:solidFill>
            <a:srgbClr val="FFC000"/>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b="1">
          <a:solidFill>
            <a:srgbClr val="FFC000"/>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b="1">
          <a:solidFill>
            <a:srgbClr val="FFC000"/>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bg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bg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bg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bg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bg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pyzam.com/funnypictures/details/7935?cat=all&amp;sort=popular"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825" y="655003"/>
            <a:ext cx="12068175" cy="2387600"/>
          </a:xfrm>
        </p:spPr>
        <p:txBody>
          <a:bodyPr>
            <a:normAutofit/>
          </a:bodyPr>
          <a:lstStyle/>
          <a:p>
            <a:r>
              <a:rPr lang="en-US" dirty="0" smtClean="0"/>
              <a:t>Out of Network Billing and Payment</a:t>
            </a:r>
            <a:br>
              <a:rPr lang="en-US" dirty="0" smtClean="0"/>
            </a:br>
            <a:r>
              <a:rPr lang="en-US" dirty="0" smtClean="0"/>
              <a:t>AB 469 (2019)</a:t>
            </a:r>
            <a:br>
              <a:rPr lang="en-US" dirty="0" smtClean="0"/>
            </a:br>
            <a:r>
              <a:rPr lang="en-US" sz="4000" dirty="0" smtClean="0"/>
              <a:t>effective January 1, 2020</a:t>
            </a:r>
            <a:endParaRPr lang="en-US" dirty="0"/>
          </a:p>
        </p:txBody>
      </p:sp>
      <p:sp>
        <p:nvSpPr>
          <p:cNvPr id="3" name="Subtitle 2"/>
          <p:cNvSpPr>
            <a:spLocks noGrp="1"/>
          </p:cNvSpPr>
          <p:nvPr>
            <p:ph type="subTitle" idx="1"/>
          </p:nvPr>
        </p:nvSpPr>
        <p:spPr>
          <a:xfrm>
            <a:off x="1095375" y="3821112"/>
            <a:ext cx="10210799" cy="2389187"/>
          </a:xfrm>
        </p:spPr>
        <p:txBody>
          <a:bodyPr/>
          <a:lstStyle/>
          <a:p>
            <a:pPr>
              <a:defRPr/>
            </a:pPr>
            <a:r>
              <a:rPr lang="en-US" sz="3600" b="1" dirty="0">
                <a:latin typeface="Centaur" panose="02030504050205020304" pitchFamily="18" charset="0"/>
              </a:rPr>
              <a:t>Weldon (Don) Havins, MD, JD, LLM (Health Law)</a:t>
            </a:r>
          </a:p>
          <a:p>
            <a:pPr>
              <a:defRPr/>
            </a:pPr>
            <a:r>
              <a:rPr lang="en-US" sz="2800" dirty="0">
                <a:latin typeface="Centaur" panose="02030504050205020304" pitchFamily="18" charset="0"/>
              </a:rPr>
              <a:t>Professor and Director of Medical Jurisprudence</a:t>
            </a:r>
          </a:p>
          <a:p>
            <a:pPr>
              <a:defRPr/>
            </a:pPr>
            <a:r>
              <a:rPr lang="en-US" sz="2800" dirty="0">
                <a:latin typeface="Centaur" panose="02030504050205020304" pitchFamily="18" charset="0"/>
              </a:rPr>
              <a:t>Touro University Nevada</a:t>
            </a:r>
          </a:p>
          <a:p>
            <a:endParaRPr lang="en-US" dirty="0"/>
          </a:p>
        </p:txBody>
      </p:sp>
    </p:spTree>
    <p:extLst>
      <p:ext uri="{BB962C8B-B14F-4D97-AF65-F5344CB8AC3E}">
        <p14:creationId xmlns:p14="http://schemas.microsoft.com/office/powerpoint/2010/main" val="3739966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 469 sec. 19,  Arbitration, continued</a:t>
            </a:r>
            <a:endParaRPr lang="en-US" dirty="0"/>
          </a:p>
        </p:txBody>
      </p:sp>
      <p:sp>
        <p:nvSpPr>
          <p:cNvPr id="3" name="Content Placeholder 2"/>
          <p:cNvSpPr>
            <a:spLocks noGrp="1"/>
          </p:cNvSpPr>
          <p:nvPr>
            <p:ph idx="1"/>
          </p:nvPr>
        </p:nvSpPr>
        <p:spPr>
          <a:xfrm>
            <a:off x="838199" y="1825625"/>
            <a:ext cx="11172825" cy="4351338"/>
          </a:xfrm>
        </p:spPr>
        <p:txBody>
          <a:bodyPr>
            <a:normAutofit/>
          </a:bodyPr>
          <a:lstStyle/>
          <a:p>
            <a:r>
              <a:rPr lang="en-US" dirty="0" smtClean="0"/>
              <a:t> By Dec 31 of each year, arbitrators must report to DHHS information on arbitrations conducted that year</a:t>
            </a:r>
          </a:p>
          <a:p>
            <a:r>
              <a:rPr lang="en-US" dirty="0"/>
              <a:t> </a:t>
            </a:r>
            <a:r>
              <a:rPr lang="en-US" dirty="0" smtClean="0"/>
              <a:t>By Jan 31, DHHS must compile a report of aggregated information, de-identified as to providers and insurers, and an analysis of identifiable trends of information</a:t>
            </a:r>
          </a:p>
          <a:p>
            <a:r>
              <a:rPr lang="en-US" dirty="0"/>
              <a:t> </a:t>
            </a:r>
            <a:r>
              <a:rPr lang="en-US" dirty="0" smtClean="0"/>
              <a:t>DHHS must post the report on the Internet, and submit report to the Director of the LCB</a:t>
            </a:r>
          </a:p>
          <a:p>
            <a:endParaRPr lang="en-US" dirty="0"/>
          </a:p>
          <a:p>
            <a:r>
              <a:rPr lang="en-US" dirty="0" smtClean="0"/>
              <a:t> The DHHS is working on promulgating regulations on AB469, currently.</a:t>
            </a:r>
            <a:endParaRPr lang="en-US" dirty="0"/>
          </a:p>
        </p:txBody>
      </p:sp>
    </p:spTree>
    <p:extLst>
      <p:ext uri="{BB962C8B-B14F-4D97-AF65-F5344CB8AC3E}">
        <p14:creationId xmlns:p14="http://schemas.microsoft.com/office/powerpoint/2010/main" val="28317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38200"/>
          </a:xfrm>
        </p:spPr>
        <p:txBody>
          <a:bodyPr/>
          <a:lstStyle/>
          <a:p>
            <a:r>
              <a:rPr lang="en-US" dirty="0" smtClean="0"/>
              <a:t>Considerations</a:t>
            </a:r>
            <a:endParaRPr lang="en-US" dirty="0"/>
          </a:p>
        </p:txBody>
      </p:sp>
      <p:sp>
        <p:nvSpPr>
          <p:cNvPr id="3" name="Content Placeholder 2"/>
          <p:cNvSpPr>
            <a:spLocks noGrp="1"/>
          </p:cNvSpPr>
          <p:nvPr>
            <p:ph idx="1"/>
          </p:nvPr>
        </p:nvSpPr>
        <p:spPr>
          <a:xfrm>
            <a:off x="838200" y="1038226"/>
            <a:ext cx="10515600" cy="5819774"/>
          </a:xfrm>
        </p:spPr>
        <p:txBody>
          <a:bodyPr>
            <a:normAutofit/>
          </a:bodyPr>
          <a:lstStyle/>
          <a:p>
            <a:r>
              <a:rPr lang="en-US" dirty="0" smtClean="0"/>
              <a:t> The amount in dispute of $ 5,000 or more creates substantially more arbitration costs.</a:t>
            </a:r>
          </a:p>
          <a:p>
            <a:endParaRPr lang="en-US" dirty="0"/>
          </a:p>
          <a:p>
            <a:r>
              <a:rPr lang="en-US" dirty="0" smtClean="0"/>
              <a:t> Strategy of Insurer may be to offer the lowest amount which would likely induce a Provider, considering the economics and uncertainty of arbitration, to accept as payment in full OR to intimidate Provider into making a low counter request knowing the potential costs to the Provider if the provider should lose in arbitration.</a:t>
            </a:r>
          </a:p>
          <a:p>
            <a:endParaRPr lang="en-US" dirty="0"/>
          </a:p>
          <a:p>
            <a:r>
              <a:rPr lang="en-US" dirty="0" smtClean="0"/>
              <a:t> Provider must decide, within 30 days, whether to reject the offer of payment in full, and to make a request for an additional fee.  The less than $ 5,000 in dispute may be an important consideration in determining the amount in controversy.</a:t>
            </a:r>
            <a:endParaRPr lang="en-US" dirty="0"/>
          </a:p>
        </p:txBody>
      </p:sp>
    </p:spTree>
    <p:extLst>
      <p:ext uri="{BB962C8B-B14F-4D97-AF65-F5344CB8AC3E}">
        <p14:creationId xmlns:p14="http://schemas.microsoft.com/office/powerpoint/2010/main" val="3581846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Title 1"/>
          <p:cNvSpPr>
            <a:spLocks noGrp="1"/>
          </p:cNvSpPr>
          <p:nvPr>
            <p:ph type="title"/>
          </p:nvPr>
        </p:nvSpPr>
        <p:spPr>
          <a:xfrm>
            <a:off x="685800" y="762000"/>
            <a:ext cx="10591800" cy="762000"/>
          </a:xfrm>
        </p:spPr>
        <p:txBody>
          <a:bodyPr>
            <a:normAutofit/>
          </a:bodyPr>
          <a:lstStyle/>
          <a:p>
            <a:pPr>
              <a:defRPr/>
            </a:pPr>
            <a:r>
              <a:rPr lang="en-US" altLang="en-US" dirty="0" smtClean="0"/>
              <a:t>Thank God He Stopped Talking!!!</a:t>
            </a:r>
          </a:p>
        </p:txBody>
      </p:sp>
      <p:pic>
        <p:nvPicPr>
          <p:cNvPr id="72707" name="Picture 7" descr="NOOO! funny pictur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1524000"/>
            <a:ext cx="7086600" cy="4501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5313937"/>
      </p:ext>
    </p:extLst>
  </p:cSld>
  <p:clrMapOvr>
    <a:masterClrMapping/>
  </p:clrMapOvr>
  <p:transition spd="med">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9850"/>
            <a:ext cx="10515600" cy="1325563"/>
          </a:xfrm>
        </p:spPr>
        <p:txBody>
          <a:bodyPr/>
          <a:lstStyle/>
          <a:p>
            <a:pPr algn="ctr"/>
            <a:r>
              <a:rPr lang="en-US" dirty="0" smtClean="0"/>
              <a:t>Objectives</a:t>
            </a:r>
            <a:endParaRPr lang="en-US" dirty="0"/>
          </a:p>
        </p:txBody>
      </p:sp>
      <p:sp>
        <p:nvSpPr>
          <p:cNvPr id="3" name="Content Placeholder 2"/>
          <p:cNvSpPr>
            <a:spLocks noGrp="1"/>
          </p:cNvSpPr>
          <p:nvPr>
            <p:ph idx="1"/>
          </p:nvPr>
        </p:nvSpPr>
        <p:spPr>
          <a:xfrm>
            <a:off x="838200" y="1247775"/>
            <a:ext cx="10515600" cy="4929188"/>
          </a:xfrm>
        </p:spPr>
        <p:txBody>
          <a:bodyPr>
            <a:normAutofit lnSpcReduction="10000"/>
          </a:bodyPr>
          <a:lstStyle/>
          <a:p>
            <a:r>
              <a:rPr lang="en-US" dirty="0" smtClean="0"/>
              <a:t> understand facilities and providers have different payment schemes</a:t>
            </a:r>
          </a:p>
          <a:p>
            <a:r>
              <a:rPr lang="en-US" dirty="0"/>
              <a:t> </a:t>
            </a:r>
            <a:r>
              <a:rPr lang="en-US" dirty="0" smtClean="0"/>
              <a:t>distinguish between provider payments when a contract had existed within the past 12 months</a:t>
            </a:r>
          </a:p>
          <a:p>
            <a:pPr lvl="1"/>
            <a:r>
              <a:rPr lang="en-US" dirty="0"/>
              <a:t> </a:t>
            </a:r>
            <a:r>
              <a:rPr lang="en-US" dirty="0" smtClean="0"/>
              <a:t>contract expired</a:t>
            </a:r>
          </a:p>
          <a:p>
            <a:pPr lvl="1"/>
            <a:r>
              <a:rPr lang="en-US" dirty="0"/>
              <a:t> </a:t>
            </a:r>
            <a:r>
              <a:rPr lang="en-US" dirty="0" smtClean="0"/>
              <a:t>contract terminated by provider without cause</a:t>
            </a:r>
          </a:p>
          <a:p>
            <a:pPr lvl="1"/>
            <a:r>
              <a:rPr lang="en-US" dirty="0"/>
              <a:t> </a:t>
            </a:r>
            <a:r>
              <a:rPr lang="en-US" dirty="0" smtClean="0"/>
              <a:t>contract terminated by provider with cause or terminated by third-party without cause</a:t>
            </a:r>
          </a:p>
          <a:p>
            <a:r>
              <a:rPr lang="en-US" dirty="0" smtClean="0"/>
              <a:t> know the issues of payment when there is no prior contract</a:t>
            </a:r>
          </a:p>
          <a:p>
            <a:r>
              <a:rPr lang="en-US" dirty="0"/>
              <a:t> </a:t>
            </a:r>
            <a:r>
              <a:rPr lang="en-US" dirty="0" smtClean="0"/>
              <a:t>appreciate the difference in strategy when the amount in controversy is less than $ 5,000</a:t>
            </a:r>
          </a:p>
          <a:p>
            <a:r>
              <a:rPr lang="en-US" dirty="0"/>
              <a:t> </a:t>
            </a:r>
            <a:r>
              <a:rPr lang="en-US" dirty="0" smtClean="0"/>
              <a:t>know the provider can always collect from the patient the deductible and the co-insurance/co-payment</a:t>
            </a:r>
            <a:endParaRPr lang="en-US" dirty="0"/>
          </a:p>
        </p:txBody>
      </p:sp>
    </p:spTree>
    <p:extLst>
      <p:ext uri="{BB962C8B-B14F-4D97-AF65-F5344CB8AC3E}">
        <p14:creationId xmlns:p14="http://schemas.microsoft.com/office/powerpoint/2010/main" val="3061690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50" y="219078"/>
            <a:ext cx="10515600" cy="762000"/>
          </a:xfrm>
        </p:spPr>
        <p:txBody>
          <a:bodyPr/>
          <a:lstStyle/>
          <a:p>
            <a:pPr algn="ctr"/>
            <a:r>
              <a:rPr lang="en-US" b="1" dirty="0" smtClean="0"/>
              <a:t>AB 469 important concepts for physicians</a:t>
            </a:r>
            <a:endParaRPr lang="en-US" b="1" dirty="0"/>
          </a:p>
        </p:txBody>
      </p:sp>
      <p:sp>
        <p:nvSpPr>
          <p:cNvPr id="3" name="Content Placeholder 2"/>
          <p:cNvSpPr>
            <a:spLocks noGrp="1"/>
          </p:cNvSpPr>
          <p:nvPr>
            <p:ph idx="1"/>
          </p:nvPr>
        </p:nvSpPr>
        <p:spPr>
          <a:xfrm>
            <a:off x="415925" y="1066802"/>
            <a:ext cx="11694160" cy="5400674"/>
          </a:xfrm>
        </p:spPr>
        <p:txBody>
          <a:bodyPr>
            <a:normAutofit/>
          </a:bodyPr>
          <a:lstStyle/>
          <a:p>
            <a:r>
              <a:rPr lang="en-US" dirty="0" smtClean="0"/>
              <a:t> For </a:t>
            </a:r>
            <a:r>
              <a:rPr lang="en-US" u="sng" dirty="0" smtClean="0"/>
              <a:t>emergency medical services</a:t>
            </a:r>
            <a:r>
              <a:rPr lang="en-US" dirty="0" smtClean="0"/>
              <a:t> only</a:t>
            </a:r>
          </a:p>
          <a:p>
            <a:r>
              <a:rPr lang="en-US" dirty="0"/>
              <a:t> </a:t>
            </a:r>
            <a:r>
              <a:rPr lang="en-US" dirty="0" smtClean="0"/>
              <a:t>Patients pay their in-network cost-sharing expenses to provider</a:t>
            </a:r>
          </a:p>
          <a:p>
            <a:r>
              <a:rPr lang="en-US" dirty="0" smtClean="0"/>
              <a:t> Less than $ 5000 in dispute</a:t>
            </a:r>
          </a:p>
          <a:p>
            <a:r>
              <a:rPr lang="en-US" dirty="0"/>
              <a:t> </a:t>
            </a:r>
            <a:r>
              <a:rPr lang="en-US" dirty="0" smtClean="0"/>
              <a:t>$ 5000 or more in dispute</a:t>
            </a:r>
          </a:p>
          <a:p>
            <a:r>
              <a:rPr lang="en-US" dirty="0"/>
              <a:t> </a:t>
            </a:r>
            <a:r>
              <a:rPr lang="en-US" dirty="0" smtClean="0"/>
              <a:t>“fair and reasonable” compensation</a:t>
            </a:r>
          </a:p>
          <a:p>
            <a:r>
              <a:rPr lang="en-US" dirty="0"/>
              <a:t> </a:t>
            </a:r>
            <a:r>
              <a:rPr lang="en-US" dirty="0" smtClean="0"/>
              <a:t>Baseball type mandatory binding arbitration</a:t>
            </a:r>
          </a:p>
          <a:p>
            <a:pPr lvl="1"/>
            <a:r>
              <a:rPr lang="en-US" dirty="0" smtClean="0"/>
              <a:t>“loser” pays “costs” of “winner”, including cost of the arbitration</a:t>
            </a:r>
          </a:p>
          <a:p>
            <a:endParaRPr lang="en-US" dirty="0"/>
          </a:p>
          <a:p>
            <a:r>
              <a:rPr lang="en-US" dirty="0" smtClean="0"/>
              <a:t> AB469 does not apply to Medicaid patients</a:t>
            </a:r>
          </a:p>
          <a:p>
            <a:r>
              <a:rPr lang="en-US" dirty="0" smtClean="0"/>
              <a:t> ERISA plans can opt in to this process</a:t>
            </a:r>
          </a:p>
          <a:p>
            <a:endParaRPr lang="en-US" dirty="0"/>
          </a:p>
        </p:txBody>
      </p:sp>
    </p:spTree>
    <p:extLst>
      <p:ext uri="{BB962C8B-B14F-4D97-AF65-F5344CB8AC3E}">
        <p14:creationId xmlns:p14="http://schemas.microsoft.com/office/powerpoint/2010/main" val="514698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AB469 Sec 14</a:t>
            </a:r>
            <a:endParaRPr lang="en-US" dirty="0"/>
          </a:p>
        </p:txBody>
      </p:sp>
      <p:sp>
        <p:nvSpPr>
          <p:cNvPr id="3" name="Content Placeholder 2"/>
          <p:cNvSpPr>
            <a:spLocks noGrp="1"/>
          </p:cNvSpPr>
          <p:nvPr>
            <p:ph idx="1"/>
          </p:nvPr>
        </p:nvSpPr>
        <p:spPr/>
        <p:txBody>
          <a:bodyPr/>
          <a:lstStyle/>
          <a:p>
            <a:pPr marL="0" indent="0">
              <a:buNone/>
            </a:pPr>
            <a:r>
              <a:rPr lang="en-US" b="1" i="1" dirty="0" smtClean="0"/>
              <a:t>“An </a:t>
            </a:r>
            <a:r>
              <a:rPr lang="en-US" b="1" i="1" dirty="0"/>
              <a:t>out-of-network provider shall not collect from a covered person for medically necessary emergency services, and a covered person is not responsible for paying, an amount that exceeds the copayment, coinsurance or deductible required for such services provided by an </a:t>
            </a:r>
            <a:r>
              <a:rPr lang="en-US" b="1" i="1" dirty="0" smtClean="0"/>
              <a:t>in-network </a:t>
            </a:r>
            <a:r>
              <a:rPr lang="en-US" b="1" i="1" dirty="0"/>
              <a:t>provider by the coverage for that person</a:t>
            </a:r>
            <a:r>
              <a:rPr lang="en-US" b="1" i="1" dirty="0" smtClean="0"/>
              <a:t>.”</a:t>
            </a:r>
          </a:p>
          <a:p>
            <a:pPr marL="0" indent="0">
              <a:buNone/>
            </a:pPr>
            <a:endParaRPr lang="en-US" b="1" i="1" dirty="0"/>
          </a:p>
          <a:p>
            <a:pPr marL="0" indent="0">
              <a:buNone/>
            </a:pPr>
            <a:r>
              <a:rPr lang="en-US" dirty="0" smtClean="0"/>
              <a:t>An out of network provider may bill the patient (covered person) for the copayment, coinsurance or deductible the same as an in-network provider, but no more than that amount, for emergency medical services.</a:t>
            </a:r>
            <a:r>
              <a:rPr lang="en-US" b="1" i="1" dirty="0" smtClean="0"/>
              <a:t> </a:t>
            </a:r>
            <a:endParaRPr lang="en-US" dirty="0"/>
          </a:p>
        </p:txBody>
      </p:sp>
    </p:spTree>
    <p:extLst>
      <p:ext uri="{BB962C8B-B14F-4D97-AF65-F5344CB8AC3E}">
        <p14:creationId xmlns:p14="http://schemas.microsoft.com/office/powerpoint/2010/main" val="3375173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AB469 - Provider was contracted with insurer (third party payer) </a:t>
            </a:r>
            <a:r>
              <a:rPr lang="en-US" b="1" u="sng" dirty="0" smtClean="0"/>
              <a:t>within last 12 months </a:t>
            </a:r>
            <a:endParaRPr lang="en-US" b="1" u="sng" dirty="0"/>
          </a:p>
        </p:txBody>
      </p:sp>
      <p:sp>
        <p:nvSpPr>
          <p:cNvPr id="3" name="Content Placeholder 2"/>
          <p:cNvSpPr>
            <a:spLocks noGrp="1"/>
          </p:cNvSpPr>
          <p:nvPr>
            <p:ph idx="1"/>
          </p:nvPr>
        </p:nvSpPr>
        <p:spPr>
          <a:xfrm>
            <a:off x="352425" y="1825625"/>
            <a:ext cx="11753849" cy="4889500"/>
          </a:xfrm>
        </p:spPr>
        <p:txBody>
          <a:bodyPr>
            <a:normAutofit fontScale="92500"/>
          </a:bodyPr>
          <a:lstStyle/>
          <a:p>
            <a:r>
              <a:rPr lang="en-US" dirty="0" smtClean="0"/>
              <a:t> If the </a:t>
            </a:r>
            <a:r>
              <a:rPr lang="en-US" u="sng" dirty="0" smtClean="0"/>
              <a:t>provider</a:t>
            </a:r>
            <a:r>
              <a:rPr lang="en-US" dirty="0" smtClean="0"/>
              <a:t> terminated the contract </a:t>
            </a:r>
            <a:r>
              <a:rPr lang="en-US" u="sng" dirty="0" smtClean="0"/>
              <a:t>for-cause</a:t>
            </a:r>
            <a:r>
              <a:rPr lang="en-US" dirty="0" smtClean="0"/>
              <a:t>, </a:t>
            </a:r>
            <a:r>
              <a:rPr lang="en-US" u="sng" dirty="0" smtClean="0"/>
              <a:t>or</a:t>
            </a:r>
            <a:r>
              <a:rPr lang="en-US" dirty="0" smtClean="0"/>
              <a:t> the </a:t>
            </a:r>
            <a:r>
              <a:rPr lang="en-US" u="sng" dirty="0" smtClean="0"/>
              <a:t>insurer</a:t>
            </a:r>
            <a:r>
              <a:rPr lang="en-US" dirty="0" smtClean="0"/>
              <a:t> terminated the contract </a:t>
            </a:r>
            <a:r>
              <a:rPr lang="en-US" u="sng" dirty="0" smtClean="0"/>
              <a:t>without cause</a:t>
            </a:r>
            <a:r>
              <a:rPr lang="en-US" dirty="0" smtClean="0"/>
              <a:t>, the provider receives </a:t>
            </a:r>
            <a:r>
              <a:rPr lang="en-US" u="sng" dirty="0" smtClean="0"/>
              <a:t>108% of the contracted rate</a:t>
            </a:r>
            <a:r>
              <a:rPr lang="en-US" dirty="0" smtClean="0"/>
              <a:t> as payment in full (minus patient’s copay, coinsurance and deductible)</a:t>
            </a:r>
          </a:p>
          <a:p>
            <a:r>
              <a:rPr lang="en-US" dirty="0"/>
              <a:t> </a:t>
            </a:r>
            <a:r>
              <a:rPr lang="en-US" dirty="0" smtClean="0"/>
              <a:t>If the </a:t>
            </a:r>
            <a:r>
              <a:rPr lang="en-US" u="sng" dirty="0" smtClean="0"/>
              <a:t>provider</a:t>
            </a:r>
            <a:r>
              <a:rPr lang="en-US" dirty="0" smtClean="0"/>
              <a:t> terminated the contract </a:t>
            </a:r>
            <a:r>
              <a:rPr lang="en-US" u="sng" dirty="0" smtClean="0"/>
              <a:t>without cause</a:t>
            </a:r>
            <a:r>
              <a:rPr lang="en-US" dirty="0" smtClean="0"/>
              <a:t>, the provider receives </a:t>
            </a:r>
            <a:r>
              <a:rPr lang="en-US" u="sng" dirty="0" smtClean="0"/>
              <a:t>100% of the contracted rate</a:t>
            </a:r>
            <a:r>
              <a:rPr lang="en-US" dirty="0" smtClean="0"/>
              <a:t> </a:t>
            </a:r>
            <a:r>
              <a:rPr lang="en-US" dirty="0"/>
              <a:t>(minus patient’s responsible amount</a:t>
            </a:r>
            <a:r>
              <a:rPr lang="en-US" dirty="0" smtClean="0"/>
              <a:t>) as payment in full</a:t>
            </a:r>
          </a:p>
          <a:p>
            <a:r>
              <a:rPr lang="en-US" dirty="0"/>
              <a:t> </a:t>
            </a:r>
            <a:r>
              <a:rPr lang="en-US" dirty="0" smtClean="0"/>
              <a:t>If the </a:t>
            </a:r>
            <a:r>
              <a:rPr lang="en-US" u="sng" dirty="0" smtClean="0"/>
              <a:t>contract</a:t>
            </a:r>
            <a:r>
              <a:rPr lang="en-US" dirty="0" smtClean="0"/>
              <a:t> was simply not renewed (</a:t>
            </a:r>
            <a:r>
              <a:rPr lang="en-US" u="sng" dirty="0" smtClean="0"/>
              <a:t>expired</a:t>
            </a:r>
            <a:r>
              <a:rPr lang="en-US" dirty="0" smtClean="0"/>
              <a:t>), provider receives </a:t>
            </a:r>
            <a:r>
              <a:rPr lang="en-US" u="sng" dirty="0" smtClean="0"/>
              <a:t>100% of contracted rate plus medical CPI interest rate</a:t>
            </a:r>
            <a:r>
              <a:rPr lang="en-US" dirty="0" smtClean="0"/>
              <a:t> from the previous year (minus the patient’s responsible amount) as payment in full</a:t>
            </a:r>
          </a:p>
          <a:p>
            <a:pPr marL="0" indent="0">
              <a:buNone/>
            </a:pPr>
            <a:endParaRPr lang="en-US" dirty="0" smtClean="0"/>
          </a:p>
          <a:p>
            <a:r>
              <a:rPr lang="en-US" dirty="0"/>
              <a:t> If the insurer terminated the contract for-cause – </a:t>
            </a:r>
            <a:r>
              <a:rPr lang="en-US" dirty="0" smtClean="0"/>
              <a:t>the insurer shall pay what the insurer determines as “fair and reasonable” (over the patient’s copay, coinsurance or deductible)</a:t>
            </a:r>
            <a:endParaRPr lang="en-US" dirty="0"/>
          </a:p>
        </p:txBody>
      </p:sp>
    </p:spTree>
    <p:extLst>
      <p:ext uri="{BB962C8B-B14F-4D97-AF65-F5344CB8AC3E}">
        <p14:creationId xmlns:p14="http://schemas.microsoft.com/office/powerpoint/2010/main" val="3975946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506" y="66676"/>
            <a:ext cx="11811619" cy="952500"/>
          </a:xfrm>
        </p:spPr>
        <p:txBody>
          <a:bodyPr>
            <a:normAutofit fontScale="90000"/>
          </a:bodyPr>
          <a:lstStyle/>
          <a:p>
            <a:pPr algn="ctr"/>
            <a:r>
              <a:rPr lang="en-US" sz="3200" dirty="0" smtClean="0"/>
              <a:t>AB469 sec. 16 – no provider contract within 12 months or third party terminated the contract for cause</a:t>
            </a:r>
            <a:endParaRPr lang="en-US" sz="3200" dirty="0"/>
          </a:p>
        </p:txBody>
      </p:sp>
      <p:sp>
        <p:nvSpPr>
          <p:cNvPr id="3" name="Content Placeholder 2"/>
          <p:cNvSpPr>
            <a:spLocks noGrp="1"/>
          </p:cNvSpPr>
          <p:nvPr>
            <p:ph idx="1"/>
          </p:nvPr>
        </p:nvSpPr>
        <p:spPr>
          <a:xfrm>
            <a:off x="180975" y="1152526"/>
            <a:ext cx="11763375" cy="5514974"/>
          </a:xfrm>
        </p:spPr>
        <p:txBody>
          <a:bodyPr>
            <a:normAutofit fontScale="92500" lnSpcReduction="10000"/>
          </a:bodyPr>
          <a:lstStyle/>
          <a:p>
            <a:r>
              <a:rPr lang="en-US" dirty="0" smtClean="0"/>
              <a:t>Provider shall submit to third party a request for payment.</a:t>
            </a:r>
          </a:p>
          <a:p>
            <a:r>
              <a:rPr lang="en-US" dirty="0" smtClean="0"/>
              <a:t>Third party that provides coverage to the covered person (insurer) shall submit to provider “an offer of payment in full for the medically necessary emergency services” that is fair and reasonable, minus any copayment, coinsurance or deductible required to be paid by the covered person </a:t>
            </a:r>
          </a:p>
          <a:p>
            <a:r>
              <a:rPr lang="en-US" dirty="0"/>
              <a:t> </a:t>
            </a:r>
            <a:r>
              <a:rPr lang="en-US" dirty="0" smtClean="0"/>
              <a:t>The </a:t>
            </a:r>
            <a:r>
              <a:rPr lang="en-US" u="sng" dirty="0" smtClean="0"/>
              <a:t>provider shall accept or reject</a:t>
            </a:r>
            <a:r>
              <a:rPr lang="en-US" dirty="0" smtClean="0"/>
              <a:t> an amount paid by the insurer as payment in full which is offered with </a:t>
            </a:r>
            <a:r>
              <a:rPr lang="en-US" u="sng" dirty="0" smtClean="0"/>
              <a:t>30 days</a:t>
            </a:r>
            <a:r>
              <a:rPr lang="en-US" dirty="0" smtClean="0"/>
              <a:t> of receiving the payment. </a:t>
            </a:r>
            <a:r>
              <a:rPr lang="en-US" dirty="0"/>
              <a:t> </a:t>
            </a:r>
            <a:r>
              <a:rPr lang="en-US" dirty="0" smtClean="0"/>
              <a:t>If provider does  nothing during the 30 days, the amount paid is deemed as payment in full.</a:t>
            </a:r>
          </a:p>
          <a:p>
            <a:r>
              <a:rPr lang="en-US" dirty="0"/>
              <a:t> </a:t>
            </a:r>
            <a:r>
              <a:rPr lang="en-US" u="sng" dirty="0" smtClean="0"/>
              <a:t>If the provider rejects</a:t>
            </a:r>
            <a:r>
              <a:rPr lang="en-US" dirty="0" smtClean="0"/>
              <a:t> the amount paid, the provider must request an additional amount the provider is willing to accept as payment in full.</a:t>
            </a:r>
          </a:p>
          <a:p>
            <a:r>
              <a:rPr lang="en-US" dirty="0"/>
              <a:t> </a:t>
            </a:r>
            <a:r>
              <a:rPr lang="en-US" u="sng" dirty="0" smtClean="0"/>
              <a:t>If the insurer refuses to pay the additional amount requested</a:t>
            </a:r>
            <a:r>
              <a:rPr lang="en-US" dirty="0" smtClean="0"/>
              <a:t>, </a:t>
            </a:r>
            <a:r>
              <a:rPr lang="en-US" u="sng" dirty="0" smtClean="0"/>
              <a:t>or fails to pay that additional amount within 30 days of receiving the request</a:t>
            </a:r>
            <a:r>
              <a:rPr lang="en-US" dirty="0" smtClean="0"/>
              <a:t>, the </a:t>
            </a:r>
            <a:r>
              <a:rPr lang="en-US" u="sng" dirty="0" smtClean="0"/>
              <a:t>provider must request a list of 5 randomly selected arbitrators</a:t>
            </a:r>
            <a:r>
              <a:rPr lang="en-US" dirty="0" smtClean="0"/>
              <a:t> from an entity </a:t>
            </a:r>
            <a:r>
              <a:rPr lang="en-US" u="sng" dirty="0" smtClean="0"/>
              <a:t>authorized by regulations</a:t>
            </a:r>
            <a:r>
              <a:rPr lang="en-US" dirty="0" smtClean="0"/>
              <a:t> of the Director of DHHS to provide such arbitrators.</a:t>
            </a:r>
            <a:endParaRPr lang="en-US" dirty="0"/>
          </a:p>
        </p:txBody>
      </p:sp>
    </p:spTree>
    <p:extLst>
      <p:ext uri="{BB962C8B-B14F-4D97-AF65-F5344CB8AC3E}">
        <p14:creationId xmlns:p14="http://schemas.microsoft.com/office/powerpoint/2010/main" val="2790419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 469 - arbitration</a:t>
            </a:r>
            <a:endParaRPr lang="en-US" dirty="0"/>
          </a:p>
        </p:txBody>
      </p:sp>
      <p:sp>
        <p:nvSpPr>
          <p:cNvPr id="3" name="Content Placeholder 2"/>
          <p:cNvSpPr>
            <a:spLocks noGrp="1"/>
          </p:cNvSpPr>
          <p:nvPr>
            <p:ph idx="1"/>
          </p:nvPr>
        </p:nvSpPr>
        <p:spPr>
          <a:xfrm>
            <a:off x="838200" y="2101850"/>
            <a:ext cx="10515600" cy="4013200"/>
          </a:xfrm>
        </p:spPr>
        <p:txBody>
          <a:bodyPr>
            <a:normAutofit lnSpcReduction="10000"/>
          </a:bodyPr>
          <a:lstStyle/>
          <a:p>
            <a:r>
              <a:rPr lang="en-US" dirty="0" smtClean="0"/>
              <a:t> For claims where the amount in controversy is less than $ 5,000, arbitration will be conducted in an “economically efficient manner”</a:t>
            </a:r>
          </a:p>
          <a:p>
            <a:pPr lvl="1"/>
            <a:r>
              <a:rPr lang="en-US" dirty="0"/>
              <a:t> </a:t>
            </a:r>
            <a:r>
              <a:rPr lang="en-US" dirty="0" smtClean="0"/>
              <a:t>Of the list of 5 arbitrators provided by DHHS, each party may strike two arbitrators from the list.</a:t>
            </a:r>
          </a:p>
          <a:p>
            <a:r>
              <a:rPr lang="en-US" dirty="0"/>
              <a:t> </a:t>
            </a:r>
            <a:r>
              <a:rPr lang="en-US" dirty="0" smtClean="0"/>
              <a:t>Arbitrators may include, without limitation, qualified employees of the State (Administrative Law Judges) and arbitrators from the voluntary program for the use of binding arbitration (attorneys) established in the </a:t>
            </a:r>
            <a:r>
              <a:rPr lang="en-US" dirty="0"/>
              <a:t>J</a:t>
            </a:r>
            <a:r>
              <a:rPr lang="en-US" dirty="0" smtClean="0"/>
              <a:t>udicial </a:t>
            </a:r>
            <a:r>
              <a:rPr lang="en-US" dirty="0"/>
              <a:t>D</a:t>
            </a:r>
            <a:r>
              <a:rPr lang="en-US" dirty="0" smtClean="0"/>
              <a:t>istrict</a:t>
            </a:r>
          </a:p>
          <a:p>
            <a:pPr marL="0" indent="0">
              <a:buNone/>
            </a:pPr>
            <a:endParaRPr lang="en-US" dirty="0" smtClean="0"/>
          </a:p>
          <a:p>
            <a:r>
              <a:rPr lang="en-US" dirty="0" smtClean="0"/>
              <a:t>For claims of $ 5,000 or more, use arbitration of AAA or JAMS</a:t>
            </a:r>
            <a:endParaRPr lang="en-US" dirty="0"/>
          </a:p>
        </p:txBody>
      </p:sp>
    </p:spTree>
    <p:extLst>
      <p:ext uri="{BB962C8B-B14F-4D97-AF65-F5344CB8AC3E}">
        <p14:creationId xmlns:p14="http://schemas.microsoft.com/office/powerpoint/2010/main" val="3694520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42862"/>
            <a:ext cx="10515600" cy="1325563"/>
          </a:xfrm>
        </p:spPr>
        <p:txBody>
          <a:bodyPr/>
          <a:lstStyle/>
          <a:p>
            <a:r>
              <a:rPr lang="en-US" dirty="0" smtClean="0"/>
              <a:t>AB 469 Arbitration, continued</a:t>
            </a:r>
            <a:endParaRPr lang="en-US" dirty="0"/>
          </a:p>
        </p:txBody>
      </p:sp>
      <p:sp>
        <p:nvSpPr>
          <p:cNvPr id="3" name="Content Placeholder 2"/>
          <p:cNvSpPr>
            <a:spLocks noGrp="1"/>
          </p:cNvSpPr>
          <p:nvPr>
            <p:ph idx="1"/>
          </p:nvPr>
        </p:nvSpPr>
        <p:spPr>
          <a:xfrm>
            <a:off x="723900" y="1511300"/>
            <a:ext cx="11468100" cy="4908550"/>
          </a:xfrm>
        </p:spPr>
        <p:txBody>
          <a:bodyPr>
            <a:normAutofit/>
          </a:bodyPr>
          <a:lstStyle/>
          <a:p>
            <a:r>
              <a:rPr lang="en-US" dirty="0" smtClean="0"/>
              <a:t> The insurer or provider may provide the arbitrator with any relevant information to assist the arbitrator in making a determination</a:t>
            </a:r>
          </a:p>
          <a:p>
            <a:r>
              <a:rPr lang="en-US" dirty="0"/>
              <a:t> </a:t>
            </a:r>
            <a:r>
              <a:rPr lang="en-US" dirty="0" smtClean="0"/>
              <a:t>Arbitrator decides whether the insurer’s offer will be payment in full or the providers request will be payment in full (minus patient’s responsible amount, in both cases).</a:t>
            </a:r>
          </a:p>
          <a:p>
            <a:r>
              <a:rPr lang="en-US" dirty="0"/>
              <a:t> </a:t>
            </a:r>
            <a:r>
              <a:rPr lang="en-US" dirty="0" smtClean="0"/>
              <a:t>The losing party must pay the costs of the arbitrator</a:t>
            </a:r>
          </a:p>
          <a:p>
            <a:r>
              <a:rPr lang="en-US" dirty="0"/>
              <a:t> </a:t>
            </a:r>
            <a:r>
              <a:rPr lang="en-US" dirty="0" smtClean="0"/>
              <a:t>Each party must pay its own attorney fees</a:t>
            </a:r>
          </a:p>
          <a:p>
            <a:r>
              <a:rPr lang="en-US" dirty="0" smtClean="0"/>
              <a:t> No interest fees may accrue until more than 30 days after arbitrator renders a decision.</a:t>
            </a:r>
            <a:endParaRPr lang="en-US" dirty="0"/>
          </a:p>
          <a:p>
            <a:endParaRPr lang="en-US" dirty="0"/>
          </a:p>
        </p:txBody>
      </p:sp>
    </p:spTree>
    <p:extLst>
      <p:ext uri="{BB962C8B-B14F-4D97-AF65-F5344CB8AC3E}">
        <p14:creationId xmlns:p14="http://schemas.microsoft.com/office/powerpoint/2010/main" val="2655552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AB469 Arbitration, continued</a:t>
            </a:r>
            <a:endParaRPr lang="en-US" dirty="0"/>
          </a:p>
        </p:txBody>
      </p:sp>
      <p:sp>
        <p:nvSpPr>
          <p:cNvPr id="3" name="Content Placeholder 2"/>
          <p:cNvSpPr>
            <a:spLocks noGrp="1"/>
          </p:cNvSpPr>
          <p:nvPr>
            <p:ph idx="1"/>
          </p:nvPr>
        </p:nvSpPr>
        <p:spPr>
          <a:xfrm>
            <a:off x="838200" y="1609725"/>
            <a:ext cx="10991850" cy="4567238"/>
          </a:xfrm>
        </p:spPr>
        <p:txBody>
          <a:bodyPr>
            <a:normAutofit lnSpcReduction="10000"/>
          </a:bodyPr>
          <a:lstStyle/>
          <a:p>
            <a:r>
              <a:rPr lang="en-US" dirty="0" smtClean="0"/>
              <a:t> Decision of the arbitrator and any documents associated with the decision are confidential, and are not admissible as evidence during a legal proceeding; however, the decision of the arbitrator and documents may be disclosed as evidence during a legal proceeding to enforce the decision</a:t>
            </a:r>
          </a:p>
          <a:p>
            <a:endParaRPr lang="en-US" dirty="0"/>
          </a:p>
          <a:p>
            <a:r>
              <a:rPr lang="en-US" dirty="0" smtClean="0"/>
              <a:t>Any entity or organization not otherwise subject to this law (public agencies, local governmental agencies providing health benefits) may elect for this law to apply</a:t>
            </a:r>
          </a:p>
          <a:p>
            <a:pPr lvl="1"/>
            <a:r>
              <a:rPr lang="en-US" dirty="0"/>
              <a:t> </a:t>
            </a:r>
            <a:r>
              <a:rPr lang="en-US" dirty="0" smtClean="0"/>
              <a:t>DHHS must publish on the internet a list of third parties making such election, and</a:t>
            </a:r>
          </a:p>
          <a:p>
            <a:pPr lvl="1"/>
            <a:r>
              <a:rPr lang="en-US" dirty="0"/>
              <a:t> </a:t>
            </a:r>
            <a:r>
              <a:rPr lang="en-US" dirty="0" smtClean="0"/>
              <a:t>DHHS must adopt regulations that establish the procedure for election </a:t>
            </a:r>
            <a:endParaRPr lang="en-US" dirty="0"/>
          </a:p>
        </p:txBody>
      </p:sp>
    </p:spTree>
    <p:extLst>
      <p:ext uri="{BB962C8B-B14F-4D97-AF65-F5344CB8AC3E}">
        <p14:creationId xmlns:p14="http://schemas.microsoft.com/office/powerpoint/2010/main" val="21495268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TUN Overview 8-25-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801</TotalTime>
  <Words>1184</Words>
  <Application>Microsoft Office PowerPoint</Application>
  <PresentationFormat>Widescreen</PresentationFormat>
  <Paragraphs>72</Paragraphs>
  <Slides>12</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MS PGothic</vt:lpstr>
      <vt:lpstr>Arial</vt:lpstr>
      <vt:lpstr>Calibri</vt:lpstr>
      <vt:lpstr>Calibri Light</vt:lpstr>
      <vt:lpstr>Centaur</vt:lpstr>
      <vt:lpstr>Office Theme</vt:lpstr>
      <vt:lpstr>TUN Overview 8-25-10</vt:lpstr>
      <vt:lpstr>Out of Network Billing and Payment AB 469 (2019) effective January 1, 2020</vt:lpstr>
      <vt:lpstr>Objectives</vt:lpstr>
      <vt:lpstr>AB 469 important concepts for physicians</vt:lpstr>
      <vt:lpstr>AB469 Sec 14</vt:lpstr>
      <vt:lpstr>AB469 - Provider was contracted with insurer (third party payer) within last 12 months </vt:lpstr>
      <vt:lpstr>AB469 sec. 16 – no provider contract within 12 months or third party terminated the contract for cause</vt:lpstr>
      <vt:lpstr>AB 469 - arbitration</vt:lpstr>
      <vt:lpstr>AB 469 Arbitration, continued</vt:lpstr>
      <vt:lpstr>AB469 Arbitration, continued</vt:lpstr>
      <vt:lpstr>AB 469 sec. 19,  Arbitration, continued</vt:lpstr>
      <vt:lpstr>Considerations</vt:lpstr>
      <vt:lpstr>Thank God He Stopped Talking!!!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48</cp:revision>
  <dcterms:created xsi:type="dcterms:W3CDTF">2019-08-10T17:04:55Z</dcterms:created>
  <dcterms:modified xsi:type="dcterms:W3CDTF">2019-11-15T21:28:54Z</dcterms:modified>
</cp:coreProperties>
</file>